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7" r:id="rId1"/>
    <p:sldMasterId id="2147483789" r:id="rId2"/>
  </p:sldMasterIdLst>
  <p:notesMasterIdLst>
    <p:notesMasterId r:id="rId34"/>
  </p:notesMasterIdLst>
  <p:handoutMasterIdLst>
    <p:handoutMasterId r:id="rId35"/>
  </p:handoutMasterIdLst>
  <p:sldIdLst>
    <p:sldId id="880" r:id="rId3"/>
    <p:sldId id="1070" r:id="rId4"/>
    <p:sldId id="1023" r:id="rId5"/>
    <p:sldId id="996" r:id="rId6"/>
    <p:sldId id="1071" r:id="rId7"/>
    <p:sldId id="1062" r:id="rId8"/>
    <p:sldId id="948" r:id="rId9"/>
    <p:sldId id="1027" r:id="rId10"/>
    <p:sldId id="1037" r:id="rId11"/>
    <p:sldId id="1054" r:id="rId12"/>
    <p:sldId id="1055" r:id="rId13"/>
    <p:sldId id="1082" r:id="rId14"/>
    <p:sldId id="1040" r:id="rId15"/>
    <p:sldId id="1041" r:id="rId16"/>
    <p:sldId id="1072" r:id="rId17"/>
    <p:sldId id="1074" r:id="rId18"/>
    <p:sldId id="1083" r:id="rId19"/>
    <p:sldId id="1084" r:id="rId20"/>
    <p:sldId id="1053" r:id="rId21"/>
    <p:sldId id="1078" r:id="rId22"/>
    <p:sldId id="1079" r:id="rId23"/>
    <p:sldId id="1065" r:id="rId24"/>
    <p:sldId id="959" r:id="rId25"/>
    <p:sldId id="989" r:id="rId26"/>
    <p:sldId id="988" r:id="rId27"/>
    <p:sldId id="1035" r:id="rId28"/>
    <p:sldId id="1033" r:id="rId29"/>
    <p:sldId id="1036" r:id="rId30"/>
    <p:sldId id="983" r:id="rId31"/>
    <p:sldId id="985" r:id="rId32"/>
    <p:sldId id="986" r:id="rId33"/>
  </p:sldIdLst>
  <p:sldSz cx="12192000" cy="6858000"/>
  <p:notesSz cx="6799263" cy="9929813"/>
  <p:defaultTextStyle>
    <a:defPPr>
      <a:defRPr lang="ja-JP"/>
    </a:defPPr>
    <a:lvl1pPr marL="0" algn="l" defTabSz="914228" rtl="0" eaLnBrk="1" latinLnBrk="0" hangingPunct="1">
      <a:defRPr kumimoji="1" sz="1800" kern="1200">
        <a:solidFill>
          <a:schemeClr val="tx1"/>
        </a:solidFill>
        <a:latin typeface="+mn-lt"/>
        <a:ea typeface="+mn-ea"/>
        <a:cs typeface="+mn-cs"/>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2F4BA839-033F-419D-9E08-5AE3146C958D}">
          <p14:sldIdLst>
            <p14:sldId id="880"/>
            <p14:sldId id="1070"/>
            <p14:sldId id="1023"/>
            <p14:sldId id="996"/>
            <p14:sldId id="1071"/>
            <p14:sldId id="1062"/>
            <p14:sldId id="948"/>
            <p14:sldId id="1027"/>
            <p14:sldId id="1037"/>
            <p14:sldId id="1054"/>
            <p14:sldId id="1055"/>
            <p14:sldId id="1082"/>
            <p14:sldId id="1040"/>
            <p14:sldId id="1041"/>
            <p14:sldId id="1072"/>
            <p14:sldId id="1074"/>
            <p14:sldId id="1083"/>
            <p14:sldId id="1084"/>
            <p14:sldId id="1053"/>
            <p14:sldId id="1078"/>
            <p14:sldId id="1079"/>
            <p14:sldId id="1065"/>
            <p14:sldId id="959"/>
            <p14:sldId id="989"/>
            <p14:sldId id="988"/>
            <p14:sldId id="1035"/>
            <p14:sldId id="1033"/>
            <p14:sldId id="1036"/>
            <p14:sldId id="983"/>
            <p14:sldId id="985"/>
            <p14:sldId id="9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D2"/>
    <a:srgbClr val="2D4BA5"/>
    <a:srgbClr val="75A342"/>
    <a:srgbClr val="4D98D1"/>
    <a:srgbClr val="DA3588"/>
    <a:srgbClr val="3283C0"/>
    <a:srgbClr val="BBBF30"/>
    <a:srgbClr val="32ABA8"/>
    <a:srgbClr val="276695"/>
    <a:srgbClr val="933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255" autoAdjust="0"/>
  </p:normalViewPr>
  <p:slideViewPr>
    <p:cSldViewPr snapToGrid="0">
      <p:cViewPr varScale="1">
        <p:scale>
          <a:sx n="63" d="100"/>
          <a:sy n="63" d="100"/>
        </p:scale>
        <p:origin x="676" y="48"/>
      </p:cViewPr>
      <p:guideLst>
        <p:guide orient="horz" pos="2160"/>
        <p:guide pos="3840"/>
      </p:guideLst>
    </p:cSldViewPr>
  </p:slideViewPr>
  <p:outlineViewPr>
    <p:cViewPr>
      <p:scale>
        <a:sx n="33" d="100"/>
        <a:sy n="33" d="100"/>
      </p:scale>
      <p:origin x="0" y="5510"/>
    </p:cViewPr>
  </p:outlineViewPr>
  <p:notesTextViewPr>
    <p:cViewPr>
      <p:scale>
        <a:sx n="3" d="2"/>
        <a:sy n="3" d="2"/>
      </p:scale>
      <p:origin x="0" y="0"/>
    </p:cViewPr>
  </p:notesTextViewPr>
  <p:sorterViewPr>
    <p:cViewPr varScale="1">
      <p:scale>
        <a:sx n="1" d="1"/>
        <a:sy n="1" d="1"/>
      </p:scale>
      <p:origin x="0" y="-9786"/>
    </p:cViewPr>
  </p:sorterViewPr>
  <p:notesViewPr>
    <p:cSldViewPr snapToGrid="0" showGuides="1">
      <p:cViewPr varScale="1">
        <p:scale>
          <a:sx n="91" d="100"/>
          <a:sy n="91" d="100"/>
        </p:scale>
        <p:origin x="-36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r>
              <a:rPr lang="en-US" dirty="0"/>
              <a:t> </a:t>
            </a:r>
            <a:r>
              <a:rPr lang="zh-CN" dirty="0"/>
              <a:t>电动工具变频化及无线化的比例</a:t>
            </a:r>
            <a:endParaRPr lang="en-US" dirty="0"/>
          </a:p>
        </c:rich>
      </c:tx>
      <c:layout>
        <c:manualLayout>
          <c:xMode val="edge"/>
          <c:yMode val="edge"/>
          <c:x val="0.24683392516640457"/>
          <c:y val="6.16449566632510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title>
    <c:autoTitleDeleted val="0"/>
    <c:plotArea>
      <c:layout/>
      <c:barChart>
        <c:barDir val="col"/>
        <c:grouping val="stacked"/>
        <c:varyColors val="0"/>
        <c:ser>
          <c:idx val="0"/>
          <c:order val="0"/>
          <c:tx>
            <c:strRef>
              <c:f>'e-tool (0-2)'!$A$6</c:f>
              <c:strCache>
                <c:ptCount val="1"/>
                <c:pt idx="0">
                  <c:v>AC </c:v>
                </c:pt>
              </c:strCache>
            </c:strRef>
          </c:tx>
          <c:spPr>
            <a:solidFill>
              <a:schemeClr val="accent1"/>
            </a:solidFill>
            <a:ln>
              <a:noFill/>
            </a:ln>
            <a:effectLst/>
          </c:spPr>
          <c:invertIfNegative val="0"/>
          <c:cat>
            <c:numRef>
              <c:f>'e-tool (0-2)'!$B$3:$J$3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 (0-2)'!$B$6:$J$6</c:f>
              <c:numCache>
                <c:formatCode>#,##0_);[Red]\(#,##0\)</c:formatCode>
                <c:ptCount val="9"/>
                <c:pt idx="0">
                  <c:v>2867</c:v>
                </c:pt>
                <c:pt idx="1">
                  <c:v>3330</c:v>
                </c:pt>
                <c:pt idx="2">
                  <c:v>3851</c:v>
                </c:pt>
                <c:pt idx="3">
                  <c:v>4256</c:v>
                </c:pt>
                <c:pt idx="4">
                  <c:v>4958</c:v>
                </c:pt>
                <c:pt idx="5">
                  <c:v>5805</c:v>
                </c:pt>
                <c:pt idx="6">
                  <c:v>6800</c:v>
                </c:pt>
                <c:pt idx="7">
                  <c:v>7616</c:v>
                </c:pt>
                <c:pt idx="8">
                  <c:v>8370</c:v>
                </c:pt>
              </c:numCache>
            </c:numRef>
          </c:val>
        </c:ser>
        <c:ser>
          <c:idx val="1"/>
          <c:order val="1"/>
          <c:tx>
            <c:strRef>
              <c:f>'e-tool (0-2)'!$A$7</c:f>
              <c:strCache>
                <c:ptCount val="1"/>
                <c:pt idx="0">
                  <c:v>Battery </c:v>
                </c:pt>
              </c:strCache>
            </c:strRef>
          </c:tx>
          <c:spPr>
            <a:solidFill>
              <a:schemeClr val="accent2"/>
            </a:solidFill>
            <a:ln>
              <a:noFill/>
            </a:ln>
            <a:effectLst/>
          </c:spPr>
          <c:invertIfNegative val="0"/>
          <c:cat>
            <c:numRef>
              <c:f>'e-tool (0-2)'!$B$3:$J$3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 (0-2)'!$B$7:$J$7</c:f>
              <c:numCache>
                <c:formatCode>#,##0_);[Red]\(#,##0\)</c:formatCode>
                <c:ptCount val="9"/>
                <c:pt idx="0">
                  <c:v>1866</c:v>
                </c:pt>
                <c:pt idx="1">
                  <c:v>2152</c:v>
                </c:pt>
                <c:pt idx="2">
                  <c:v>2486</c:v>
                </c:pt>
                <c:pt idx="3">
                  <c:v>2911</c:v>
                </c:pt>
                <c:pt idx="4">
                  <c:v>3256</c:v>
                </c:pt>
                <c:pt idx="5">
                  <c:v>3773</c:v>
                </c:pt>
                <c:pt idx="6">
                  <c:v>4480</c:v>
                </c:pt>
                <c:pt idx="7">
                  <c:v>5292</c:v>
                </c:pt>
                <c:pt idx="8">
                  <c:v>6821</c:v>
                </c:pt>
              </c:numCache>
            </c:numRef>
          </c:val>
        </c:ser>
        <c:dLbls>
          <c:showLegendKey val="0"/>
          <c:showVal val="0"/>
          <c:showCatName val="0"/>
          <c:showSerName val="0"/>
          <c:showPercent val="0"/>
          <c:showBubbleSize val="0"/>
        </c:dLbls>
        <c:gapWidth val="150"/>
        <c:overlap val="100"/>
        <c:axId val="2106147216"/>
        <c:axId val="2106138512"/>
      </c:barChart>
      <c:lineChart>
        <c:grouping val="standard"/>
        <c:varyColors val="0"/>
        <c:ser>
          <c:idx val="2"/>
          <c:order val="2"/>
          <c:tx>
            <c:strRef>
              <c:f>'e-tool (0-2)'!$A$5</c:f>
              <c:strCache>
                <c:ptCount val="1"/>
                <c:pt idx="0">
                  <c:v>Battery/Inverter</c:v>
                </c:pt>
              </c:strCache>
            </c:strRef>
          </c:tx>
          <c:spPr>
            <a:ln w="28575" cap="rnd">
              <a:solidFill>
                <a:schemeClr val="accent3"/>
              </a:solidFill>
              <a:round/>
            </a:ln>
            <a:effectLst/>
          </c:spPr>
          <c:marker>
            <c:symbol val="none"/>
          </c:marker>
          <c:cat>
            <c:numRef>
              <c:f>'e-tool (0-2)'!$B$3:$J$3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 (0-2)'!$B$5:$J$5</c:f>
              <c:numCache>
                <c:formatCode>0.0%</c:formatCode>
                <c:ptCount val="9"/>
                <c:pt idx="0">
                  <c:v>0.3</c:v>
                </c:pt>
                <c:pt idx="1">
                  <c:v>0.33</c:v>
                </c:pt>
                <c:pt idx="2">
                  <c:v>0.37</c:v>
                </c:pt>
                <c:pt idx="3">
                  <c:v>0.41</c:v>
                </c:pt>
                <c:pt idx="4">
                  <c:v>0.44</c:v>
                </c:pt>
                <c:pt idx="5">
                  <c:v>0.49</c:v>
                </c:pt>
                <c:pt idx="6">
                  <c:v>0.56000000000000005</c:v>
                </c:pt>
                <c:pt idx="7">
                  <c:v>0.63</c:v>
                </c:pt>
                <c:pt idx="8">
                  <c:v>0.68</c:v>
                </c:pt>
              </c:numCache>
            </c:numRef>
          </c:val>
          <c:smooth val="0"/>
        </c:ser>
        <c:ser>
          <c:idx val="3"/>
          <c:order val="3"/>
          <c:tx>
            <c:strRef>
              <c:f>'e-tool (0-2)'!$A$4</c:f>
              <c:strCache>
                <c:ptCount val="1"/>
                <c:pt idx="0">
                  <c:v>AC/Inverter</c:v>
                </c:pt>
              </c:strCache>
            </c:strRef>
          </c:tx>
          <c:spPr>
            <a:ln w="28575" cap="rnd">
              <a:solidFill>
                <a:schemeClr val="accent4"/>
              </a:solidFill>
              <a:round/>
            </a:ln>
            <a:effectLst/>
          </c:spPr>
          <c:marker>
            <c:symbol val="none"/>
          </c:marker>
          <c:cat>
            <c:numRef>
              <c:f>'e-tool (0-2)'!$B$3:$J$3</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 (0-2)'!$B$4:$J$4</c:f>
              <c:numCache>
                <c:formatCode>0.0%</c:formatCode>
                <c:ptCount val="9"/>
                <c:pt idx="0">
                  <c:v>0.21</c:v>
                </c:pt>
                <c:pt idx="1">
                  <c:v>0.26</c:v>
                </c:pt>
                <c:pt idx="2">
                  <c:v>0.28999999999999998</c:v>
                </c:pt>
                <c:pt idx="3">
                  <c:v>0.32</c:v>
                </c:pt>
                <c:pt idx="4">
                  <c:v>0.37</c:v>
                </c:pt>
                <c:pt idx="5">
                  <c:v>0.43</c:v>
                </c:pt>
                <c:pt idx="6">
                  <c:v>0.5</c:v>
                </c:pt>
                <c:pt idx="7">
                  <c:v>0.56000000000000005</c:v>
                </c:pt>
                <c:pt idx="8">
                  <c:v>0.6</c:v>
                </c:pt>
              </c:numCache>
            </c:numRef>
          </c:val>
          <c:smooth val="0"/>
        </c:ser>
        <c:dLbls>
          <c:showLegendKey val="0"/>
          <c:showVal val="0"/>
          <c:showCatName val="0"/>
          <c:showSerName val="0"/>
          <c:showPercent val="0"/>
          <c:showBubbleSize val="0"/>
        </c:dLbls>
        <c:marker val="1"/>
        <c:smooth val="0"/>
        <c:axId val="2106132528"/>
        <c:axId val="2106131984"/>
      </c:lineChart>
      <c:catAx>
        <c:axId val="21061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38512"/>
        <c:crosses val="autoZero"/>
        <c:auto val="1"/>
        <c:lblAlgn val="ctr"/>
        <c:lblOffset val="100"/>
        <c:noMultiLvlLbl val="0"/>
      </c:catAx>
      <c:valAx>
        <c:axId val="210613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r>
                  <a:rPr lang="en-US"/>
                  <a:t>QTY (10K sets)</a:t>
                </a:r>
              </a:p>
            </c:rich>
          </c:tx>
          <c:layout>
            <c:manualLayout>
              <c:xMode val="edge"/>
              <c:yMode val="edge"/>
              <c:x val="2.5052192066805846E-2"/>
              <c:y val="0.220953337421580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47216"/>
        <c:crosses val="autoZero"/>
        <c:crossBetween val="between"/>
      </c:valAx>
      <c:valAx>
        <c:axId val="21061319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r>
                  <a:rPr lang="en-US"/>
                  <a:t>Inverter ratio</a:t>
                </a:r>
              </a:p>
            </c:rich>
          </c:tx>
          <c:layout>
            <c:manualLayout>
              <c:xMode val="edge"/>
              <c:yMode val="edge"/>
              <c:x val="0.93540698853144399"/>
              <c:y val="0.27628827646544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32528"/>
        <c:crosses val="max"/>
        <c:crossBetween val="between"/>
      </c:valAx>
      <c:catAx>
        <c:axId val="2106132528"/>
        <c:scaling>
          <c:orientation val="minMax"/>
        </c:scaling>
        <c:delete val="1"/>
        <c:axPos val="b"/>
        <c:numFmt formatCode="General" sourceLinked="1"/>
        <c:majorTickMark val="out"/>
        <c:minorTickMark val="none"/>
        <c:tickLblPos val="nextTo"/>
        <c:crossAx val="21061319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legend>
    <c:plotVisOnly val="1"/>
    <c:dispBlanksAs val="gap"/>
    <c:showDLblsOverMax val="0"/>
  </c:chart>
  <c:spPr>
    <a:solidFill>
      <a:schemeClr val="bg1">
        <a:lumMod val="95000"/>
      </a:schemeClr>
    </a:solidFill>
    <a:ln>
      <a:noFill/>
    </a:ln>
    <a:effectLst/>
  </c:spPr>
  <c:txPr>
    <a:bodyPr/>
    <a:lstStyle/>
    <a:p>
      <a:pPr>
        <a:defRPr>
          <a:latin typeface="东芝黑体 Regular" panose="020B0500000000000000" pitchFamily="34" charset="-122"/>
          <a:ea typeface="东芝黑体 Regular" panose="020B0500000000000000"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r>
              <a:rPr lang="zh-CN"/>
              <a:t>中国电动工具产量</a:t>
            </a:r>
            <a:endParaRPr lang="en-US"/>
          </a:p>
        </c:rich>
      </c:tx>
      <c:layout>
        <c:manualLayout>
          <c:xMode val="edge"/>
          <c:yMode val="edge"/>
          <c:x val="0.32751524721177999"/>
          <c:y val="4.97506204968697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title>
    <c:autoTitleDeleted val="0"/>
    <c:plotArea>
      <c:layout/>
      <c:barChart>
        <c:barDir val="col"/>
        <c:grouping val="clustered"/>
        <c:varyColors val="0"/>
        <c:ser>
          <c:idx val="0"/>
          <c:order val="0"/>
          <c:tx>
            <c:strRef>
              <c:f>'e-tool(2-2)'!$A$8</c:f>
              <c:strCache>
                <c:ptCount val="1"/>
                <c:pt idx="0">
                  <c:v>QTY (M sets)</c:v>
                </c:pt>
              </c:strCache>
            </c:strRef>
          </c:tx>
          <c:spPr>
            <a:solidFill>
              <a:schemeClr val="accent1"/>
            </a:solidFill>
            <a:ln>
              <a:noFill/>
            </a:ln>
            <a:effectLst/>
          </c:spPr>
          <c:invertIfNegative val="0"/>
          <c:cat>
            <c:numRef>
              <c:f>'e-tool(2-2)'!$B$7:$J$7</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'e-tool(2-2)'!$B$8:$J$8</c:f>
              <c:numCache>
                <c:formatCode>General</c:formatCode>
                <c:ptCount val="9"/>
                <c:pt idx="0">
                  <c:v>246</c:v>
                </c:pt>
                <c:pt idx="1">
                  <c:v>254</c:v>
                </c:pt>
                <c:pt idx="2">
                  <c:v>256</c:v>
                </c:pt>
                <c:pt idx="3">
                  <c:v>281.60000000000002</c:v>
                </c:pt>
                <c:pt idx="4" formatCode="0.0">
                  <c:v>312</c:v>
                </c:pt>
                <c:pt idx="5" formatCode="0.0">
                  <c:v>354</c:v>
                </c:pt>
                <c:pt idx="6" formatCode="0.0">
                  <c:v>380</c:v>
                </c:pt>
                <c:pt idx="7" formatCode="0.0">
                  <c:v>420</c:v>
                </c:pt>
                <c:pt idx="8" formatCode="0.0">
                  <c:v>460</c:v>
                </c:pt>
              </c:numCache>
            </c:numRef>
          </c:val>
        </c:ser>
        <c:dLbls>
          <c:showLegendKey val="0"/>
          <c:showVal val="0"/>
          <c:showCatName val="0"/>
          <c:showSerName val="0"/>
          <c:showPercent val="0"/>
          <c:showBubbleSize val="0"/>
        </c:dLbls>
        <c:gapWidth val="150"/>
        <c:axId val="2106133072"/>
        <c:axId val="2106141232"/>
      </c:barChart>
      <c:lineChart>
        <c:grouping val="standard"/>
        <c:varyColors val="0"/>
        <c:ser>
          <c:idx val="1"/>
          <c:order val="1"/>
          <c:tx>
            <c:strRef>
              <c:f>'e-tool(2-2)'!$A$9</c:f>
              <c:strCache>
                <c:ptCount val="1"/>
                <c:pt idx="0">
                  <c:v>GR</c:v>
                </c:pt>
              </c:strCache>
            </c:strRef>
          </c:tx>
          <c:spPr>
            <a:ln w="28575" cap="rnd">
              <a:solidFill>
                <a:schemeClr val="accent2"/>
              </a:solidFill>
              <a:round/>
            </a:ln>
            <a:effectLst/>
          </c:spPr>
          <c:marker>
            <c:symbol val="none"/>
          </c:marker>
          <c:cat>
            <c:numRef>
              <c:f>'e-tool(2-2)'!$B$7:$J$7</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'e-tool(2-2)'!$B$9:$J$9</c:f>
              <c:numCache>
                <c:formatCode>0.0%</c:formatCode>
                <c:ptCount val="9"/>
                <c:pt idx="0">
                  <c:v>0.08</c:v>
                </c:pt>
                <c:pt idx="1">
                  <c:v>3.2520325203252036E-2</c:v>
                </c:pt>
                <c:pt idx="2">
                  <c:v>7.874015748031496E-3</c:v>
                </c:pt>
                <c:pt idx="3">
                  <c:v>0.10000000000000009</c:v>
                </c:pt>
                <c:pt idx="4">
                  <c:v>0.10795454545454536</c:v>
                </c:pt>
                <c:pt idx="5">
                  <c:v>0.13461538461538461</c:v>
                </c:pt>
                <c:pt idx="6">
                  <c:v>7.3446327683615822E-2</c:v>
                </c:pt>
                <c:pt idx="7">
                  <c:v>0.10526315789473684</c:v>
                </c:pt>
                <c:pt idx="8">
                  <c:v>9.5238095238095233E-2</c:v>
                </c:pt>
              </c:numCache>
            </c:numRef>
          </c:val>
          <c:smooth val="0"/>
        </c:ser>
        <c:dLbls>
          <c:showLegendKey val="0"/>
          <c:showVal val="0"/>
          <c:showCatName val="0"/>
          <c:showSerName val="0"/>
          <c:showPercent val="0"/>
          <c:showBubbleSize val="0"/>
        </c:dLbls>
        <c:marker val="1"/>
        <c:smooth val="0"/>
        <c:axId val="2106135792"/>
        <c:axId val="2106141776"/>
      </c:lineChart>
      <c:catAx>
        <c:axId val="210613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41232"/>
        <c:crosses val="autoZero"/>
        <c:auto val="1"/>
        <c:lblAlgn val="ctr"/>
        <c:lblOffset val="100"/>
        <c:noMultiLvlLbl val="0"/>
      </c:catAx>
      <c:valAx>
        <c:axId val="2106141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r>
                  <a:rPr lang="en-US"/>
                  <a:t>QTY (M sets)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33072"/>
        <c:crosses val="autoZero"/>
        <c:crossBetween val="between"/>
      </c:valAx>
      <c:valAx>
        <c:axId val="210614177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crossAx val="2106135792"/>
        <c:crosses val="max"/>
        <c:crossBetween val="between"/>
      </c:valAx>
      <c:catAx>
        <c:axId val="2106135792"/>
        <c:scaling>
          <c:orientation val="minMax"/>
        </c:scaling>
        <c:delete val="1"/>
        <c:axPos val="b"/>
        <c:numFmt formatCode="General" sourceLinked="1"/>
        <c:majorTickMark val="none"/>
        <c:minorTickMark val="none"/>
        <c:tickLblPos val="nextTo"/>
        <c:crossAx val="21061417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东芝黑体 Regular" panose="020B0500000000000000" pitchFamily="34" charset="-122"/>
              <a:ea typeface="东芝黑体 Regular" panose="020B0500000000000000" pitchFamily="34" charset="-122"/>
              <a:cs typeface="+mn-cs"/>
            </a:defRPr>
          </a:pPr>
          <a:endParaRPr lang="zh-CN"/>
        </a:p>
      </c:txPr>
    </c:legend>
    <c:plotVisOnly val="1"/>
    <c:dispBlanksAs val="gap"/>
    <c:showDLblsOverMax val="0"/>
  </c:chart>
  <c:spPr>
    <a:solidFill>
      <a:schemeClr val="bg1">
        <a:lumMod val="95000"/>
      </a:schemeClr>
    </a:solidFill>
    <a:ln>
      <a:noFill/>
    </a:ln>
    <a:effectLst/>
  </c:spPr>
  <c:txPr>
    <a:bodyPr/>
    <a:lstStyle/>
    <a:p>
      <a:pPr>
        <a:defRPr>
          <a:latin typeface="东芝黑体 Regular" panose="020B0500000000000000" pitchFamily="34" charset="-122"/>
          <a:ea typeface="东芝黑体 Regular" panose="020B0500000000000000"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CFB3149-E8DE-4273-B7FB-EDFEB61AC35F}" type="datetimeFigureOut">
              <a:rPr kumimoji="1" lang="ja-JP" altLang="en-US" smtClean="0"/>
              <a:t>2019/5/17</a:t>
            </a:fld>
            <a:endParaRPr kumimoji="1" lang="ja-JP" altLang="en-US"/>
          </a:p>
        </p:txBody>
      </p:sp>
      <p:sp>
        <p:nvSpPr>
          <p:cNvPr id="4" name="フッター プレースホルダー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89EE7E6-CB3C-464D-9B0F-2338681C7707}" type="slidenum">
              <a:rPr kumimoji="1" lang="ja-JP" altLang="en-US" smtClean="0"/>
              <a:t>‹#›</a:t>
            </a:fld>
            <a:endParaRPr kumimoji="1" lang="ja-JP" altLang="en-US"/>
          </a:p>
        </p:txBody>
      </p:sp>
    </p:spTree>
    <p:extLst>
      <p:ext uri="{BB962C8B-B14F-4D97-AF65-F5344CB8AC3E}">
        <p14:creationId xmlns:p14="http://schemas.microsoft.com/office/powerpoint/2010/main" val="109721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9F6548A-C6CF-4C6A-8E66-898AA5274F21}" type="datetimeFigureOut">
              <a:rPr kumimoji="1" lang="ja-JP" altLang="en-US" smtClean="0"/>
              <a:t>2019/5/17</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457576B-81D0-4568-B3CF-C3F7AD81B6EA}" type="slidenum">
              <a:rPr kumimoji="1" lang="ja-JP" altLang="en-US" smtClean="0"/>
              <a:t>‹#›</a:t>
            </a:fld>
            <a:endParaRPr kumimoji="1" lang="ja-JP" altLang="en-US"/>
          </a:p>
        </p:txBody>
      </p:sp>
    </p:spTree>
    <p:extLst>
      <p:ext uri="{BB962C8B-B14F-4D97-AF65-F5344CB8AC3E}">
        <p14:creationId xmlns:p14="http://schemas.microsoft.com/office/powerpoint/2010/main" val="1270215088"/>
      </p:ext>
    </p:extLst>
  </p:cSld>
  <p:clrMap bg1="lt1" tx1="dk1" bg2="lt2" tx2="dk2" accent1="accent1" accent2="accent2" accent3="accent3" accent4="accent4" accent5="accent5" accent6="accent6" hlink="hlink" folHlink="folHlink"/>
  <p:notesStyle>
    <a:lvl1pPr marL="0" algn="l" defTabSz="914228" rtl="0" eaLnBrk="1" latinLnBrk="0" hangingPunct="1">
      <a:defRPr kumimoji="1" sz="1200" kern="1200">
        <a:solidFill>
          <a:schemeClr val="tx1"/>
        </a:solidFill>
        <a:latin typeface="+mn-lt"/>
        <a:ea typeface="+mn-ea"/>
        <a:cs typeface="+mn-cs"/>
      </a:defRPr>
    </a:lvl1pPr>
    <a:lvl2pPr marL="457114" algn="l" defTabSz="914228" rtl="0" eaLnBrk="1" latinLnBrk="0" hangingPunct="1">
      <a:defRPr kumimoji="1" sz="1200" kern="1200">
        <a:solidFill>
          <a:schemeClr val="tx1"/>
        </a:solidFill>
        <a:latin typeface="+mn-lt"/>
        <a:ea typeface="+mn-ea"/>
        <a:cs typeface="+mn-cs"/>
      </a:defRPr>
    </a:lvl2pPr>
    <a:lvl3pPr marL="914228" algn="l" defTabSz="914228" rtl="0" eaLnBrk="1" latinLnBrk="0" hangingPunct="1">
      <a:defRPr kumimoji="1" sz="1200" kern="1200">
        <a:solidFill>
          <a:schemeClr val="tx1"/>
        </a:solidFill>
        <a:latin typeface="+mn-lt"/>
        <a:ea typeface="+mn-ea"/>
        <a:cs typeface="+mn-cs"/>
      </a:defRPr>
    </a:lvl3pPr>
    <a:lvl4pPr marL="1371342" algn="l" defTabSz="914228" rtl="0" eaLnBrk="1" latinLnBrk="0" hangingPunct="1">
      <a:defRPr kumimoji="1" sz="1200" kern="1200">
        <a:solidFill>
          <a:schemeClr val="tx1"/>
        </a:solidFill>
        <a:latin typeface="+mn-lt"/>
        <a:ea typeface="+mn-ea"/>
        <a:cs typeface="+mn-cs"/>
      </a:defRPr>
    </a:lvl4pPr>
    <a:lvl5pPr marL="1828456" algn="l" defTabSz="914228" rtl="0" eaLnBrk="1" latinLnBrk="0" hangingPunct="1">
      <a:defRPr kumimoji="1" sz="1200" kern="1200">
        <a:solidFill>
          <a:schemeClr val="tx1"/>
        </a:solidFill>
        <a:latin typeface="+mn-lt"/>
        <a:ea typeface="+mn-ea"/>
        <a:cs typeface="+mn-cs"/>
      </a:defRPr>
    </a:lvl5pPr>
    <a:lvl6pPr marL="2285570" algn="l" defTabSz="914228" rtl="0" eaLnBrk="1" latinLnBrk="0" hangingPunct="1">
      <a:defRPr kumimoji="1" sz="1200" kern="1200">
        <a:solidFill>
          <a:schemeClr val="tx1"/>
        </a:solidFill>
        <a:latin typeface="+mn-lt"/>
        <a:ea typeface="+mn-ea"/>
        <a:cs typeface="+mn-cs"/>
      </a:defRPr>
    </a:lvl6pPr>
    <a:lvl7pPr marL="2742684" algn="l" defTabSz="914228" rtl="0" eaLnBrk="1" latinLnBrk="0" hangingPunct="1">
      <a:defRPr kumimoji="1" sz="1200" kern="1200">
        <a:solidFill>
          <a:schemeClr val="tx1"/>
        </a:solidFill>
        <a:latin typeface="+mn-lt"/>
        <a:ea typeface="+mn-ea"/>
        <a:cs typeface="+mn-cs"/>
      </a:defRPr>
    </a:lvl7pPr>
    <a:lvl8pPr marL="3199798" algn="l" defTabSz="914228" rtl="0" eaLnBrk="1" latinLnBrk="0" hangingPunct="1">
      <a:defRPr kumimoji="1" sz="1200" kern="1200">
        <a:solidFill>
          <a:schemeClr val="tx1"/>
        </a:solidFill>
        <a:latin typeface="+mn-lt"/>
        <a:ea typeface="+mn-ea"/>
        <a:cs typeface="+mn-cs"/>
      </a:defRPr>
    </a:lvl8pPr>
    <a:lvl9pPr marL="3656913" algn="l" defTabSz="9142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4713" cy="3351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kumimoji="1" lang="ja-JP" altLang="en-US" smtClean="0"/>
              <a:t>1</a:t>
            </a:fld>
            <a:endParaRPr kumimoji="1" lang="ja-JP" altLang="en-US"/>
          </a:p>
        </p:txBody>
      </p:sp>
    </p:spTree>
    <p:extLst>
      <p:ext uri="{BB962C8B-B14F-4D97-AF65-F5344CB8AC3E}">
        <p14:creationId xmlns:p14="http://schemas.microsoft.com/office/powerpoint/2010/main" val="18698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89333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4713" cy="3351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57576B-81D0-4568-B3CF-C3F7AD81B6EA}"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318220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457576B-81D0-4568-B3CF-C3F7AD81B6EA}" type="slidenum">
              <a:rPr kumimoji="1" lang="ja-JP" altLang="en-US" smtClean="0"/>
              <a:t>2</a:t>
            </a:fld>
            <a:endParaRPr kumimoji="1" lang="ja-JP" altLang="en-US"/>
          </a:p>
        </p:txBody>
      </p:sp>
    </p:spTree>
    <p:extLst>
      <p:ext uri="{BB962C8B-B14F-4D97-AF65-F5344CB8AC3E}">
        <p14:creationId xmlns:p14="http://schemas.microsoft.com/office/powerpoint/2010/main" val="222163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5457576B-81D0-4568-B3CF-C3F7AD81B6EA}" type="slidenum">
              <a:rPr kumimoji="1" lang="ja-JP" altLang="en-US" smtClean="0"/>
              <a:t>8</a:t>
            </a:fld>
            <a:endParaRPr kumimoji="1" lang="ja-JP" altLang="en-US"/>
          </a:p>
        </p:txBody>
      </p:sp>
    </p:spTree>
    <p:extLst>
      <p:ext uri="{BB962C8B-B14F-4D97-AF65-F5344CB8AC3E}">
        <p14:creationId xmlns:p14="http://schemas.microsoft.com/office/powerpoint/2010/main" val="26587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6BFDDB5-AB86-4D44-BB42-43FA6EF0A986}" type="slidenum">
              <a:rPr lang="ja-JP" altLang="en-US" smtClean="0">
                <a:solidFill>
                  <a:srgbClr val="000000"/>
                </a:solidFill>
              </a:rPr>
              <a:pPr>
                <a:defRPr/>
              </a:pPr>
              <a:t>13</a:t>
            </a:fld>
            <a:endParaRPr lang="en-US" altLang="ja-JP">
              <a:solidFill>
                <a:srgbClr val="000000"/>
              </a:solidFill>
            </a:endParaRPr>
          </a:p>
        </p:txBody>
      </p:sp>
    </p:spTree>
    <p:extLst>
      <p:ext uri="{BB962C8B-B14F-4D97-AF65-F5344CB8AC3E}">
        <p14:creationId xmlns:p14="http://schemas.microsoft.com/office/powerpoint/2010/main" val="311323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6BFDDB5-AB86-4D44-BB42-43FA6EF0A986}" type="slidenum">
              <a:rPr lang="ja-JP" altLang="en-US" smtClean="0">
                <a:solidFill>
                  <a:srgbClr val="000000"/>
                </a:solidFill>
              </a:rPr>
              <a:pPr>
                <a:defRPr/>
              </a:pPr>
              <a:t>14</a:t>
            </a:fld>
            <a:endParaRPr lang="en-US" altLang="ja-JP">
              <a:solidFill>
                <a:srgbClr val="000000"/>
              </a:solidFill>
            </a:endParaRPr>
          </a:p>
        </p:txBody>
      </p:sp>
    </p:spTree>
    <p:extLst>
      <p:ext uri="{BB962C8B-B14F-4D97-AF65-F5344CB8AC3E}">
        <p14:creationId xmlns:p14="http://schemas.microsoft.com/office/powerpoint/2010/main" val="20184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kumimoji="1" lang="ja-JP" altLang="en-US" smtClean="0"/>
              <a:t>15</a:t>
            </a:fld>
            <a:endParaRPr kumimoji="1" lang="ja-JP" altLang="en-US"/>
          </a:p>
        </p:txBody>
      </p:sp>
    </p:spTree>
    <p:extLst>
      <p:ext uri="{BB962C8B-B14F-4D97-AF65-F5344CB8AC3E}">
        <p14:creationId xmlns:p14="http://schemas.microsoft.com/office/powerpoint/2010/main" val="114285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kumimoji="1" lang="ja-JP" altLang="en-US" smtClean="0"/>
              <a:t>16</a:t>
            </a:fld>
            <a:endParaRPr kumimoji="1" lang="ja-JP" altLang="en-US"/>
          </a:p>
        </p:txBody>
      </p:sp>
    </p:spTree>
    <p:extLst>
      <p:ext uri="{BB962C8B-B14F-4D97-AF65-F5344CB8AC3E}">
        <p14:creationId xmlns:p14="http://schemas.microsoft.com/office/powerpoint/2010/main" val="42205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kumimoji="1" lang="ja-JP" altLang="en-US" smtClean="0"/>
              <a:t>18</a:t>
            </a:fld>
            <a:endParaRPr kumimoji="1" lang="ja-JP" altLang="en-US"/>
          </a:p>
        </p:txBody>
      </p:sp>
    </p:spTree>
    <p:extLst>
      <p:ext uri="{BB962C8B-B14F-4D97-AF65-F5344CB8AC3E}">
        <p14:creationId xmlns:p14="http://schemas.microsoft.com/office/powerpoint/2010/main" val="428400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57576B-81D0-4568-B3CF-C3F7AD81B6EA}"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70324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bg bwMode="gray">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5" name="テキスト プレースホルダー 24"/>
          <p:cNvSpPr>
            <a:spLocks noGrp="1"/>
          </p:cNvSpPr>
          <p:nvPr>
            <p:ph type="body" sz="quarter" idx="12"/>
          </p:nvPr>
        </p:nvSpPr>
        <p:spPr bwMode="auto">
          <a:xfrm>
            <a:off x="814916" y="2335241"/>
            <a:ext cx="10562168" cy="365577"/>
          </a:xfrm>
          <a:prstGeom prst="rect">
            <a:avLst/>
          </a:prstGeom>
        </p:spPr>
        <p:txBody>
          <a:bodyPr vert="horz" wrap="none" lIns="0" tIns="0" rIns="0" bIns="0" rtlCol="0" anchor="b" anchorCtr="0">
            <a:noAutofit/>
          </a:bodyPr>
          <a:lstStyle>
            <a:lvl1pPr marL="0" indent="0">
              <a:lnSpc>
                <a:spcPct val="100000"/>
              </a:lnSpc>
              <a:spcBef>
                <a:spcPts val="0"/>
              </a:spcBef>
              <a:defRPr lang="ja-JP" altLang="en-US" sz="2800" smtClean="0">
                <a:latin typeface="+mj-lt"/>
                <a:cs typeface="Myriad Pro"/>
              </a:defRPr>
            </a:lvl1pPr>
            <a:lvl2pPr>
              <a:defRPr lang="ja-JP" altLang="en-US" smtClean="0"/>
            </a:lvl2pPr>
            <a:lvl3pPr>
              <a:defRPr lang="ja-JP" altLang="en-US" smtClean="0"/>
            </a:lvl3pPr>
            <a:lvl4pPr>
              <a:defRPr lang="ja-JP" altLang="en-US" smtClean="0"/>
            </a:lvl4pPr>
            <a:lvl5pPr>
              <a:defRPr lang="ja-JP" altLang="en-US"/>
            </a:lvl5pPr>
          </a:lstStyle>
          <a:p>
            <a:pPr marL="10658" lvl="0" defTabSz="914228"/>
            <a:r>
              <a:rPr kumimoji="1" lang="ja-JP" altLang="en-US" dirty="0" smtClean="0"/>
              <a:t>マスター テキストの書式設定</a:t>
            </a:r>
          </a:p>
        </p:txBody>
      </p:sp>
      <p:sp>
        <p:nvSpPr>
          <p:cNvPr id="27" name="テキスト プレースホルダー 26"/>
          <p:cNvSpPr>
            <a:spLocks noGrp="1"/>
          </p:cNvSpPr>
          <p:nvPr>
            <p:ph type="body" sz="quarter" idx="13"/>
          </p:nvPr>
        </p:nvSpPr>
        <p:spPr bwMode="auto">
          <a:xfrm>
            <a:off x="814917" y="2921095"/>
            <a:ext cx="10562168" cy="553998"/>
          </a:xfrm>
          <a:prstGeom prst="rect">
            <a:avLst/>
          </a:prstGeom>
        </p:spPr>
        <p:txBody>
          <a:bodyPr vert="horz" wrap="square" lIns="0" tIns="0" rIns="0" bIns="0" rtlCol="0" anchor="t" anchorCtr="0">
            <a:noAutofit/>
          </a:bodyPr>
          <a:lstStyle>
            <a:lvl1pPr marL="0" indent="0">
              <a:lnSpc>
                <a:spcPct val="100000"/>
              </a:lnSpc>
              <a:spcBef>
                <a:spcPts val="0"/>
              </a:spcBef>
              <a:defRPr lang="ja-JP" altLang="en-US" sz="4400" b="0" smtClean="0">
                <a:latin typeface="+mj-lt"/>
                <a:cs typeface="Myriad Pro Light"/>
              </a:defRPr>
            </a:lvl1pPr>
            <a:lvl2pPr>
              <a:defRPr lang="ja-JP" altLang="en-US" dirty="0" smtClean="0"/>
            </a:lvl2pPr>
            <a:lvl3pPr>
              <a:defRPr lang="ja-JP" altLang="en-US" dirty="0" smtClean="0"/>
            </a:lvl3pPr>
            <a:lvl4pPr>
              <a:defRPr lang="ja-JP" altLang="en-US" dirty="0" smtClean="0"/>
            </a:lvl4pPr>
            <a:lvl5pPr>
              <a:defRPr lang="ja-JP" altLang="en-US" dirty="0"/>
            </a:lvl5pPr>
          </a:lstStyle>
          <a:p>
            <a:pPr marL="10658" lvl="0" defTabSz="914228">
              <a:tabLst>
                <a:tab pos="3929013" algn="l"/>
              </a:tabLst>
            </a:pPr>
            <a:r>
              <a:rPr kumimoji="1" lang="ja-JP" altLang="en-US" dirty="0" smtClean="0"/>
              <a:t>マスター テキストの書式設定</a:t>
            </a:r>
          </a:p>
        </p:txBody>
      </p:sp>
      <p:sp>
        <p:nvSpPr>
          <p:cNvPr id="29" name="テキスト プレースホルダー 28"/>
          <p:cNvSpPr>
            <a:spLocks noGrp="1"/>
          </p:cNvSpPr>
          <p:nvPr>
            <p:ph type="body" sz="quarter" idx="14"/>
          </p:nvPr>
        </p:nvSpPr>
        <p:spPr bwMode="auto">
          <a:xfrm>
            <a:off x="814916" y="3732481"/>
            <a:ext cx="10562171" cy="360099"/>
          </a:xfrm>
          <a:prstGeom prst="rect">
            <a:avLst/>
          </a:prstGeom>
        </p:spPr>
        <p:txBody>
          <a:bodyPr vert="horz" wrap="square" lIns="0" tIns="0" rIns="0" bIns="0" rtlCol="0">
            <a:noAutofit/>
          </a:bodyPr>
          <a:lstStyle>
            <a:lvl1pPr marL="0" indent="0">
              <a:spcBef>
                <a:spcPts val="0"/>
              </a:spcBef>
              <a:buFont typeface="Arial" charset="0"/>
              <a:buNone/>
              <a:defRPr lang="ja-JP" altLang="en-US" sz="2800" b="1" smtClean="0">
                <a:solidFill>
                  <a:schemeClr val="tx1"/>
                </a:solidFill>
                <a:latin typeface="+mj-lt"/>
                <a:cs typeface="Myriad Pro"/>
              </a:defRPr>
            </a:lvl1pPr>
            <a:lvl2pPr marL="285664" indent="0">
              <a:buNone/>
              <a:defRPr lang="ja-JP" altLang="en-US" smtClean="0"/>
            </a:lvl2pPr>
            <a:lvl3pPr marL="742778" indent="0">
              <a:buNone/>
              <a:defRPr lang="ja-JP" altLang="en-US" smtClean="0"/>
            </a:lvl3pPr>
            <a:lvl4pPr marL="1199892" indent="0">
              <a:buNone/>
              <a:defRPr lang="ja-JP" altLang="en-US" smtClean="0"/>
            </a:lvl4pPr>
            <a:lvl5pPr marL="1657006" indent="0">
              <a:buNone/>
              <a:defRPr lang="ja-JP" altLang="en-US"/>
            </a:lvl5pPr>
          </a:lstStyle>
          <a:p>
            <a:pPr marL="10658" lvl="0" defTabSz="914228"/>
            <a:r>
              <a:rPr kumimoji="1" lang="ja-JP" altLang="en-US" smtClean="0"/>
              <a:t>マスター テキストの書式設定</a:t>
            </a:r>
          </a:p>
        </p:txBody>
      </p:sp>
      <p:sp>
        <p:nvSpPr>
          <p:cNvPr id="34" name="テキスト プレースホルダー 33"/>
          <p:cNvSpPr>
            <a:spLocks noGrp="1"/>
          </p:cNvSpPr>
          <p:nvPr>
            <p:ph type="body" sz="quarter" idx="16"/>
          </p:nvPr>
        </p:nvSpPr>
        <p:spPr bwMode="auto">
          <a:xfrm>
            <a:off x="1" y="5957452"/>
            <a:ext cx="3133190" cy="900549"/>
          </a:xfrm>
          <a:prstGeom prst="rect">
            <a:avLst/>
          </a:prstGeom>
        </p:spPr>
        <p:txBody>
          <a:bodyPr wrap="none" lIns="828000" tIns="0" rIns="0" bIns="648000" anchor="b" anchorCtr="0">
            <a:spAutoFit/>
          </a:bodyPr>
          <a:lstStyle>
            <a:lvl1pPr marL="0" indent="0" fontAlgn="auto">
              <a:lnSpc>
                <a:spcPct val="100000"/>
              </a:lnSpc>
              <a:spcBef>
                <a:spcPts val="0"/>
              </a:spcBef>
              <a:spcAft>
                <a:spcPts val="600"/>
              </a:spcAft>
              <a:buFont typeface="Arial" charset="0"/>
              <a:buNone/>
              <a:defRPr sz="1600"/>
            </a:lvl1pPr>
            <a:lvl2pPr marL="0" indent="0" fontAlgn="auto">
              <a:lnSpc>
                <a:spcPct val="100000"/>
              </a:lnSpc>
              <a:spcBef>
                <a:spcPts val="0"/>
              </a:spcBef>
              <a:spcAft>
                <a:spcPts val="600"/>
              </a:spcAft>
              <a:buNone/>
              <a:defRPr sz="1600"/>
            </a:lvl2pPr>
            <a:lvl3pPr marL="0" indent="0" fontAlgn="auto">
              <a:lnSpc>
                <a:spcPct val="100000"/>
              </a:lnSpc>
              <a:spcBef>
                <a:spcPts val="0"/>
              </a:spcBef>
              <a:spcAft>
                <a:spcPts val="600"/>
              </a:spcAft>
              <a:buNone/>
              <a:defRPr b="1"/>
            </a:lvl3pPr>
            <a:lvl4pPr marL="0" indent="0">
              <a:lnSpc>
                <a:spcPct val="100000"/>
              </a:lnSpc>
              <a:spcBef>
                <a:spcPts val="0"/>
              </a:spcBef>
              <a:spcAft>
                <a:spcPts val="600"/>
              </a:spcAft>
              <a:buNone/>
              <a:defRPr/>
            </a:lvl4pPr>
            <a:lvl5pPr marL="0" indent="0">
              <a:lnSpc>
                <a:spcPct val="100000"/>
              </a:lnSpc>
              <a:spcBef>
                <a:spcPts val="0"/>
              </a:spcBef>
              <a:spcAft>
                <a:spcPts val="600"/>
              </a:spcAft>
              <a:buNone/>
              <a:defRPr/>
            </a:lvl5pPr>
          </a:lstStyle>
          <a:p>
            <a:pPr lvl="0"/>
            <a:r>
              <a:rPr kumimoji="1" lang="ja-JP" altLang="en-US" dirty="0" smtClean="0"/>
              <a:t>マスター テキストの書式設定</a:t>
            </a:r>
          </a:p>
        </p:txBody>
      </p:sp>
      <p:sp>
        <p:nvSpPr>
          <p:cNvPr id="9" name="フリーフォーム 8"/>
          <p:cNvSpPr>
            <a:spLocks/>
          </p:cNvSpPr>
          <p:nvPr userDrawn="1"/>
        </p:nvSpPr>
        <p:spPr bwMode="white">
          <a:xfrm>
            <a:off x="-1587" y="0"/>
            <a:ext cx="12190871" cy="1876425"/>
          </a:xfrm>
          <a:custGeom>
            <a:avLst/>
            <a:gdLst>
              <a:gd name="connsiteX0" fmla="*/ 1397 w 12190871"/>
              <a:gd name="connsiteY0" fmla="*/ 0 h 1876425"/>
              <a:gd name="connsiteX1" fmla="*/ 12190871 w 12190871"/>
              <a:gd name="connsiteY1" fmla="*/ 0 h 1876425"/>
              <a:gd name="connsiteX2" fmla="*/ 12189420 w 12190871"/>
              <a:gd name="connsiteY2" fmla="*/ 492673 h 1876425"/>
              <a:gd name="connsiteX3" fmla="*/ 0 w 12190871"/>
              <a:gd name="connsiteY3" fmla="*/ 1876425 h 1876425"/>
              <a:gd name="connsiteX4" fmla="*/ 1311 w 12190871"/>
              <a:gd name="connsiteY4" fmla="*/ 116863 h 187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0871" h="1876425">
                <a:moveTo>
                  <a:pt x="1397" y="0"/>
                </a:moveTo>
                <a:lnTo>
                  <a:pt x="12190871" y="0"/>
                </a:lnTo>
                <a:lnTo>
                  <a:pt x="12189420" y="492673"/>
                </a:lnTo>
                <a:cubicBezTo>
                  <a:pt x="7998460" y="492673"/>
                  <a:pt x="3917954" y="971985"/>
                  <a:pt x="0" y="1876425"/>
                </a:cubicBezTo>
                <a:cubicBezTo>
                  <a:pt x="586" y="1089273"/>
                  <a:pt x="1008" y="523507"/>
                  <a:pt x="1311" y="1168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ja-JP" altLang="en-US"/>
          </a:p>
        </p:txBody>
      </p:sp>
      <p:sp>
        <p:nvSpPr>
          <p:cNvPr id="8" name="Freeform 26"/>
          <p:cNvSpPr>
            <a:spLocks noEditPoints="1"/>
          </p:cNvSpPr>
          <p:nvPr userDrawn="1"/>
        </p:nvSpPr>
        <p:spPr bwMode="auto">
          <a:xfrm>
            <a:off x="2444750" y="279400"/>
            <a:ext cx="368300" cy="358775"/>
          </a:xfrm>
          <a:custGeom>
            <a:avLst/>
            <a:gdLst>
              <a:gd name="T0" fmla="*/ 166 w 232"/>
              <a:gd name="T1" fmla="*/ 226 h 226"/>
              <a:gd name="T2" fmla="*/ 232 w 232"/>
              <a:gd name="T3" fmla="*/ 226 h 226"/>
              <a:gd name="T4" fmla="*/ 164 w 232"/>
              <a:gd name="T5" fmla="*/ 0 h 226"/>
              <a:gd name="T6" fmla="*/ 70 w 232"/>
              <a:gd name="T7" fmla="*/ 0 h 226"/>
              <a:gd name="T8" fmla="*/ 0 w 232"/>
              <a:gd name="T9" fmla="*/ 226 h 226"/>
              <a:gd name="T10" fmla="*/ 66 w 232"/>
              <a:gd name="T11" fmla="*/ 226 h 226"/>
              <a:gd name="T12" fmla="*/ 80 w 232"/>
              <a:gd name="T13" fmla="*/ 184 h 226"/>
              <a:gd name="T14" fmla="*/ 154 w 232"/>
              <a:gd name="T15" fmla="*/ 184 h 226"/>
              <a:gd name="T16" fmla="*/ 166 w 232"/>
              <a:gd name="T17" fmla="*/ 226 h 226"/>
              <a:gd name="T18" fmla="*/ 94 w 232"/>
              <a:gd name="T19" fmla="*/ 134 h 226"/>
              <a:gd name="T20" fmla="*/ 116 w 232"/>
              <a:gd name="T21" fmla="*/ 56 h 226"/>
              <a:gd name="T22" fmla="*/ 116 w 232"/>
              <a:gd name="T23" fmla="*/ 56 h 226"/>
              <a:gd name="T24" fmla="*/ 138 w 232"/>
              <a:gd name="T25" fmla="*/ 134 h 226"/>
              <a:gd name="T26" fmla="*/ 94 w 232"/>
              <a:gd name="T27" fmla="*/ 1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226">
                <a:moveTo>
                  <a:pt x="166" y="226"/>
                </a:moveTo>
                <a:lnTo>
                  <a:pt x="232" y="226"/>
                </a:lnTo>
                <a:lnTo>
                  <a:pt x="164" y="0"/>
                </a:lnTo>
                <a:lnTo>
                  <a:pt x="70" y="0"/>
                </a:lnTo>
                <a:lnTo>
                  <a:pt x="0" y="226"/>
                </a:lnTo>
                <a:lnTo>
                  <a:pt x="66" y="226"/>
                </a:lnTo>
                <a:lnTo>
                  <a:pt x="80" y="184"/>
                </a:lnTo>
                <a:lnTo>
                  <a:pt x="154" y="184"/>
                </a:lnTo>
                <a:lnTo>
                  <a:pt x="166" y="226"/>
                </a:lnTo>
                <a:close/>
                <a:moveTo>
                  <a:pt x="94" y="134"/>
                </a:moveTo>
                <a:lnTo>
                  <a:pt x="116" y="56"/>
                </a:lnTo>
                <a:lnTo>
                  <a:pt x="116" y="56"/>
                </a:lnTo>
                <a:lnTo>
                  <a:pt x="138" y="134"/>
                </a:lnTo>
                <a:lnTo>
                  <a:pt x="94" y="13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27"/>
          <p:cNvSpPr>
            <a:spLocks noEditPoints="1"/>
          </p:cNvSpPr>
          <p:nvPr userDrawn="1"/>
        </p:nvSpPr>
        <p:spPr bwMode="auto">
          <a:xfrm>
            <a:off x="731838" y="273050"/>
            <a:ext cx="339725" cy="371475"/>
          </a:xfrm>
          <a:custGeom>
            <a:avLst/>
            <a:gdLst>
              <a:gd name="T0" fmla="*/ 53 w 107"/>
              <a:gd name="T1" fmla="*/ 117 h 117"/>
              <a:gd name="T2" fmla="*/ 106 w 107"/>
              <a:gd name="T3" fmla="*/ 80 h 117"/>
              <a:gd name="T4" fmla="*/ 107 w 107"/>
              <a:gd name="T5" fmla="*/ 58 h 117"/>
              <a:gd name="T6" fmla="*/ 106 w 107"/>
              <a:gd name="T7" fmla="*/ 37 h 117"/>
              <a:gd name="T8" fmla="*/ 53 w 107"/>
              <a:gd name="T9" fmla="*/ 0 h 117"/>
              <a:gd name="T10" fmla="*/ 1 w 107"/>
              <a:gd name="T11" fmla="*/ 37 h 117"/>
              <a:gd name="T12" fmla="*/ 0 w 107"/>
              <a:gd name="T13" fmla="*/ 58 h 117"/>
              <a:gd name="T14" fmla="*/ 1 w 107"/>
              <a:gd name="T15" fmla="*/ 80 h 117"/>
              <a:gd name="T16" fmla="*/ 53 w 107"/>
              <a:gd name="T17" fmla="*/ 117 h 117"/>
              <a:gd name="T18" fmla="*/ 32 w 107"/>
              <a:gd name="T19" fmla="*/ 58 h 117"/>
              <a:gd name="T20" fmla="*/ 32 w 107"/>
              <a:gd name="T21" fmla="*/ 46 h 117"/>
              <a:gd name="T22" fmla="*/ 53 w 107"/>
              <a:gd name="T23" fmla="*/ 26 h 117"/>
              <a:gd name="T24" fmla="*/ 74 w 107"/>
              <a:gd name="T25" fmla="*/ 46 h 117"/>
              <a:gd name="T26" fmla="*/ 75 w 107"/>
              <a:gd name="T27" fmla="*/ 58 h 117"/>
              <a:gd name="T28" fmla="*/ 74 w 107"/>
              <a:gd name="T29" fmla="*/ 71 h 117"/>
              <a:gd name="T30" fmla="*/ 53 w 107"/>
              <a:gd name="T31" fmla="*/ 90 h 117"/>
              <a:gd name="T32" fmla="*/ 32 w 107"/>
              <a:gd name="T33" fmla="*/ 71 h 117"/>
              <a:gd name="T34" fmla="*/ 32 w 107"/>
              <a:gd name="T3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7">
                <a:moveTo>
                  <a:pt x="53" y="117"/>
                </a:moveTo>
                <a:cubicBezTo>
                  <a:pt x="87" y="117"/>
                  <a:pt x="104" y="111"/>
                  <a:pt x="106" y="80"/>
                </a:cubicBezTo>
                <a:cubicBezTo>
                  <a:pt x="107" y="73"/>
                  <a:pt x="107" y="65"/>
                  <a:pt x="107" y="58"/>
                </a:cubicBezTo>
                <a:cubicBezTo>
                  <a:pt x="107" y="51"/>
                  <a:pt x="107" y="44"/>
                  <a:pt x="106" y="37"/>
                </a:cubicBezTo>
                <a:cubicBezTo>
                  <a:pt x="104" y="6"/>
                  <a:pt x="87" y="0"/>
                  <a:pt x="53" y="0"/>
                </a:cubicBezTo>
                <a:cubicBezTo>
                  <a:pt x="19" y="0"/>
                  <a:pt x="3" y="6"/>
                  <a:pt x="1" y="37"/>
                </a:cubicBezTo>
                <a:cubicBezTo>
                  <a:pt x="0" y="44"/>
                  <a:pt x="0" y="51"/>
                  <a:pt x="0" y="58"/>
                </a:cubicBezTo>
                <a:cubicBezTo>
                  <a:pt x="0" y="65"/>
                  <a:pt x="0" y="73"/>
                  <a:pt x="1" y="80"/>
                </a:cubicBezTo>
                <a:cubicBezTo>
                  <a:pt x="3" y="111"/>
                  <a:pt x="19" y="117"/>
                  <a:pt x="53" y="117"/>
                </a:cubicBezTo>
                <a:moveTo>
                  <a:pt x="32" y="58"/>
                </a:moveTo>
                <a:cubicBezTo>
                  <a:pt x="32" y="52"/>
                  <a:pt x="32" y="48"/>
                  <a:pt x="32" y="46"/>
                </a:cubicBezTo>
                <a:cubicBezTo>
                  <a:pt x="33" y="28"/>
                  <a:pt x="40" y="26"/>
                  <a:pt x="53" y="26"/>
                </a:cubicBezTo>
                <a:cubicBezTo>
                  <a:pt x="67" y="26"/>
                  <a:pt x="74" y="28"/>
                  <a:pt x="74" y="46"/>
                </a:cubicBezTo>
                <a:cubicBezTo>
                  <a:pt x="75" y="48"/>
                  <a:pt x="75" y="52"/>
                  <a:pt x="75" y="58"/>
                </a:cubicBezTo>
                <a:cubicBezTo>
                  <a:pt x="75" y="65"/>
                  <a:pt x="75" y="68"/>
                  <a:pt x="74" y="71"/>
                </a:cubicBezTo>
                <a:cubicBezTo>
                  <a:pt x="74" y="88"/>
                  <a:pt x="67" y="90"/>
                  <a:pt x="53" y="90"/>
                </a:cubicBezTo>
                <a:cubicBezTo>
                  <a:pt x="40" y="90"/>
                  <a:pt x="33" y="88"/>
                  <a:pt x="32" y="71"/>
                </a:cubicBezTo>
                <a:cubicBezTo>
                  <a:pt x="32" y="68"/>
                  <a:pt x="32" y="65"/>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8"/>
          <p:cNvSpPr>
            <a:spLocks/>
          </p:cNvSpPr>
          <p:nvPr userDrawn="1"/>
        </p:nvSpPr>
        <p:spPr bwMode="auto">
          <a:xfrm>
            <a:off x="374650" y="279400"/>
            <a:ext cx="322263" cy="358775"/>
          </a:xfrm>
          <a:custGeom>
            <a:avLst/>
            <a:gdLst>
              <a:gd name="T0" fmla="*/ 0 w 203"/>
              <a:gd name="T1" fmla="*/ 0 h 226"/>
              <a:gd name="T2" fmla="*/ 0 w 203"/>
              <a:gd name="T3" fmla="*/ 56 h 226"/>
              <a:gd name="T4" fmla="*/ 68 w 203"/>
              <a:gd name="T5" fmla="*/ 56 h 226"/>
              <a:gd name="T6" fmla="*/ 68 w 203"/>
              <a:gd name="T7" fmla="*/ 226 h 226"/>
              <a:gd name="T8" fmla="*/ 135 w 203"/>
              <a:gd name="T9" fmla="*/ 226 h 226"/>
              <a:gd name="T10" fmla="*/ 135 w 203"/>
              <a:gd name="T11" fmla="*/ 56 h 226"/>
              <a:gd name="T12" fmla="*/ 203 w 203"/>
              <a:gd name="T13" fmla="*/ 56 h 226"/>
              <a:gd name="T14" fmla="*/ 203 w 203"/>
              <a:gd name="T15" fmla="*/ 0 h 226"/>
              <a:gd name="T16" fmla="*/ 0 w 203"/>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26">
                <a:moveTo>
                  <a:pt x="0" y="0"/>
                </a:moveTo>
                <a:lnTo>
                  <a:pt x="0" y="56"/>
                </a:lnTo>
                <a:lnTo>
                  <a:pt x="68" y="56"/>
                </a:lnTo>
                <a:lnTo>
                  <a:pt x="68" y="226"/>
                </a:lnTo>
                <a:lnTo>
                  <a:pt x="135" y="226"/>
                </a:lnTo>
                <a:lnTo>
                  <a:pt x="135" y="56"/>
                </a:lnTo>
                <a:lnTo>
                  <a:pt x="203" y="56"/>
                </a:lnTo>
                <a:lnTo>
                  <a:pt x="203"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29"/>
          <p:cNvSpPr>
            <a:spLocks noChangeArrowheads="1"/>
          </p:cNvSpPr>
          <p:nvPr userDrawn="1"/>
        </p:nvSpPr>
        <p:spPr bwMode="auto">
          <a:xfrm>
            <a:off x="1916113" y="279400"/>
            <a:ext cx="101600" cy="358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30"/>
          <p:cNvSpPr>
            <a:spLocks/>
          </p:cNvSpPr>
          <p:nvPr userDrawn="1"/>
        </p:nvSpPr>
        <p:spPr bwMode="auto">
          <a:xfrm>
            <a:off x="1509713" y="279400"/>
            <a:ext cx="317500" cy="358775"/>
          </a:xfrm>
          <a:custGeom>
            <a:avLst/>
            <a:gdLst>
              <a:gd name="T0" fmla="*/ 64 w 200"/>
              <a:gd name="T1" fmla="*/ 82 h 226"/>
              <a:gd name="T2" fmla="*/ 64 w 200"/>
              <a:gd name="T3" fmla="*/ 0 h 226"/>
              <a:gd name="T4" fmla="*/ 0 w 200"/>
              <a:gd name="T5" fmla="*/ 0 h 226"/>
              <a:gd name="T6" fmla="*/ 0 w 200"/>
              <a:gd name="T7" fmla="*/ 226 h 226"/>
              <a:gd name="T8" fmla="*/ 64 w 200"/>
              <a:gd name="T9" fmla="*/ 226 h 226"/>
              <a:gd name="T10" fmla="*/ 64 w 200"/>
              <a:gd name="T11" fmla="*/ 138 h 226"/>
              <a:gd name="T12" fmla="*/ 138 w 200"/>
              <a:gd name="T13" fmla="*/ 138 h 226"/>
              <a:gd name="T14" fmla="*/ 138 w 200"/>
              <a:gd name="T15" fmla="*/ 226 h 226"/>
              <a:gd name="T16" fmla="*/ 200 w 200"/>
              <a:gd name="T17" fmla="*/ 226 h 226"/>
              <a:gd name="T18" fmla="*/ 200 w 200"/>
              <a:gd name="T19" fmla="*/ 0 h 226"/>
              <a:gd name="T20" fmla="*/ 138 w 200"/>
              <a:gd name="T21" fmla="*/ 0 h 226"/>
              <a:gd name="T22" fmla="*/ 138 w 200"/>
              <a:gd name="T23" fmla="*/ 82 h 226"/>
              <a:gd name="T24" fmla="*/ 64 w 200"/>
              <a:gd name="T25" fmla="*/ 8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6">
                <a:moveTo>
                  <a:pt x="64" y="82"/>
                </a:moveTo>
                <a:lnTo>
                  <a:pt x="64" y="0"/>
                </a:lnTo>
                <a:lnTo>
                  <a:pt x="0" y="0"/>
                </a:lnTo>
                <a:lnTo>
                  <a:pt x="0" y="226"/>
                </a:lnTo>
                <a:lnTo>
                  <a:pt x="64" y="226"/>
                </a:lnTo>
                <a:lnTo>
                  <a:pt x="64" y="138"/>
                </a:lnTo>
                <a:lnTo>
                  <a:pt x="138" y="138"/>
                </a:lnTo>
                <a:lnTo>
                  <a:pt x="138" y="226"/>
                </a:lnTo>
                <a:lnTo>
                  <a:pt x="200" y="226"/>
                </a:lnTo>
                <a:lnTo>
                  <a:pt x="200" y="0"/>
                </a:lnTo>
                <a:lnTo>
                  <a:pt x="138" y="0"/>
                </a:lnTo>
                <a:lnTo>
                  <a:pt x="138" y="82"/>
                </a:lnTo>
                <a:lnTo>
                  <a:pt x="64" y="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31"/>
          <p:cNvSpPr>
            <a:spLocks noEditPoints="1"/>
          </p:cNvSpPr>
          <p:nvPr userDrawn="1"/>
        </p:nvSpPr>
        <p:spPr bwMode="auto">
          <a:xfrm>
            <a:off x="2109788" y="279400"/>
            <a:ext cx="309563" cy="358775"/>
          </a:xfrm>
          <a:custGeom>
            <a:avLst/>
            <a:gdLst>
              <a:gd name="T0" fmla="*/ 77 w 97"/>
              <a:gd name="T1" fmla="*/ 54 h 113"/>
              <a:gd name="T2" fmla="*/ 95 w 97"/>
              <a:gd name="T3" fmla="*/ 29 h 113"/>
              <a:gd name="T4" fmla="*/ 57 w 97"/>
              <a:gd name="T5" fmla="*/ 0 h 113"/>
              <a:gd name="T6" fmla="*/ 0 w 97"/>
              <a:gd name="T7" fmla="*/ 0 h 113"/>
              <a:gd name="T8" fmla="*/ 0 w 97"/>
              <a:gd name="T9" fmla="*/ 113 h 113"/>
              <a:gd name="T10" fmla="*/ 60 w 97"/>
              <a:gd name="T11" fmla="*/ 113 h 113"/>
              <a:gd name="T12" fmla="*/ 97 w 97"/>
              <a:gd name="T13" fmla="*/ 82 h 113"/>
              <a:gd name="T14" fmla="*/ 77 w 97"/>
              <a:gd name="T15" fmla="*/ 54 h 113"/>
              <a:gd name="T16" fmla="*/ 32 w 97"/>
              <a:gd name="T17" fmla="*/ 66 h 113"/>
              <a:gd name="T18" fmla="*/ 54 w 97"/>
              <a:gd name="T19" fmla="*/ 66 h 113"/>
              <a:gd name="T20" fmla="*/ 64 w 97"/>
              <a:gd name="T21" fmla="*/ 77 h 113"/>
              <a:gd name="T22" fmla="*/ 54 w 97"/>
              <a:gd name="T23" fmla="*/ 87 h 113"/>
              <a:gd name="T24" fmla="*/ 32 w 97"/>
              <a:gd name="T25" fmla="*/ 87 h 113"/>
              <a:gd name="T26" fmla="*/ 32 w 97"/>
              <a:gd name="T27" fmla="*/ 66 h 113"/>
              <a:gd name="T28" fmla="*/ 32 w 97"/>
              <a:gd name="T29" fmla="*/ 26 h 113"/>
              <a:gd name="T30" fmla="*/ 54 w 97"/>
              <a:gd name="T31" fmla="*/ 26 h 113"/>
              <a:gd name="T32" fmla="*/ 63 w 97"/>
              <a:gd name="T33" fmla="*/ 35 h 113"/>
              <a:gd name="T34" fmla="*/ 54 w 97"/>
              <a:gd name="T35" fmla="*/ 44 h 113"/>
              <a:gd name="T36" fmla="*/ 32 w 97"/>
              <a:gd name="T37" fmla="*/ 44 h 113"/>
              <a:gd name="T38" fmla="*/ 32 w 97"/>
              <a:gd name="T39" fmla="*/ 2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3">
                <a:moveTo>
                  <a:pt x="77" y="54"/>
                </a:moveTo>
                <a:cubicBezTo>
                  <a:pt x="91" y="50"/>
                  <a:pt x="95" y="42"/>
                  <a:pt x="95" y="29"/>
                </a:cubicBezTo>
                <a:cubicBezTo>
                  <a:pt x="95" y="5"/>
                  <a:pt x="79" y="0"/>
                  <a:pt x="57" y="0"/>
                </a:cubicBezTo>
                <a:cubicBezTo>
                  <a:pt x="0" y="0"/>
                  <a:pt x="0" y="0"/>
                  <a:pt x="0" y="0"/>
                </a:cubicBezTo>
                <a:cubicBezTo>
                  <a:pt x="0" y="113"/>
                  <a:pt x="0" y="113"/>
                  <a:pt x="0" y="113"/>
                </a:cubicBezTo>
                <a:cubicBezTo>
                  <a:pt x="60" y="113"/>
                  <a:pt x="60" y="113"/>
                  <a:pt x="60" y="113"/>
                </a:cubicBezTo>
                <a:cubicBezTo>
                  <a:pt x="88" y="113"/>
                  <a:pt x="97" y="101"/>
                  <a:pt x="97" y="82"/>
                </a:cubicBezTo>
                <a:cubicBezTo>
                  <a:pt x="97" y="70"/>
                  <a:pt x="94" y="58"/>
                  <a:pt x="77" y="54"/>
                </a:cubicBezTo>
                <a:moveTo>
                  <a:pt x="32" y="66"/>
                </a:moveTo>
                <a:cubicBezTo>
                  <a:pt x="54" y="66"/>
                  <a:pt x="54" y="66"/>
                  <a:pt x="54" y="66"/>
                </a:cubicBezTo>
                <a:cubicBezTo>
                  <a:pt x="63" y="66"/>
                  <a:pt x="64" y="70"/>
                  <a:pt x="64" y="77"/>
                </a:cubicBezTo>
                <a:cubicBezTo>
                  <a:pt x="64" y="83"/>
                  <a:pt x="61" y="87"/>
                  <a:pt x="54" y="87"/>
                </a:cubicBezTo>
                <a:cubicBezTo>
                  <a:pt x="32" y="87"/>
                  <a:pt x="32" y="87"/>
                  <a:pt x="32" y="87"/>
                </a:cubicBezTo>
                <a:lnTo>
                  <a:pt x="32" y="66"/>
                </a:lnTo>
                <a:close/>
                <a:moveTo>
                  <a:pt x="32" y="26"/>
                </a:moveTo>
                <a:cubicBezTo>
                  <a:pt x="54" y="26"/>
                  <a:pt x="54" y="26"/>
                  <a:pt x="54" y="26"/>
                </a:cubicBezTo>
                <a:cubicBezTo>
                  <a:pt x="59" y="26"/>
                  <a:pt x="63" y="28"/>
                  <a:pt x="63" y="35"/>
                </a:cubicBezTo>
                <a:cubicBezTo>
                  <a:pt x="63" y="41"/>
                  <a:pt x="59" y="44"/>
                  <a:pt x="54" y="44"/>
                </a:cubicBezTo>
                <a:cubicBezTo>
                  <a:pt x="32" y="44"/>
                  <a:pt x="32" y="44"/>
                  <a:pt x="32" y="44"/>
                </a:cubicBezTo>
                <a:lnTo>
                  <a:pt x="32"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32"/>
          <p:cNvSpPr>
            <a:spLocks/>
          </p:cNvSpPr>
          <p:nvPr userDrawn="1"/>
        </p:nvSpPr>
        <p:spPr bwMode="auto">
          <a:xfrm>
            <a:off x="1128713" y="269875"/>
            <a:ext cx="314325" cy="377825"/>
          </a:xfrm>
          <a:custGeom>
            <a:avLst/>
            <a:gdLst>
              <a:gd name="T0" fmla="*/ 0 w 99"/>
              <a:gd name="T1" fmla="*/ 79 h 119"/>
              <a:gd name="T2" fmla="*/ 31 w 99"/>
              <a:gd name="T3" fmla="*/ 79 h 119"/>
              <a:gd name="T4" fmla="*/ 34 w 99"/>
              <a:gd name="T5" fmla="*/ 90 h 119"/>
              <a:gd name="T6" fmla="*/ 49 w 99"/>
              <a:gd name="T7" fmla="*/ 93 h 119"/>
              <a:gd name="T8" fmla="*/ 67 w 99"/>
              <a:gd name="T9" fmla="*/ 82 h 119"/>
              <a:gd name="T10" fmla="*/ 52 w 99"/>
              <a:gd name="T11" fmla="*/ 71 h 119"/>
              <a:gd name="T12" fmla="*/ 10 w 99"/>
              <a:gd name="T13" fmla="*/ 63 h 119"/>
              <a:gd name="T14" fmla="*/ 1 w 99"/>
              <a:gd name="T15" fmla="*/ 37 h 119"/>
              <a:gd name="T16" fmla="*/ 18 w 99"/>
              <a:gd name="T17" fmla="*/ 5 h 119"/>
              <a:gd name="T18" fmla="*/ 81 w 99"/>
              <a:gd name="T19" fmla="*/ 5 h 119"/>
              <a:gd name="T20" fmla="*/ 96 w 99"/>
              <a:gd name="T21" fmla="*/ 38 h 119"/>
              <a:gd name="T22" fmla="*/ 66 w 99"/>
              <a:gd name="T23" fmla="*/ 38 h 119"/>
              <a:gd name="T24" fmla="*/ 63 w 99"/>
              <a:gd name="T25" fmla="*/ 29 h 119"/>
              <a:gd name="T26" fmla="*/ 49 w 99"/>
              <a:gd name="T27" fmla="*/ 25 h 119"/>
              <a:gd name="T28" fmla="*/ 32 w 99"/>
              <a:gd name="T29" fmla="*/ 35 h 119"/>
              <a:gd name="T30" fmla="*/ 43 w 99"/>
              <a:gd name="T31" fmla="*/ 46 h 119"/>
              <a:gd name="T32" fmla="*/ 85 w 99"/>
              <a:gd name="T33" fmla="*/ 52 h 119"/>
              <a:gd name="T34" fmla="*/ 99 w 99"/>
              <a:gd name="T35" fmla="*/ 82 h 119"/>
              <a:gd name="T36" fmla="*/ 81 w 99"/>
              <a:gd name="T37" fmla="*/ 114 h 119"/>
              <a:gd name="T38" fmla="*/ 15 w 99"/>
              <a:gd name="T39" fmla="*/ 113 h 119"/>
              <a:gd name="T40" fmla="*/ 0 w 99"/>
              <a:gd name="T41" fmla="*/ 7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119">
                <a:moveTo>
                  <a:pt x="0" y="79"/>
                </a:moveTo>
                <a:cubicBezTo>
                  <a:pt x="31" y="79"/>
                  <a:pt x="31" y="79"/>
                  <a:pt x="31" y="79"/>
                </a:cubicBezTo>
                <a:cubicBezTo>
                  <a:pt x="31" y="84"/>
                  <a:pt x="31" y="88"/>
                  <a:pt x="34" y="90"/>
                </a:cubicBezTo>
                <a:cubicBezTo>
                  <a:pt x="37" y="92"/>
                  <a:pt x="40" y="93"/>
                  <a:pt x="49" y="93"/>
                </a:cubicBezTo>
                <a:cubicBezTo>
                  <a:pt x="57" y="93"/>
                  <a:pt x="67" y="93"/>
                  <a:pt x="67" y="82"/>
                </a:cubicBezTo>
                <a:cubicBezTo>
                  <a:pt x="67" y="74"/>
                  <a:pt x="62" y="72"/>
                  <a:pt x="52" y="71"/>
                </a:cubicBezTo>
                <a:cubicBezTo>
                  <a:pt x="28" y="70"/>
                  <a:pt x="19" y="69"/>
                  <a:pt x="10" y="63"/>
                </a:cubicBezTo>
                <a:cubicBezTo>
                  <a:pt x="4" y="58"/>
                  <a:pt x="1" y="49"/>
                  <a:pt x="1" y="37"/>
                </a:cubicBezTo>
                <a:cubicBezTo>
                  <a:pt x="1" y="17"/>
                  <a:pt x="8" y="10"/>
                  <a:pt x="18" y="5"/>
                </a:cubicBezTo>
                <a:cubicBezTo>
                  <a:pt x="29" y="0"/>
                  <a:pt x="70" y="0"/>
                  <a:pt x="81" y="5"/>
                </a:cubicBezTo>
                <a:cubicBezTo>
                  <a:pt x="95" y="11"/>
                  <a:pt x="96" y="25"/>
                  <a:pt x="96" y="38"/>
                </a:cubicBezTo>
                <a:cubicBezTo>
                  <a:pt x="66" y="38"/>
                  <a:pt x="66" y="38"/>
                  <a:pt x="66" y="38"/>
                </a:cubicBezTo>
                <a:cubicBezTo>
                  <a:pt x="66" y="32"/>
                  <a:pt x="64" y="30"/>
                  <a:pt x="63" y="29"/>
                </a:cubicBezTo>
                <a:cubicBezTo>
                  <a:pt x="60" y="26"/>
                  <a:pt x="55" y="25"/>
                  <a:pt x="49" y="25"/>
                </a:cubicBezTo>
                <a:cubicBezTo>
                  <a:pt x="41" y="25"/>
                  <a:pt x="32" y="26"/>
                  <a:pt x="32" y="35"/>
                </a:cubicBezTo>
                <a:cubicBezTo>
                  <a:pt x="32" y="42"/>
                  <a:pt x="35" y="45"/>
                  <a:pt x="43" y="46"/>
                </a:cubicBezTo>
                <a:cubicBezTo>
                  <a:pt x="55" y="47"/>
                  <a:pt x="77" y="47"/>
                  <a:pt x="85" y="52"/>
                </a:cubicBezTo>
                <a:cubicBezTo>
                  <a:pt x="96" y="59"/>
                  <a:pt x="99" y="67"/>
                  <a:pt x="99" y="82"/>
                </a:cubicBezTo>
                <a:cubicBezTo>
                  <a:pt x="99" y="103"/>
                  <a:pt x="91" y="109"/>
                  <a:pt x="81" y="114"/>
                </a:cubicBezTo>
                <a:cubicBezTo>
                  <a:pt x="69" y="119"/>
                  <a:pt x="28" y="119"/>
                  <a:pt x="15" y="113"/>
                </a:cubicBezTo>
                <a:cubicBezTo>
                  <a:pt x="1" y="107"/>
                  <a:pt x="0" y="94"/>
                  <a:pt x="0" y="79"/>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5631355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基本レイアウト_色帯">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dirty="0" smtClean="0"/>
            </a:lvl1pPr>
          </a:lstStyle>
          <a:p>
            <a:pPr lvl="0"/>
            <a:r>
              <a:rPr lang="ja-JP" altLang="en-US" smtClean="0"/>
              <a:t>マスター タイトルの書式設定</a:t>
            </a:r>
            <a:endParaRPr lang="ja-JP" altLang="en-US" dirty="0" smtClean="0"/>
          </a:p>
        </p:txBody>
      </p:sp>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9" name="テキスト プレースホルダー 33"/>
          <p:cNvSpPr>
            <a:spLocks noGrp="1"/>
          </p:cNvSpPr>
          <p:nvPr>
            <p:ph type="body" sz="quarter" idx="17" hasCustomPrompt="1"/>
          </p:nvPr>
        </p:nvSpPr>
        <p:spPr bwMode="black">
          <a:xfrm>
            <a:off x="0" y="5665615"/>
            <a:ext cx="12192000" cy="721700"/>
          </a:xfrm>
          <a:prstGeom prst="rect">
            <a:avLst/>
          </a:prstGeom>
          <a:solidFill>
            <a:schemeClr val="accent2"/>
          </a:solidFill>
        </p:spPr>
        <p:txBody>
          <a:bodyPr lIns="612000" tIns="144000" rIns="612000" bIns="144000" anchor="b" anchorCtr="0">
            <a:spAutoFit/>
          </a:bodyPr>
          <a:lstStyle>
            <a:lvl1pPr algn="ctr">
              <a:defRPr lang="ja-JP" altLang="en-US" dirty="0" smtClean="0">
                <a:solidFill>
                  <a:schemeClr val="bg1"/>
                </a:solidFill>
              </a:defRPr>
            </a:lvl1pPr>
          </a:lstStyle>
          <a:p>
            <a:pPr marL="0" lvl="0" indent="0" algn="ctr" defTabSz="1800">
              <a:lnSpc>
                <a:spcPct val="100000"/>
              </a:lnSpc>
              <a:spcBef>
                <a:spcPts val="0"/>
              </a:spcBef>
              <a:spcAft>
                <a:spcPts val="0"/>
              </a:spcAft>
              <a:buFont typeface="Arial" charset="0"/>
              <a:tabLst>
                <a:tab pos="180000" algn="l"/>
              </a:tabLst>
            </a:pPr>
            <a:r>
              <a:rPr kumimoji="1" lang="ja-JP" altLang="en-US" dirty="0" smtClean="0"/>
              <a:t>スライドの結論</a:t>
            </a:r>
          </a:p>
        </p:txBody>
      </p:sp>
      <p:sp>
        <p:nvSpPr>
          <p:cNvPr id="16" name="テキスト ボックス 15"/>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42" name="グループ化 41"/>
          <p:cNvGrpSpPr/>
          <p:nvPr userDrawn="1"/>
        </p:nvGrpSpPr>
        <p:grpSpPr>
          <a:xfrm>
            <a:off x="576263" y="6563062"/>
            <a:ext cx="899399" cy="141141"/>
            <a:chOff x="576263" y="6563062"/>
            <a:chExt cx="899399" cy="141141"/>
          </a:xfrm>
        </p:grpSpPr>
        <p:sp>
          <p:nvSpPr>
            <p:cNvPr id="43"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13693950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キーワード">
    <p:spTree>
      <p:nvGrpSpPr>
        <p:cNvPr id="1" name=""/>
        <p:cNvGrpSpPr/>
        <p:nvPr/>
      </p:nvGrpSpPr>
      <p:grpSpPr>
        <a:xfrm>
          <a:off x="0" y="0"/>
          <a:ext cx="0" cy="0"/>
          <a:chOff x="0" y="0"/>
          <a:chExt cx="0" cy="0"/>
        </a:xfrm>
      </p:grpSpPr>
      <p:sp>
        <p:nvSpPr>
          <p:cNvPr id="15"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7" name="テキスト プレースホルダー 33"/>
          <p:cNvSpPr>
            <a:spLocks noGrp="1"/>
          </p:cNvSpPr>
          <p:nvPr>
            <p:ph type="body" sz="quarter" idx="14" hasCustomPrompt="1"/>
          </p:nvPr>
        </p:nvSpPr>
        <p:spPr>
          <a:xfrm>
            <a:off x="814917" y="2262806"/>
            <a:ext cx="10562167" cy="2308324"/>
          </a:xfrm>
          <a:prstGeom prst="rect">
            <a:avLst/>
          </a:prstGeom>
        </p:spPr>
        <p:txBody>
          <a:bodyPr anchor="ctr" anchorCtr="1">
            <a:noAutofit/>
          </a:bodyPr>
          <a:lstStyle>
            <a:lvl1pPr marL="0" indent="0" algn="ctr" defTabSz="1800">
              <a:lnSpc>
                <a:spcPct val="150000"/>
              </a:lnSpc>
              <a:spcBef>
                <a:spcPts val="0"/>
              </a:spcBef>
              <a:spcAft>
                <a:spcPts val="0"/>
              </a:spcAft>
              <a:buFont typeface="Arial" charset="0"/>
              <a:buNone/>
              <a:tabLst>
                <a:tab pos="180000" algn="l"/>
              </a:tabLst>
              <a:defRPr sz="4800"/>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プレゼンテーション中のキーフレーズ</a:t>
            </a:r>
          </a:p>
        </p:txBody>
      </p:sp>
      <p:sp>
        <p:nvSpPr>
          <p:cNvPr id="18" name="Rectangle 3"/>
          <p:cNvSpPr>
            <a:spLocks noGrp="1" noChangeArrowheads="1"/>
          </p:cNvSpPr>
          <p:nvPr>
            <p:ph type="title"/>
          </p:nvPr>
        </p:nvSpPr>
        <p:spPr bwMode="auto">
          <a:xfrm>
            <a:off x="2" y="1"/>
            <a:ext cx="12191999" cy="692149"/>
          </a:xfrm>
          <a:prstGeom prst="rect">
            <a:avLst/>
          </a:prstGeom>
          <a:noFill/>
          <a:extLst/>
        </p:spPr>
        <p:txBody>
          <a:bodyPr wrap="square" lIns="431919" tIns="216000" rIns="431919" bIns="36000" rtlCol="0" anchor="t" anchorCtr="0">
            <a:noAutofit/>
          </a:bodyPr>
          <a:lstStyle>
            <a:lvl1pPr>
              <a:defRPr sz="1800" b="1">
                <a:solidFill>
                  <a:schemeClr val="tx1"/>
                </a:solidFill>
              </a:defRPr>
            </a:lvl1pPr>
          </a:lstStyle>
          <a:p>
            <a:pPr lvl="0"/>
            <a:r>
              <a:rPr lang="ja-JP" altLang="en-US" smtClean="0"/>
              <a:t>マスター タイトルの書式設定</a:t>
            </a:r>
            <a:endParaRPr lang="ja-JP" altLang="en-US" dirty="0" smtClean="0"/>
          </a:p>
        </p:txBody>
      </p:sp>
      <p:sp>
        <p:nvSpPr>
          <p:cNvPr id="10" name="テキスト ボックス 9"/>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42" name="グループ化 41"/>
          <p:cNvGrpSpPr/>
          <p:nvPr userDrawn="1"/>
        </p:nvGrpSpPr>
        <p:grpSpPr>
          <a:xfrm>
            <a:off x="576263" y="6563062"/>
            <a:ext cx="899399" cy="141141"/>
            <a:chOff x="576263" y="6563062"/>
            <a:chExt cx="899399" cy="141141"/>
          </a:xfrm>
        </p:grpSpPr>
        <p:sp>
          <p:nvSpPr>
            <p:cNvPr id="43"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1532320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キーワード">
    <p:spTree>
      <p:nvGrpSpPr>
        <p:cNvPr id="1" name=""/>
        <p:cNvGrpSpPr/>
        <p:nvPr/>
      </p:nvGrpSpPr>
      <p:grpSpPr>
        <a:xfrm>
          <a:off x="0" y="0"/>
          <a:ext cx="0" cy="0"/>
          <a:chOff x="0" y="0"/>
          <a:chExt cx="0" cy="0"/>
        </a:xfrm>
      </p:grpSpPr>
      <p:sp>
        <p:nvSpPr>
          <p:cNvPr id="15"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8" name="テキスト ボックス 7"/>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38" name="グループ化 37"/>
          <p:cNvGrpSpPr/>
          <p:nvPr userDrawn="1"/>
        </p:nvGrpSpPr>
        <p:grpSpPr>
          <a:xfrm>
            <a:off x="576263" y="6563062"/>
            <a:ext cx="899399" cy="141141"/>
            <a:chOff x="576263" y="6563062"/>
            <a:chExt cx="899399" cy="141141"/>
          </a:xfrm>
        </p:grpSpPr>
        <p:sp>
          <p:nvSpPr>
            <p:cNvPr id="39"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0"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1"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2"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3"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16270997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400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補足事項２">
    <p:bg bwMode="gray">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正方形/長方形 1"/>
          <p:cNvSpPr/>
          <p:nvPr userDrawn="1"/>
        </p:nvSpPr>
        <p:spPr bwMode="white">
          <a:xfrm flipV="1">
            <a:off x="0" y="6388274"/>
            <a:ext cx="12192000" cy="469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smtClean="0"/>
          </a:p>
        </p:txBody>
      </p:sp>
      <p:sp>
        <p:nvSpPr>
          <p:cNvPr id="7" name="正方形/長方形 6"/>
          <p:cNvSpPr/>
          <p:nvPr userDrawn="1"/>
        </p:nvSpPr>
        <p:spPr bwMode="white">
          <a:xfrm>
            <a:off x="297713" y="228600"/>
            <a:ext cx="11596577" cy="593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smtClean="0"/>
          </a:p>
        </p:txBody>
      </p:sp>
      <p:sp>
        <p:nvSpPr>
          <p:cNvPr id="18"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5" name="テキスト プレースホルダー 4"/>
          <p:cNvSpPr>
            <a:spLocks noGrp="1"/>
          </p:cNvSpPr>
          <p:nvPr>
            <p:ph type="body" sz="quarter" idx="11"/>
          </p:nvPr>
        </p:nvSpPr>
        <p:spPr>
          <a:xfrm>
            <a:off x="814918" y="1162326"/>
            <a:ext cx="10562165" cy="461665"/>
          </a:xfrm>
          <a:prstGeom prst="rect">
            <a:avLst/>
          </a:prstGeom>
        </p:spPr>
        <p:txBody>
          <a:bodyPr wrap="square" lIns="0" rIns="0">
            <a:spAutoFit/>
          </a:bodyPr>
          <a:lstStyle>
            <a:lvl1pPr marL="0" indent="0">
              <a:lnSpc>
                <a:spcPct val="125000"/>
              </a:lnSpc>
              <a:spcBef>
                <a:spcPts val="0"/>
              </a:spcBef>
              <a:buFontTx/>
              <a:buNone/>
              <a:defRPr lang="ja-JP" altLang="en-US" sz="1600" dirty="0" smtClean="0"/>
            </a:lvl1pPr>
            <a:lvl2pPr>
              <a:defRPr lang="ja-JP" altLang="en-US" dirty="0" smtClean="0"/>
            </a:lvl2pPr>
            <a:lvl3pPr>
              <a:defRPr lang="ja-JP" altLang="en-US" sz="1800" dirty="0" smtClean="0"/>
            </a:lvl3pPr>
            <a:lvl4pPr>
              <a:defRPr lang="ja-JP" altLang="en-US" sz="1800" dirty="0" smtClean="0"/>
            </a:lvl4pPr>
            <a:lvl5pPr>
              <a:defRPr lang="ja-JP" altLang="en-US" sz="1800" dirty="0"/>
            </a:lvl5pPr>
          </a:lstStyle>
          <a:p>
            <a:pPr marL="285750" lvl="0" indent="-285750" defTabSz="914228">
              <a:lnSpc>
                <a:spcPct val="150000"/>
              </a:lnSpc>
              <a:spcAft>
                <a:spcPts val="600"/>
              </a:spcAft>
            </a:pPr>
            <a:r>
              <a:rPr kumimoji="1" lang="ja-JP" altLang="en-US" smtClean="0"/>
              <a:t>マスター テキストの書式設定</a:t>
            </a:r>
          </a:p>
        </p:txBody>
      </p:sp>
      <p:sp>
        <p:nvSpPr>
          <p:cNvPr id="3" name="テキスト プレースホルダー 2"/>
          <p:cNvSpPr>
            <a:spLocks noGrp="1"/>
          </p:cNvSpPr>
          <p:nvPr>
            <p:ph type="body" sz="quarter" idx="10"/>
          </p:nvPr>
        </p:nvSpPr>
        <p:spPr>
          <a:xfrm>
            <a:off x="814918" y="539293"/>
            <a:ext cx="10562165" cy="584775"/>
          </a:xfrm>
          <a:prstGeom prst="rect">
            <a:avLst/>
          </a:prstGeom>
        </p:spPr>
        <p:txBody>
          <a:bodyPr vert="horz" wrap="square" lIns="0" tIns="45720" rIns="0" bIns="45720" rtlCol="0" anchor="ctr">
            <a:spAutoFit/>
          </a:bodyPr>
          <a:lstStyle>
            <a:lvl1pPr marL="0" indent="0">
              <a:lnSpc>
                <a:spcPct val="100000"/>
              </a:lnSpc>
              <a:spcAft>
                <a:spcPts val="0"/>
              </a:spcAft>
              <a:defRPr lang="ja-JP" altLang="en-US" sz="3200" b="0" dirty="0" smtClean="0">
                <a:latin typeface="+mj-lt"/>
                <a:ea typeface="+mj-ea"/>
                <a:cs typeface="+mj-cs"/>
              </a:defRPr>
            </a:lvl1pPr>
          </a:lstStyle>
          <a:p>
            <a:pPr lvl="0">
              <a:spcBef>
                <a:spcPct val="0"/>
              </a:spcBef>
              <a:buNone/>
            </a:pPr>
            <a:r>
              <a:rPr kumimoji="1" lang="ja-JP" altLang="en-US" smtClean="0"/>
              <a:t>マスター テキストの書式設定</a:t>
            </a:r>
          </a:p>
        </p:txBody>
      </p:sp>
      <p:sp>
        <p:nvSpPr>
          <p:cNvPr id="11" name="テキスト ボックス 10"/>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sp>
        <p:nvSpPr>
          <p:cNvPr id="14" name="テキスト ボックス 13"/>
          <p:cNvSpPr txBox="1"/>
          <p:nvPr userDrawn="1"/>
        </p:nvSpPr>
        <p:spPr>
          <a:xfrm>
            <a:off x="8377206" y="6511838"/>
            <a:ext cx="2993136" cy="215444"/>
          </a:xfrm>
          <a:prstGeom prst="rect">
            <a:avLst/>
          </a:prstGeom>
          <a:noFill/>
        </p:spPr>
        <p:txBody>
          <a:bodyPr wrap="square" rtlCol="0">
            <a:spAutoFit/>
          </a:bodyPr>
          <a:lstStyle/>
          <a:p>
            <a:pPr marL="0" marR="0" indent="0" algn="l" defTabSz="914228" rtl="0" eaLnBrk="1" fontAlgn="auto" latinLnBrk="0" hangingPunct="1">
              <a:lnSpc>
                <a:spcPct val="100000"/>
              </a:lnSpc>
              <a:spcBef>
                <a:spcPts val="0"/>
              </a:spcBef>
              <a:spcAft>
                <a:spcPts val="0"/>
              </a:spcAft>
              <a:buClrTx/>
              <a:buSzTx/>
              <a:buFontTx/>
              <a:buNone/>
              <a:tabLst/>
              <a:defRPr/>
            </a:pPr>
            <a:r>
              <a:rPr lang="en-US" altLang="ja-JP" sz="800" dirty="0" smtClean="0"/>
              <a:t>© Toshiba Electronic Devices &amp; Storage Corporation</a:t>
            </a:r>
            <a:endParaRPr kumimoji="1" lang="ja-JP" altLang="en-US" sz="800" dirty="0"/>
          </a:p>
        </p:txBody>
      </p:sp>
      <p:grpSp>
        <p:nvGrpSpPr>
          <p:cNvPr id="42" name="グループ化 42"/>
          <p:cNvGrpSpPr/>
          <p:nvPr userDrawn="1"/>
        </p:nvGrpSpPr>
        <p:grpSpPr>
          <a:xfrm>
            <a:off x="576263" y="6563062"/>
            <a:ext cx="899399" cy="141141"/>
            <a:chOff x="576263" y="6563062"/>
            <a:chExt cx="899399" cy="141141"/>
          </a:xfrm>
        </p:grpSpPr>
        <p:sp>
          <p:nvSpPr>
            <p:cNvPr id="43"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597905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5" name="object 4"/>
          <p:cNvSpPr txBox="1"/>
          <p:nvPr userDrawn="1"/>
        </p:nvSpPr>
        <p:spPr>
          <a:xfrm>
            <a:off x="1945858" y="3068517"/>
            <a:ext cx="8300285" cy="720969"/>
          </a:xfrm>
          <a:prstGeom prst="rect">
            <a:avLst/>
          </a:prstGeom>
        </p:spPr>
        <p:txBody>
          <a:bodyPr vert="horz" wrap="square" lIns="0" tIns="0" rIns="0" bIns="0" rtlCol="0">
            <a:noAutofit/>
          </a:bodyPr>
          <a:lstStyle/>
          <a:p>
            <a:pPr marL="10658" algn="ctr">
              <a:tabLst>
                <a:tab pos="1610933" algn="l"/>
              </a:tabLst>
            </a:pPr>
            <a:r>
              <a:rPr lang="en-US" sz="4700" dirty="0" smtClean="0">
                <a:solidFill>
                  <a:schemeClr val="accent1"/>
                </a:solidFill>
                <a:latin typeface="+mj-lt"/>
                <a:cs typeface="Myriad Pro"/>
              </a:rPr>
              <a:t>Appendix</a:t>
            </a:r>
            <a:endParaRPr sz="4700" dirty="0">
              <a:solidFill>
                <a:schemeClr val="accent1"/>
              </a:solidFill>
              <a:latin typeface="+mj-lt"/>
              <a:cs typeface="Myriad Pro"/>
            </a:endParaRPr>
          </a:p>
        </p:txBody>
      </p:sp>
      <p:sp>
        <p:nvSpPr>
          <p:cNvPr id="6" name="テキスト ボックス 5"/>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spTree>
    <p:extLst>
      <p:ext uri="{BB962C8B-B14F-4D97-AF65-F5344CB8AC3E}">
        <p14:creationId xmlns:p14="http://schemas.microsoft.com/office/powerpoint/2010/main" val="1004057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6" name="Picture 3" descr="TLI-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794125" y="2492376"/>
            <a:ext cx="4927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8501064" y="3519488"/>
            <a:ext cx="835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3216276" y="3519488"/>
            <a:ext cx="835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Rectangle 12"/>
          <p:cNvSpPr>
            <a:spLocks noChangeArrowheads="1"/>
          </p:cNvSpPr>
          <p:nvPr userDrawn="1"/>
        </p:nvSpPr>
        <p:spPr bwMode="gray">
          <a:xfrm>
            <a:off x="3195639" y="3429000"/>
            <a:ext cx="865187"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eaLnBrk="0" hangingPunct="0"/>
            <a:endParaRPr kumimoji="0" lang="ja-JP" altLang="en-US"/>
          </a:p>
        </p:txBody>
      </p:sp>
      <p:sp>
        <p:nvSpPr>
          <p:cNvPr id="26" name="Rectangle 13"/>
          <p:cNvSpPr>
            <a:spLocks noChangeArrowheads="1"/>
          </p:cNvSpPr>
          <p:nvPr userDrawn="1"/>
        </p:nvSpPr>
        <p:spPr bwMode="gray">
          <a:xfrm>
            <a:off x="8501063" y="3429000"/>
            <a:ext cx="908050"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eaLnBrk="0" hangingPunct="0"/>
            <a:endParaRPr kumimoji="0" lang="ja-JP" altLang="en-US"/>
          </a:p>
        </p:txBody>
      </p:sp>
    </p:spTree>
    <p:extLst>
      <p:ext uri="{BB962C8B-B14F-4D97-AF65-F5344CB8AC3E}">
        <p14:creationId xmlns:p14="http://schemas.microsoft.com/office/powerpoint/2010/main" val="674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4"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27" name="正方形/長方形 26"/>
          <p:cNvSpPr/>
          <p:nvPr userDrawn="1"/>
        </p:nvSpPr>
        <p:spPr>
          <a:xfrm>
            <a:off x="0" y="0"/>
            <a:ext cx="12192000" cy="72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正方形/長方形 8"/>
          <p:cNvSpPr/>
          <p:nvPr userDrawn="1"/>
        </p:nvSpPr>
        <p:spPr bwMode="gray">
          <a:xfrm>
            <a:off x="583784" y="2484840"/>
            <a:ext cx="11032483" cy="12604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smtClean="0"/>
          </a:p>
        </p:txBody>
      </p:sp>
      <p:sp>
        <p:nvSpPr>
          <p:cNvPr id="12" name="テキスト ボックス 11"/>
          <p:cNvSpPr txBox="1"/>
          <p:nvPr userDrawn="1"/>
        </p:nvSpPr>
        <p:spPr bwMode="black">
          <a:xfrm>
            <a:off x="583784" y="1756924"/>
            <a:ext cx="11032483" cy="756000"/>
          </a:xfrm>
          <a:prstGeom prst="rect">
            <a:avLst/>
          </a:prstGeom>
          <a:solidFill>
            <a:schemeClr val="tx1">
              <a:lumMod val="75000"/>
              <a:lumOff val="25000"/>
            </a:schemeClr>
          </a:solidFill>
        </p:spPr>
        <p:txBody>
          <a:bodyPr wrap="square" lIns="144000" bIns="72000" rtlCol="0" anchor="ctr">
            <a:noAutofit/>
          </a:bodyPr>
          <a:lstStyle/>
          <a:p>
            <a:endParaRPr kumimoji="1" lang="ja-JP" altLang="en-US" sz="4400" dirty="0">
              <a:solidFill>
                <a:schemeClr val="bg1"/>
              </a:solidFill>
              <a:latin typeface="Century Gothic" panose="020B0502020202020204" pitchFamily="34" charset="0"/>
            </a:endParaRPr>
          </a:p>
        </p:txBody>
      </p:sp>
      <p:sp>
        <p:nvSpPr>
          <p:cNvPr id="23" name="Rectangle 3"/>
          <p:cNvSpPr>
            <a:spLocks noGrp="1" noChangeArrowheads="1"/>
          </p:cNvSpPr>
          <p:nvPr userDrawn="1">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b="1" dirty="0" smtClean="0">
                <a:solidFill>
                  <a:schemeClr val="bg1"/>
                </a:solidFill>
              </a:defRPr>
            </a:lvl1pPr>
          </a:lstStyle>
          <a:p>
            <a:pPr lvl="0"/>
            <a:r>
              <a:rPr lang="ja-JP" altLang="en-US" dirty="0" smtClean="0"/>
              <a:t>マスター タイトルの書式設定</a:t>
            </a:r>
          </a:p>
        </p:txBody>
      </p:sp>
      <p:sp>
        <p:nvSpPr>
          <p:cNvPr id="33" name="図プレースホルダー 32"/>
          <p:cNvSpPr>
            <a:spLocks noGrp="1"/>
          </p:cNvSpPr>
          <p:nvPr userDrawn="1">
            <p:ph type="pic" sz="quarter" idx="11"/>
          </p:nvPr>
        </p:nvSpPr>
        <p:spPr>
          <a:xfrm>
            <a:off x="583785" y="3973956"/>
            <a:ext cx="5312519" cy="2191894"/>
          </a:xfrm>
          <a:prstGeom prst="rect">
            <a:avLst/>
          </a:prstGeom>
        </p:spPr>
        <p:txBody>
          <a:bodyPr/>
          <a:lstStyle/>
          <a:p>
            <a:endParaRPr kumimoji="1" lang="ja-JP" altLang="en-US"/>
          </a:p>
        </p:txBody>
      </p:sp>
      <p:sp>
        <p:nvSpPr>
          <p:cNvPr id="17" name="テキスト プレースホルダー 55"/>
          <p:cNvSpPr>
            <a:spLocks noGrp="1"/>
          </p:cNvSpPr>
          <p:nvPr userDrawn="1">
            <p:ph type="body" sz="quarter" idx="18"/>
          </p:nvPr>
        </p:nvSpPr>
        <p:spPr bwMode="gray">
          <a:xfrm>
            <a:off x="660485" y="1751013"/>
            <a:ext cx="10955783"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18" name="テキスト プレースホルダー 55"/>
          <p:cNvSpPr>
            <a:spLocks noGrp="1"/>
          </p:cNvSpPr>
          <p:nvPr userDrawn="1">
            <p:ph type="body" sz="quarter" idx="21"/>
          </p:nvPr>
        </p:nvSpPr>
        <p:spPr bwMode="gray">
          <a:xfrm>
            <a:off x="660485" y="2573786"/>
            <a:ext cx="10897532"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19" name="テキスト プレースホルダー 55"/>
          <p:cNvSpPr>
            <a:spLocks noGrp="1"/>
          </p:cNvSpPr>
          <p:nvPr userDrawn="1">
            <p:ph type="body" sz="quarter" idx="24"/>
          </p:nvPr>
        </p:nvSpPr>
        <p:spPr>
          <a:xfrm>
            <a:off x="583783" y="1173617"/>
            <a:ext cx="11015620" cy="413295"/>
          </a:xfrm>
          <a:prstGeom prst="rect">
            <a:avLst/>
          </a:prstGeom>
          <a:noFill/>
          <a:ln w="9525">
            <a:noFill/>
            <a:miter lim="800000"/>
            <a:headEnd/>
            <a:tailEnd/>
          </a:ln>
          <a:effectLst/>
        </p:spPr>
        <p:txBody>
          <a:bodyPr wrap="square" lIns="31549" tIns="40057" rIns="31549" bIns="40057">
            <a:spAutoFit/>
          </a:bodyPr>
          <a:lstStyle>
            <a:lvl1pPr>
              <a:defRPr lang="ja-JP" altLang="en-US" sz="2400" b="1" dirty="0" smtClean="0">
                <a:solidFill>
                  <a:schemeClr val="tx1">
                    <a:lumMod val="75000"/>
                    <a:lumOff val="25000"/>
                  </a:schemeClr>
                </a:solidFill>
                <a:latin typeface="Meiryo UI" pitchFamily="50" charset="-128"/>
                <a:ea typeface="Meiryo UI" pitchFamily="50" charset="-128"/>
                <a:cs typeface="Meiryo UI" pitchFamily="50" charset="-128"/>
              </a:defRPr>
            </a:lvl1pPr>
          </a:lstStyle>
          <a:p>
            <a:pPr marL="0" lvl="0" defTabSz="914018"/>
            <a:r>
              <a:rPr kumimoji="1" lang="ja-JP" altLang="en-US" dirty="0" smtClean="0"/>
              <a:t>マスター テキストの書式設定</a:t>
            </a:r>
          </a:p>
        </p:txBody>
      </p:sp>
      <p:sp>
        <p:nvSpPr>
          <p:cNvPr id="21"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25" name="正方形/長方形 24"/>
          <p:cNvSpPr/>
          <p:nvPr userDrawn="1"/>
        </p:nvSpPr>
        <p:spPr bwMode="gray">
          <a:xfrm>
            <a:off x="584629" y="943566"/>
            <a:ext cx="1303547" cy="1692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194" tIns="0" rIns="0" bIns="0" rtlCol="0" anchor="ctr">
            <a:spAutoFit/>
          </a:bodyPr>
          <a:lstStyle/>
          <a:p>
            <a:pPr defTabSz="914018"/>
            <a:r>
              <a:rPr lang="en-US" altLang="ja-JP" sz="1100" dirty="0" smtClean="0">
                <a:solidFill>
                  <a:srgbClr val="FFFFFF"/>
                </a:solidFill>
                <a:latin typeface="+mn-lt"/>
                <a:ea typeface="Meiryo UI" pitchFamily="50" charset="-128"/>
                <a:cs typeface="Meiryo UI" pitchFamily="50" charset="-128"/>
              </a:rPr>
              <a:t>Value provided</a:t>
            </a:r>
            <a:endParaRPr lang="ja-JP" altLang="en-US" sz="1100" dirty="0">
              <a:solidFill>
                <a:srgbClr val="FFFFFF"/>
              </a:solidFill>
              <a:latin typeface="+mn-lt"/>
              <a:ea typeface="Meiryo UI" pitchFamily="50" charset="-128"/>
              <a:cs typeface="Meiryo UI" pitchFamily="50" charset="-128"/>
            </a:endParaRPr>
          </a:p>
        </p:txBody>
      </p:sp>
      <p:sp>
        <p:nvSpPr>
          <p:cNvPr id="22" name="正方形/長方形 21"/>
          <p:cNvSpPr/>
          <p:nvPr userDrawn="1"/>
        </p:nvSpPr>
        <p:spPr bwMode="gray">
          <a:xfrm>
            <a:off x="6360137" y="3979318"/>
            <a:ext cx="5266713" cy="1692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194" tIns="0" rIns="0" bIns="0" rtlCol="0" anchor="ctr">
            <a:spAutoFit/>
          </a:bodyPr>
          <a:lstStyle/>
          <a:p>
            <a:pPr defTabSz="914018"/>
            <a:r>
              <a:rPr lang="en-US" altLang="ja-JP" sz="1100" dirty="0" smtClean="0">
                <a:solidFill>
                  <a:srgbClr val="FFFFFF"/>
                </a:solidFill>
                <a:latin typeface="+mn-lt"/>
                <a:ea typeface="Meiryo UI" pitchFamily="50" charset="-128"/>
                <a:cs typeface="Meiryo UI" pitchFamily="50" charset="-128"/>
              </a:rPr>
              <a:t>Line up</a:t>
            </a:r>
            <a:endParaRPr lang="ja-JP" altLang="en-US" sz="1100" dirty="0">
              <a:solidFill>
                <a:srgbClr val="FFFFFF"/>
              </a:solidFill>
              <a:latin typeface="+mn-lt"/>
              <a:ea typeface="Meiryo UI" pitchFamily="50" charset="-128"/>
              <a:cs typeface="Meiryo UI" pitchFamily="50" charset="-128"/>
            </a:endParaRPr>
          </a:p>
        </p:txBody>
      </p:sp>
      <p:sp>
        <p:nvSpPr>
          <p:cNvPr id="73" name="テキスト ボックス 72"/>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grpSp>
        <p:nvGrpSpPr>
          <p:cNvPr id="44" name="グループ化 43"/>
          <p:cNvGrpSpPr/>
          <p:nvPr userDrawn="1"/>
        </p:nvGrpSpPr>
        <p:grpSpPr>
          <a:xfrm>
            <a:off x="576263" y="6563062"/>
            <a:ext cx="899399" cy="141141"/>
            <a:chOff x="576263" y="6563062"/>
            <a:chExt cx="899399" cy="141141"/>
          </a:xfrm>
        </p:grpSpPr>
        <p:sp>
          <p:nvSpPr>
            <p:cNvPr id="45"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0"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1"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39601600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9" name="正方形/長方形 8"/>
          <p:cNvSpPr/>
          <p:nvPr userDrawn="1"/>
        </p:nvSpPr>
        <p:spPr bwMode="gray">
          <a:xfrm>
            <a:off x="583785" y="2484840"/>
            <a:ext cx="5312519" cy="12604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smtClean="0"/>
          </a:p>
        </p:txBody>
      </p:sp>
      <p:sp>
        <p:nvSpPr>
          <p:cNvPr id="10" name="正方形/長方形 9"/>
          <p:cNvSpPr/>
          <p:nvPr userDrawn="1"/>
        </p:nvSpPr>
        <p:spPr bwMode="gray">
          <a:xfrm>
            <a:off x="6303749" y="2484840"/>
            <a:ext cx="5312519" cy="12604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dirty="0" smtClean="0"/>
          </a:p>
        </p:txBody>
      </p:sp>
      <p:sp>
        <p:nvSpPr>
          <p:cNvPr id="12" name="テキスト ボックス 11"/>
          <p:cNvSpPr txBox="1"/>
          <p:nvPr userDrawn="1"/>
        </p:nvSpPr>
        <p:spPr bwMode="black">
          <a:xfrm>
            <a:off x="583785" y="1756924"/>
            <a:ext cx="5312519" cy="756000"/>
          </a:xfrm>
          <a:prstGeom prst="rect">
            <a:avLst/>
          </a:prstGeom>
          <a:solidFill>
            <a:schemeClr val="tx1">
              <a:lumMod val="75000"/>
              <a:lumOff val="25000"/>
            </a:schemeClr>
          </a:solidFill>
        </p:spPr>
        <p:txBody>
          <a:bodyPr wrap="square" lIns="144000" bIns="72000" rtlCol="0" anchor="ctr">
            <a:noAutofit/>
          </a:bodyPr>
          <a:lstStyle/>
          <a:p>
            <a:endParaRPr kumimoji="1" lang="ja-JP" altLang="en-US" sz="4400" dirty="0">
              <a:solidFill>
                <a:schemeClr val="bg1"/>
              </a:solidFill>
              <a:latin typeface="Century Gothic" panose="020B0502020202020204" pitchFamily="34" charset="0"/>
            </a:endParaRPr>
          </a:p>
        </p:txBody>
      </p:sp>
      <p:sp>
        <p:nvSpPr>
          <p:cNvPr id="14" name="テキスト ボックス 13"/>
          <p:cNvSpPr txBox="1"/>
          <p:nvPr userDrawn="1"/>
        </p:nvSpPr>
        <p:spPr bwMode="black">
          <a:xfrm>
            <a:off x="6303749" y="1756924"/>
            <a:ext cx="5312519" cy="756000"/>
          </a:xfrm>
          <a:prstGeom prst="rect">
            <a:avLst/>
          </a:prstGeom>
          <a:solidFill>
            <a:schemeClr val="tx1">
              <a:lumMod val="75000"/>
              <a:lumOff val="25000"/>
            </a:schemeClr>
          </a:solidFill>
        </p:spPr>
        <p:txBody>
          <a:bodyPr wrap="square" lIns="144000" bIns="72000" rtlCol="0" anchor="ctr">
            <a:noAutofit/>
          </a:bodyPr>
          <a:lstStyle/>
          <a:p>
            <a:endParaRPr kumimoji="1" lang="ja-JP" altLang="en-US" sz="4400" dirty="0">
              <a:solidFill>
                <a:schemeClr val="bg1"/>
              </a:solidFill>
              <a:latin typeface="Century Gothic" panose="020B0502020202020204" pitchFamily="34" charset="0"/>
            </a:endParaRPr>
          </a:p>
        </p:txBody>
      </p:sp>
      <p:sp>
        <p:nvSpPr>
          <p:cNvPr id="33" name="図プレースホルダー 32"/>
          <p:cNvSpPr>
            <a:spLocks noGrp="1"/>
          </p:cNvSpPr>
          <p:nvPr userDrawn="1">
            <p:ph type="pic" sz="quarter" idx="11"/>
          </p:nvPr>
        </p:nvSpPr>
        <p:spPr>
          <a:xfrm>
            <a:off x="583785" y="3973956"/>
            <a:ext cx="5312519" cy="2191894"/>
          </a:xfrm>
          <a:prstGeom prst="rect">
            <a:avLst/>
          </a:prstGeom>
        </p:spPr>
        <p:txBody>
          <a:bodyPr/>
          <a:lstStyle/>
          <a:p>
            <a:endParaRPr kumimoji="1" lang="ja-JP" altLang="en-US"/>
          </a:p>
        </p:txBody>
      </p:sp>
      <p:sp>
        <p:nvSpPr>
          <p:cNvPr id="17" name="テキスト プレースホルダー 55"/>
          <p:cNvSpPr>
            <a:spLocks noGrp="1"/>
          </p:cNvSpPr>
          <p:nvPr userDrawn="1">
            <p:ph type="body" sz="quarter" idx="18"/>
          </p:nvPr>
        </p:nvSpPr>
        <p:spPr bwMode="gray">
          <a:xfrm>
            <a:off x="1164166" y="1751013"/>
            <a:ext cx="4732135"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18" name="テキスト プレースホルダー 55"/>
          <p:cNvSpPr>
            <a:spLocks noGrp="1"/>
          </p:cNvSpPr>
          <p:nvPr userDrawn="1">
            <p:ph type="body" sz="quarter" idx="21"/>
          </p:nvPr>
        </p:nvSpPr>
        <p:spPr>
          <a:xfrm>
            <a:off x="660485" y="2573786"/>
            <a:ext cx="5151036"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19" name="テキスト プレースホルダー 55"/>
          <p:cNvSpPr>
            <a:spLocks noGrp="1"/>
          </p:cNvSpPr>
          <p:nvPr userDrawn="1">
            <p:ph type="body" sz="quarter" idx="22"/>
          </p:nvPr>
        </p:nvSpPr>
        <p:spPr bwMode="gray">
          <a:xfrm>
            <a:off x="6893177" y="1751013"/>
            <a:ext cx="4732135"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20" name="テキスト プレースホルダー 55"/>
          <p:cNvSpPr>
            <a:spLocks noGrp="1"/>
          </p:cNvSpPr>
          <p:nvPr userDrawn="1">
            <p:ph type="body" sz="quarter" idx="23"/>
          </p:nvPr>
        </p:nvSpPr>
        <p:spPr bwMode="gray">
          <a:xfrm>
            <a:off x="6389495" y="2573786"/>
            <a:ext cx="5151036"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26" name="テキスト プレースホルダー 55"/>
          <p:cNvSpPr>
            <a:spLocks noGrp="1"/>
          </p:cNvSpPr>
          <p:nvPr userDrawn="1">
            <p:ph type="body" sz="quarter" idx="24"/>
          </p:nvPr>
        </p:nvSpPr>
        <p:spPr>
          <a:xfrm>
            <a:off x="583783" y="1173617"/>
            <a:ext cx="11015620" cy="413295"/>
          </a:xfrm>
          <a:prstGeom prst="rect">
            <a:avLst/>
          </a:prstGeom>
          <a:noFill/>
          <a:ln w="9525">
            <a:noFill/>
            <a:miter lim="800000"/>
            <a:headEnd/>
            <a:tailEnd/>
          </a:ln>
          <a:effectLst/>
        </p:spPr>
        <p:txBody>
          <a:bodyPr wrap="square" lIns="31549" tIns="40057" rIns="31549" bIns="40057">
            <a:spAutoFit/>
          </a:bodyPr>
          <a:lstStyle>
            <a:lvl1pPr>
              <a:defRPr lang="ja-JP" altLang="en-US" sz="2400" b="1" dirty="0" smtClean="0">
                <a:solidFill>
                  <a:schemeClr val="tx1">
                    <a:lumMod val="75000"/>
                    <a:lumOff val="25000"/>
                  </a:schemeClr>
                </a:solidFill>
                <a:latin typeface="Meiryo UI" pitchFamily="50" charset="-128"/>
                <a:ea typeface="Meiryo UI" pitchFamily="50" charset="-128"/>
                <a:cs typeface="Meiryo UI" pitchFamily="50" charset="-128"/>
              </a:defRPr>
            </a:lvl1pPr>
          </a:lstStyle>
          <a:p>
            <a:pPr marL="0" lvl="0" defTabSz="914018"/>
            <a:r>
              <a:rPr kumimoji="1" lang="ja-JP" altLang="en-US" dirty="0" smtClean="0"/>
              <a:t>マスター テキストの書式設定</a:t>
            </a:r>
          </a:p>
        </p:txBody>
      </p:sp>
      <p:sp>
        <p:nvSpPr>
          <p:cNvPr id="31" name="Freeform 5"/>
          <p:cNvSpPr>
            <a:spLocks/>
          </p:cNvSpPr>
          <p:nvPr userDrawn="1"/>
        </p:nvSpPr>
        <p:spPr bwMode="auto">
          <a:xfrm>
            <a:off x="778613" y="1937791"/>
            <a:ext cx="133584" cy="401944"/>
          </a:xfrm>
          <a:custGeom>
            <a:avLst/>
            <a:gdLst>
              <a:gd name="T0" fmla="*/ 69 w 112"/>
              <a:gd name="T1" fmla="*/ 44 h 337"/>
              <a:gd name="T2" fmla="*/ 67 w 112"/>
              <a:gd name="T3" fmla="*/ 44 h 337"/>
              <a:gd name="T4" fmla="*/ 10 w 112"/>
              <a:gd name="T5" fmla="*/ 75 h 337"/>
              <a:gd name="T6" fmla="*/ 0 w 112"/>
              <a:gd name="T7" fmla="*/ 39 h 337"/>
              <a:gd name="T8" fmla="*/ 74 w 112"/>
              <a:gd name="T9" fmla="*/ 0 h 337"/>
              <a:gd name="T10" fmla="*/ 112 w 112"/>
              <a:gd name="T11" fmla="*/ 0 h 337"/>
              <a:gd name="T12" fmla="*/ 112 w 112"/>
              <a:gd name="T13" fmla="*/ 337 h 337"/>
              <a:gd name="T14" fmla="*/ 69 w 112"/>
              <a:gd name="T15" fmla="*/ 337 h 337"/>
              <a:gd name="T16" fmla="*/ 69 w 112"/>
              <a:gd name="T17" fmla="*/ 4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37">
                <a:moveTo>
                  <a:pt x="69" y="44"/>
                </a:moveTo>
                <a:lnTo>
                  <a:pt x="67" y="44"/>
                </a:lnTo>
                <a:lnTo>
                  <a:pt x="10" y="75"/>
                </a:lnTo>
                <a:lnTo>
                  <a:pt x="0" y="39"/>
                </a:lnTo>
                <a:lnTo>
                  <a:pt x="74" y="0"/>
                </a:lnTo>
                <a:lnTo>
                  <a:pt x="112" y="0"/>
                </a:lnTo>
                <a:lnTo>
                  <a:pt x="112" y="337"/>
                </a:lnTo>
                <a:lnTo>
                  <a:pt x="69" y="337"/>
                </a:lnTo>
                <a:lnTo>
                  <a:pt x="69" y="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6"/>
          <p:cNvSpPr>
            <a:spLocks/>
          </p:cNvSpPr>
          <p:nvPr userDrawn="1"/>
        </p:nvSpPr>
        <p:spPr bwMode="gray">
          <a:xfrm>
            <a:off x="6485729" y="1935406"/>
            <a:ext cx="252855" cy="406715"/>
          </a:xfrm>
          <a:custGeom>
            <a:avLst/>
            <a:gdLst>
              <a:gd name="T0" fmla="*/ 0 w 89"/>
              <a:gd name="T1" fmla="*/ 142 h 142"/>
              <a:gd name="T2" fmla="*/ 0 w 89"/>
              <a:gd name="T3" fmla="*/ 131 h 142"/>
              <a:gd name="T4" fmla="*/ 15 w 89"/>
              <a:gd name="T5" fmla="*/ 116 h 142"/>
              <a:gd name="T6" fmla="*/ 67 w 89"/>
              <a:gd name="T7" fmla="*/ 43 h 142"/>
              <a:gd name="T8" fmla="*/ 39 w 89"/>
              <a:gd name="T9" fmla="*/ 15 h 142"/>
              <a:gd name="T10" fmla="*/ 9 w 89"/>
              <a:gd name="T11" fmla="*/ 27 h 142"/>
              <a:gd name="T12" fmla="*/ 3 w 89"/>
              <a:gd name="T13" fmla="*/ 14 h 142"/>
              <a:gd name="T14" fmla="*/ 43 w 89"/>
              <a:gd name="T15" fmla="*/ 0 h 142"/>
              <a:gd name="T16" fmla="*/ 86 w 89"/>
              <a:gd name="T17" fmla="*/ 40 h 142"/>
              <a:gd name="T18" fmla="*/ 38 w 89"/>
              <a:gd name="T19" fmla="*/ 116 h 142"/>
              <a:gd name="T20" fmla="*/ 26 w 89"/>
              <a:gd name="T21" fmla="*/ 126 h 142"/>
              <a:gd name="T22" fmla="*/ 26 w 89"/>
              <a:gd name="T23" fmla="*/ 126 h 142"/>
              <a:gd name="T24" fmla="*/ 89 w 89"/>
              <a:gd name="T25" fmla="*/ 126 h 142"/>
              <a:gd name="T26" fmla="*/ 89 w 89"/>
              <a:gd name="T27" fmla="*/ 142 h 142"/>
              <a:gd name="T28" fmla="*/ 0 w 8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42">
                <a:moveTo>
                  <a:pt x="0" y="142"/>
                </a:moveTo>
                <a:cubicBezTo>
                  <a:pt x="0" y="131"/>
                  <a:pt x="0" y="131"/>
                  <a:pt x="0" y="131"/>
                </a:cubicBezTo>
                <a:cubicBezTo>
                  <a:pt x="15" y="116"/>
                  <a:pt x="15" y="116"/>
                  <a:pt x="15" y="116"/>
                </a:cubicBezTo>
                <a:cubicBezTo>
                  <a:pt x="50" y="82"/>
                  <a:pt x="67" y="64"/>
                  <a:pt x="67" y="43"/>
                </a:cubicBezTo>
                <a:cubicBezTo>
                  <a:pt x="67" y="29"/>
                  <a:pt x="60" y="15"/>
                  <a:pt x="39" y="15"/>
                </a:cubicBezTo>
                <a:cubicBezTo>
                  <a:pt x="26" y="15"/>
                  <a:pt x="16" y="22"/>
                  <a:pt x="9" y="27"/>
                </a:cubicBezTo>
                <a:cubicBezTo>
                  <a:pt x="3" y="14"/>
                  <a:pt x="3" y="14"/>
                  <a:pt x="3" y="14"/>
                </a:cubicBezTo>
                <a:cubicBezTo>
                  <a:pt x="13" y="6"/>
                  <a:pt x="27" y="0"/>
                  <a:pt x="43" y="0"/>
                </a:cubicBezTo>
                <a:cubicBezTo>
                  <a:pt x="73" y="0"/>
                  <a:pt x="86" y="20"/>
                  <a:pt x="86" y="40"/>
                </a:cubicBezTo>
                <a:cubicBezTo>
                  <a:pt x="86" y="66"/>
                  <a:pt x="67" y="87"/>
                  <a:pt x="38" y="116"/>
                </a:cubicBezTo>
                <a:cubicBezTo>
                  <a:pt x="26" y="126"/>
                  <a:pt x="26" y="126"/>
                  <a:pt x="26" y="126"/>
                </a:cubicBezTo>
                <a:cubicBezTo>
                  <a:pt x="26" y="126"/>
                  <a:pt x="26" y="126"/>
                  <a:pt x="26" y="126"/>
                </a:cubicBezTo>
                <a:cubicBezTo>
                  <a:pt x="89" y="126"/>
                  <a:pt x="89" y="126"/>
                  <a:pt x="89" y="126"/>
                </a:cubicBezTo>
                <a:cubicBezTo>
                  <a:pt x="89" y="142"/>
                  <a:pt x="89" y="142"/>
                  <a:pt x="89" y="142"/>
                </a:cubicBezTo>
                <a:lnTo>
                  <a:pt x="0"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2" name="テキスト ボックス 91"/>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sp>
        <p:nvSpPr>
          <p:cNvPr id="94" name="正方形/長方形 93"/>
          <p:cNvSpPr/>
          <p:nvPr userDrawn="1"/>
        </p:nvSpPr>
        <p:spPr bwMode="gray">
          <a:xfrm>
            <a:off x="584629" y="943566"/>
            <a:ext cx="1303547" cy="1692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194" tIns="0" rIns="0" bIns="0" rtlCol="0" anchor="ctr">
            <a:spAutoFit/>
          </a:bodyPr>
          <a:lstStyle/>
          <a:p>
            <a:pPr defTabSz="914018"/>
            <a:r>
              <a:rPr lang="en-US" altLang="ja-JP" sz="1100" dirty="0" smtClean="0">
                <a:solidFill>
                  <a:srgbClr val="FFFFFF"/>
                </a:solidFill>
                <a:latin typeface="+mn-lt"/>
                <a:ea typeface="Meiryo UI" pitchFamily="50" charset="-128"/>
                <a:cs typeface="Meiryo UI" pitchFamily="50" charset="-128"/>
              </a:rPr>
              <a:t>Value provided</a:t>
            </a:r>
            <a:endParaRPr lang="ja-JP" altLang="en-US" sz="1100" dirty="0">
              <a:solidFill>
                <a:srgbClr val="FFFFFF"/>
              </a:solidFill>
              <a:latin typeface="+mn-lt"/>
              <a:ea typeface="Meiryo UI" pitchFamily="50" charset="-128"/>
              <a:cs typeface="Meiryo UI" pitchFamily="50" charset="-128"/>
            </a:endParaRPr>
          </a:p>
        </p:txBody>
      </p:sp>
      <p:sp>
        <p:nvSpPr>
          <p:cNvPr id="29" name="タイトル 3"/>
          <p:cNvSpPr>
            <a:spLocks noGrp="1"/>
          </p:cNvSpPr>
          <p:nvPr>
            <p:ph type="title" hasCustomPrompt="1"/>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pic>
        <p:nvPicPr>
          <p:cNvPr id="34" name="図 10"/>
          <p:cNvPicPr>
            <a:picLocks noChangeAspect="1"/>
          </p:cNvPicPr>
          <p:nvPr userDrawn="1"/>
        </p:nvPicPr>
        <p:blipFill>
          <a:blip r:embed="rId2"/>
          <a:stretch>
            <a:fillRect/>
          </a:stretch>
        </p:blipFill>
        <p:spPr>
          <a:xfrm>
            <a:off x="0" y="0"/>
            <a:ext cx="12192000" cy="780440"/>
          </a:xfrm>
          <a:prstGeom prst="rect">
            <a:avLst/>
          </a:prstGeom>
        </p:spPr>
      </p:pic>
      <p:sp>
        <p:nvSpPr>
          <p:cNvPr id="36"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2015968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2" name="テキスト プレースホルダー 55"/>
          <p:cNvSpPr>
            <a:spLocks noGrp="1"/>
          </p:cNvSpPr>
          <p:nvPr>
            <p:ph type="body" sz="quarter" idx="24"/>
          </p:nvPr>
        </p:nvSpPr>
        <p:spPr bwMode="gray">
          <a:xfrm>
            <a:off x="583783" y="1173617"/>
            <a:ext cx="11015620" cy="413295"/>
          </a:xfrm>
          <a:prstGeom prst="rect">
            <a:avLst/>
          </a:prstGeom>
          <a:noFill/>
          <a:ln w="9525">
            <a:noFill/>
            <a:miter lim="800000"/>
            <a:headEnd/>
            <a:tailEnd/>
          </a:ln>
          <a:effectLst/>
        </p:spPr>
        <p:txBody>
          <a:bodyPr wrap="square" lIns="31549" tIns="40057" rIns="31549" bIns="40057">
            <a:spAutoFit/>
          </a:bodyPr>
          <a:lstStyle>
            <a:lvl1pPr>
              <a:defRPr lang="ja-JP" altLang="en-US" sz="2400" b="1" dirty="0" smtClean="0">
                <a:solidFill>
                  <a:schemeClr val="tx1">
                    <a:lumMod val="75000"/>
                    <a:lumOff val="25000"/>
                  </a:schemeClr>
                </a:solidFill>
                <a:latin typeface="Meiryo UI" pitchFamily="50" charset="-128"/>
                <a:ea typeface="Meiryo UI" pitchFamily="50" charset="-128"/>
                <a:cs typeface="Meiryo UI" pitchFamily="50" charset="-128"/>
              </a:defRPr>
            </a:lvl1pPr>
          </a:lstStyle>
          <a:p>
            <a:pPr marL="0" lvl="0" defTabSz="914018"/>
            <a:r>
              <a:rPr kumimoji="1" lang="ja-JP" altLang="en-US" dirty="0" smtClean="0"/>
              <a:t>マスター テキストの書式設定</a:t>
            </a:r>
          </a:p>
        </p:txBody>
      </p:sp>
      <p:sp>
        <p:nvSpPr>
          <p:cNvPr id="32" name="正方形/長方形 31"/>
          <p:cNvSpPr/>
          <p:nvPr userDrawn="1"/>
        </p:nvSpPr>
        <p:spPr bwMode="gray">
          <a:xfrm>
            <a:off x="583784" y="2484840"/>
            <a:ext cx="3504000" cy="1287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smtClean="0"/>
          </a:p>
        </p:txBody>
      </p:sp>
      <p:sp>
        <p:nvSpPr>
          <p:cNvPr id="33" name="正方形/長方形 32"/>
          <p:cNvSpPr/>
          <p:nvPr userDrawn="1"/>
        </p:nvSpPr>
        <p:spPr bwMode="gray">
          <a:xfrm>
            <a:off x="4356524" y="2484840"/>
            <a:ext cx="3504000" cy="1287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smtClean="0"/>
          </a:p>
        </p:txBody>
      </p:sp>
      <p:sp>
        <p:nvSpPr>
          <p:cNvPr id="34" name="正方形/長方形 33"/>
          <p:cNvSpPr/>
          <p:nvPr userDrawn="1"/>
        </p:nvSpPr>
        <p:spPr bwMode="gray">
          <a:xfrm>
            <a:off x="8121311" y="2484840"/>
            <a:ext cx="3504000" cy="12870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smtClean="0"/>
          </a:p>
        </p:txBody>
      </p:sp>
      <p:sp>
        <p:nvSpPr>
          <p:cNvPr id="35" name="テキスト ボックス 34"/>
          <p:cNvSpPr txBox="1"/>
          <p:nvPr userDrawn="1"/>
        </p:nvSpPr>
        <p:spPr bwMode="black">
          <a:xfrm>
            <a:off x="583784" y="1756924"/>
            <a:ext cx="3504000" cy="756000"/>
          </a:xfrm>
          <a:prstGeom prst="rect">
            <a:avLst/>
          </a:prstGeom>
          <a:solidFill>
            <a:schemeClr val="tx1">
              <a:lumMod val="75000"/>
              <a:lumOff val="25000"/>
            </a:schemeClr>
          </a:solidFill>
        </p:spPr>
        <p:txBody>
          <a:bodyPr wrap="square" lIns="144000" bIns="72000" rtlCol="0" anchor="ctr">
            <a:noAutofit/>
          </a:bodyPr>
          <a:lstStyle/>
          <a:p>
            <a:pPr marL="0" marR="0" indent="0" algn="l" defTabSz="914228" rtl="0" eaLnBrk="1" fontAlgn="auto" latinLnBrk="0" hangingPunct="1">
              <a:lnSpc>
                <a:spcPct val="100000"/>
              </a:lnSpc>
              <a:spcBef>
                <a:spcPts val="0"/>
              </a:spcBef>
              <a:spcAft>
                <a:spcPts val="0"/>
              </a:spcAft>
              <a:buClrTx/>
              <a:buSzTx/>
              <a:buFontTx/>
              <a:buNone/>
              <a:tabLst/>
              <a:defRPr/>
            </a:pPr>
            <a:endParaRPr kumimoji="1" lang="ja-JP" altLang="en-US" sz="4400" dirty="0" smtClean="0">
              <a:solidFill>
                <a:schemeClr val="bg1"/>
              </a:solidFill>
              <a:latin typeface="Century Gothic" panose="020B0502020202020204" pitchFamily="34" charset="0"/>
            </a:endParaRPr>
          </a:p>
        </p:txBody>
      </p:sp>
      <p:sp>
        <p:nvSpPr>
          <p:cNvPr id="36" name="テキスト ボックス 35"/>
          <p:cNvSpPr txBox="1"/>
          <p:nvPr userDrawn="1"/>
        </p:nvSpPr>
        <p:spPr bwMode="black">
          <a:xfrm>
            <a:off x="4356524" y="1756924"/>
            <a:ext cx="3504000" cy="756000"/>
          </a:xfrm>
          <a:prstGeom prst="rect">
            <a:avLst/>
          </a:prstGeom>
          <a:solidFill>
            <a:schemeClr val="tx1">
              <a:lumMod val="75000"/>
              <a:lumOff val="25000"/>
            </a:schemeClr>
          </a:solidFill>
        </p:spPr>
        <p:txBody>
          <a:bodyPr wrap="square" lIns="144000" bIns="72000" rtlCol="0" anchor="ctr">
            <a:noAutofit/>
          </a:bodyPr>
          <a:lstStyle/>
          <a:p>
            <a:pPr>
              <a:tabLst>
                <a:tab pos="88900" algn="l"/>
              </a:tabLst>
            </a:pPr>
            <a:endParaRPr kumimoji="1" lang="ja-JP" altLang="en-US" sz="4400" dirty="0">
              <a:solidFill>
                <a:schemeClr val="bg1"/>
              </a:solidFill>
              <a:latin typeface="Century Gothic" panose="020B0502020202020204" pitchFamily="34" charset="0"/>
            </a:endParaRPr>
          </a:p>
        </p:txBody>
      </p:sp>
      <p:sp>
        <p:nvSpPr>
          <p:cNvPr id="37" name="テキスト ボックス 36"/>
          <p:cNvSpPr txBox="1"/>
          <p:nvPr userDrawn="1"/>
        </p:nvSpPr>
        <p:spPr bwMode="black">
          <a:xfrm>
            <a:off x="8121311" y="1756924"/>
            <a:ext cx="3504000" cy="756000"/>
          </a:xfrm>
          <a:prstGeom prst="rect">
            <a:avLst/>
          </a:prstGeom>
          <a:solidFill>
            <a:schemeClr val="tx1">
              <a:lumMod val="75000"/>
              <a:lumOff val="25000"/>
            </a:schemeClr>
          </a:solidFill>
        </p:spPr>
        <p:txBody>
          <a:bodyPr wrap="square" lIns="144000" bIns="72000" rtlCol="0" anchor="ctr">
            <a:noAutofit/>
          </a:bodyPr>
          <a:lstStyle/>
          <a:p>
            <a:endParaRPr kumimoji="1" lang="ja-JP" altLang="en-US" sz="4400" dirty="0">
              <a:solidFill>
                <a:schemeClr val="bg1"/>
              </a:solidFill>
              <a:latin typeface="Century Gothic" panose="020B0502020202020204" pitchFamily="34" charset="0"/>
            </a:endParaRPr>
          </a:p>
        </p:txBody>
      </p:sp>
      <p:sp>
        <p:nvSpPr>
          <p:cNvPr id="38" name="テキスト プレースホルダー 55"/>
          <p:cNvSpPr>
            <a:spLocks noGrp="1"/>
          </p:cNvSpPr>
          <p:nvPr userDrawn="1">
            <p:ph type="body" sz="quarter" idx="18"/>
          </p:nvPr>
        </p:nvSpPr>
        <p:spPr bwMode="gray">
          <a:xfrm>
            <a:off x="1164167" y="1751013"/>
            <a:ext cx="2923117"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39" name="テキスト プレースホルダー 55"/>
          <p:cNvSpPr>
            <a:spLocks noGrp="1"/>
          </p:cNvSpPr>
          <p:nvPr userDrawn="1">
            <p:ph type="body" sz="quarter" idx="19"/>
          </p:nvPr>
        </p:nvSpPr>
        <p:spPr bwMode="gray">
          <a:xfrm>
            <a:off x="4934098" y="1751013"/>
            <a:ext cx="2923117"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41" name="テキスト プレースホルダー 55"/>
          <p:cNvSpPr>
            <a:spLocks noGrp="1"/>
          </p:cNvSpPr>
          <p:nvPr userDrawn="1">
            <p:ph type="body" sz="quarter" idx="20"/>
          </p:nvPr>
        </p:nvSpPr>
        <p:spPr bwMode="gray">
          <a:xfrm>
            <a:off x="8676287" y="1751013"/>
            <a:ext cx="2923117" cy="762000"/>
          </a:xfrm>
          <a:prstGeom prst="rect">
            <a:avLst/>
          </a:prstGeom>
          <a:noFill/>
        </p:spPr>
        <p:txBody>
          <a:bodyPr wrap="square" anchor="ctr">
            <a:noAutofit/>
          </a:bodyPr>
          <a:lstStyle>
            <a:lvl1pPr marL="0" indent="0">
              <a:lnSpc>
                <a:spcPct val="125000"/>
              </a:lnSpc>
              <a:defRPr lang="ja-JP" altLang="en-US" sz="1600" b="1" dirty="0" smtClean="0">
                <a:solidFill>
                  <a:schemeClr val="bg1"/>
                </a:solidFill>
              </a:defRPr>
            </a:lvl1pPr>
            <a:lvl2pPr marL="342900" indent="0">
              <a:buNone/>
              <a:defRPr lang="ja-JP" altLang="en-US" dirty="0" smtClean="0"/>
            </a:lvl2pPr>
            <a:lvl3pPr>
              <a:defRPr lang="ja-JP" altLang="en-US" dirty="0" smtClean="0"/>
            </a:lvl3pPr>
            <a:lvl4pPr>
              <a:defRPr lang="ja-JP" altLang="en-US" dirty="0" smtClean="0"/>
            </a:lvl4pPr>
            <a:lvl5pPr>
              <a:defRPr lang="ja-JP" altLang="en-US" dirty="0"/>
            </a:lvl5pPr>
          </a:lstStyle>
          <a:p>
            <a:pPr marL="0" lvl="0" defTabSz="914228"/>
            <a:r>
              <a:rPr kumimoji="1" lang="ja-JP" altLang="en-US" dirty="0" smtClean="0"/>
              <a:t>マスター テキストの書式設定</a:t>
            </a:r>
          </a:p>
        </p:txBody>
      </p:sp>
      <p:sp>
        <p:nvSpPr>
          <p:cNvPr id="42" name="テキスト プレースホルダー 55"/>
          <p:cNvSpPr>
            <a:spLocks noGrp="1"/>
          </p:cNvSpPr>
          <p:nvPr userDrawn="1">
            <p:ph type="body" sz="quarter" idx="21"/>
          </p:nvPr>
        </p:nvSpPr>
        <p:spPr bwMode="gray">
          <a:xfrm>
            <a:off x="660485" y="2573786"/>
            <a:ext cx="3346619"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43" name="テキスト プレースホルダー 55"/>
          <p:cNvSpPr>
            <a:spLocks noGrp="1"/>
          </p:cNvSpPr>
          <p:nvPr>
            <p:ph type="body" sz="quarter" idx="28"/>
          </p:nvPr>
        </p:nvSpPr>
        <p:spPr bwMode="gray">
          <a:xfrm>
            <a:off x="4435214" y="2573786"/>
            <a:ext cx="3346619"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44" name="テキスト プレースホルダー 55"/>
          <p:cNvSpPr>
            <a:spLocks noGrp="1"/>
          </p:cNvSpPr>
          <p:nvPr userDrawn="1">
            <p:ph type="body" sz="quarter" idx="29"/>
          </p:nvPr>
        </p:nvSpPr>
        <p:spPr bwMode="gray">
          <a:xfrm>
            <a:off x="8200001" y="2573786"/>
            <a:ext cx="3346619" cy="1076103"/>
          </a:xfrm>
          <a:prstGeom prst="rect">
            <a:avLst/>
          </a:prstGeom>
          <a:noFill/>
        </p:spPr>
        <p:txBody>
          <a:bodyPr wrap="square" lIns="28702" tIns="14352" rIns="28702" bIns="14352" rtlCol="0">
            <a:noAutofit/>
          </a:bodyPr>
          <a:lstStyle>
            <a:lvl1pPr marL="0" indent="0">
              <a:lnSpc>
                <a:spcPct val="125000"/>
              </a:lnSpc>
              <a:spcBef>
                <a:spcPts val="0"/>
              </a:spcBef>
              <a:spcAft>
                <a:spcPts val="0"/>
              </a:spcAft>
              <a:defRPr lang="ja-JP" altLang="en-US" sz="1400" dirty="0" smtClean="0">
                <a:solidFill>
                  <a:srgbClr val="000000"/>
                </a:solidFill>
                <a:latin typeface="Meiryo UI" pitchFamily="50" charset="-128"/>
                <a:ea typeface="Meiryo UI" pitchFamily="50" charset="-128"/>
                <a:cs typeface="Meiryo UI" pitchFamily="50" charset="-128"/>
              </a:defRPr>
            </a:lvl1pPr>
          </a:lstStyle>
          <a:p>
            <a:pPr marL="0" lvl="0" defTabSz="1475110">
              <a:lnSpc>
                <a:spcPct val="120000"/>
              </a:lnSpc>
              <a:spcAft>
                <a:spcPts val="188"/>
              </a:spcAft>
              <a:buClrTx/>
            </a:pPr>
            <a:r>
              <a:rPr kumimoji="1" lang="ja-JP" altLang="en-US" dirty="0" smtClean="0"/>
              <a:t>マスター テキストの書式設定</a:t>
            </a:r>
            <a:endParaRPr kumimoji="1" lang="en-US" altLang="ja-JP" dirty="0" smtClean="0"/>
          </a:p>
        </p:txBody>
      </p:sp>
      <p:sp>
        <p:nvSpPr>
          <p:cNvPr id="30" name="Freeform 5"/>
          <p:cNvSpPr>
            <a:spLocks/>
          </p:cNvSpPr>
          <p:nvPr userDrawn="1"/>
        </p:nvSpPr>
        <p:spPr bwMode="auto">
          <a:xfrm>
            <a:off x="780688" y="1937790"/>
            <a:ext cx="133584" cy="401944"/>
          </a:xfrm>
          <a:custGeom>
            <a:avLst/>
            <a:gdLst>
              <a:gd name="T0" fmla="*/ 69 w 112"/>
              <a:gd name="T1" fmla="*/ 44 h 337"/>
              <a:gd name="T2" fmla="*/ 67 w 112"/>
              <a:gd name="T3" fmla="*/ 44 h 337"/>
              <a:gd name="T4" fmla="*/ 10 w 112"/>
              <a:gd name="T5" fmla="*/ 75 h 337"/>
              <a:gd name="T6" fmla="*/ 0 w 112"/>
              <a:gd name="T7" fmla="*/ 39 h 337"/>
              <a:gd name="T8" fmla="*/ 74 w 112"/>
              <a:gd name="T9" fmla="*/ 0 h 337"/>
              <a:gd name="T10" fmla="*/ 112 w 112"/>
              <a:gd name="T11" fmla="*/ 0 h 337"/>
              <a:gd name="T12" fmla="*/ 112 w 112"/>
              <a:gd name="T13" fmla="*/ 337 h 337"/>
              <a:gd name="T14" fmla="*/ 69 w 112"/>
              <a:gd name="T15" fmla="*/ 337 h 337"/>
              <a:gd name="T16" fmla="*/ 69 w 112"/>
              <a:gd name="T17" fmla="*/ 4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37">
                <a:moveTo>
                  <a:pt x="69" y="44"/>
                </a:moveTo>
                <a:lnTo>
                  <a:pt x="67" y="44"/>
                </a:lnTo>
                <a:lnTo>
                  <a:pt x="10" y="75"/>
                </a:lnTo>
                <a:lnTo>
                  <a:pt x="0" y="39"/>
                </a:lnTo>
                <a:lnTo>
                  <a:pt x="74" y="0"/>
                </a:lnTo>
                <a:lnTo>
                  <a:pt x="112" y="0"/>
                </a:lnTo>
                <a:lnTo>
                  <a:pt x="112" y="337"/>
                </a:lnTo>
                <a:lnTo>
                  <a:pt x="69" y="337"/>
                </a:lnTo>
                <a:lnTo>
                  <a:pt x="69" y="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6"/>
          <p:cNvSpPr>
            <a:spLocks/>
          </p:cNvSpPr>
          <p:nvPr userDrawn="1"/>
        </p:nvSpPr>
        <p:spPr bwMode="auto">
          <a:xfrm>
            <a:off x="4533464" y="1935405"/>
            <a:ext cx="252855" cy="406715"/>
          </a:xfrm>
          <a:custGeom>
            <a:avLst/>
            <a:gdLst>
              <a:gd name="T0" fmla="*/ 0 w 89"/>
              <a:gd name="T1" fmla="*/ 142 h 142"/>
              <a:gd name="T2" fmla="*/ 0 w 89"/>
              <a:gd name="T3" fmla="*/ 131 h 142"/>
              <a:gd name="T4" fmla="*/ 15 w 89"/>
              <a:gd name="T5" fmla="*/ 116 h 142"/>
              <a:gd name="T6" fmla="*/ 67 w 89"/>
              <a:gd name="T7" fmla="*/ 43 h 142"/>
              <a:gd name="T8" fmla="*/ 39 w 89"/>
              <a:gd name="T9" fmla="*/ 15 h 142"/>
              <a:gd name="T10" fmla="*/ 9 w 89"/>
              <a:gd name="T11" fmla="*/ 27 h 142"/>
              <a:gd name="T12" fmla="*/ 3 w 89"/>
              <a:gd name="T13" fmla="*/ 14 h 142"/>
              <a:gd name="T14" fmla="*/ 43 w 89"/>
              <a:gd name="T15" fmla="*/ 0 h 142"/>
              <a:gd name="T16" fmla="*/ 86 w 89"/>
              <a:gd name="T17" fmla="*/ 40 h 142"/>
              <a:gd name="T18" fmla="*/ 38 w 89"/>
              <a:gd name="T19" fmla="*/ 116 h 142"/>
              <a:gd name="T20" fmla="*/ 26 w 89"/>
              <a:gd name="T21" fmla="*/ 126 h 142"/>
              <a:gd name="T22" fmla="*/ 26 w 89"/>
              <a:gd name="T23" fmla="*/ 126 h 142"/>
              <a:gd name="T24" fmla="*/ 89 w 89"/>
              <a:gd name="T25" fmla="*/ 126 h 142"/>
              <a:gd name="T26" fmla="*/ 89 w 89"/>
              <a:gd name="T27" fmla="*/ 142 h 142"/>
              <a:gd name="T28" fmla="*/ 0 w 8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42">
                <a:moveTo>
                  <a:pt x="0" y="142"/>
                </a:moveTo>
                <a:cubicBezTo>
                  <a:pt x="0" y="131"/>
                  <a:pt x="0" y="131"/>
                  <a:pt x="0" y="131"/>
                </a:cubicBezTo>
                <a:cubicBezTo>
                  <a:pt x="15" y="116"/>
                  <a:pt x="15" y="116"/>
                  <a:pt x="15" y="116"/>
                </a:cubicBezTo>
                <a:cubicBezTo>
                  <a:pt x="50" y="82"/>
                  <a:pt x="67" y="64"/>
                  <a:pt x="67" y="43"/>
                </a:cubicBezTo>
                <a:cubicBezTo>
                  <a:pt x="67" y="29"/>
                  <a:pt x="60" y="15"/>
                  <a:pt x="39" y="15"/>
                </a:cubicBezTo>
                <a:cubicBezTo>
                  <a:pt x="26" y="15"/>
                  <a:pt x="16" y="22"/>
                  <a:pt x="9" y="27"/>
                </a:cubicBezTo>
                <a:cubicBezTo>
                  <a:pt x="3" y="14"/>
                  <a:pt x="3" y="14"/>
                  <a:pt x="3" y="14"/>
                </a:cubicBezTo>
                <a:cubicBezTo>
                  <a:pt x="13" y="6"/>
                  <a:pt x="27" y="0"/>
                  <a:pt x="43" y="0"/>
                </a:cubicBezTo>
                <a:cubicBezTo>
                  <a:pt x="73" y="0"/>
                  <a:pt x="86" y="20"/>
                  <a:pt x="86" y="40"/>
                </a:cubicBezTo>
                <a:cubicBezTo>
                  <a:pt x="86" y="66"/>
                  <a:pt x="67" y="87"/>
                  <a:pt x="38" y="116"/>
                </a:cubicBezTo>
                <a:cubicBezTo>
                  <a:pt x="26" y="126"/>
                  <a:pt x="26" y="126"/>
                  <a:pt x="26" y="126"/>
                </a:cubicBezTo>
                <a:cubicBezTo>
                  <a:pt x="26" y="126"/>
                  <a:pt x="26" y="126"/>
                  <a:pt x="26" y="126"/>
                </a:cubicBezTo>
                <a:cubicBezTo>
                  <a:pt x="89" y="126"/>
                  <a:pt x="89" y="126"/>
                  <a:pt x="89" y="126"/>
                </a:cubicBezTo>
                <a:cubicBezTo>
                  <a:pt x="89" y="142"/>
                  <a:pt x="89" y="142"/>
                  <a:pt x="89" y="142"/>
                </a:cubicBezTo>
                <a:lnTo>
                  <a:pt x="0"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
          <p:cNvSpPr>
            <a:spLocks/>
          </p:cNvSpPr>
          <p:nvPr userDrawn="1"/>
        </p:nvSpPr>
        <p:spPr bwMode="auto">
          <a:xfrm>
            <a:off x="8291497" y="1930634"/>
            <a:ext cx="246892" cy="416256"/>
          </a:xfrm>
          <a:custGeom>
            <a:avLst/>
            <a:gdLst>
              <a:gd name="T0" fmla="*/ 5 w 87"/>
              <a:gd name="T1" fmla="*/ 120 h 145"/>
              <a:gd name="T2" fmla="*/ 36 w 87"/>
              <a:gd name="T3" fmla="*/ 129 h 145"/>
              <a:gd name="T4" fmla="*/ 68 w 87"/>
              <a:gd name="T5" fmla="*/ 102 h 145"/>
              <a:gd name="T6" fmla="*/ 32 w 87"/>
              <a:gd name="T7" fmla="*/ 74 h 145"/>
              <a:gd name="T8" fmla="*/ 21 w 87"/>
              <a:gd name="T9" fmla="*/ 74 h 145"/>
              <a:gd name="T10" fmla="*/ 21 w 87"/>
              <a:gd name="T11" fmla="*/ 60 h 145"/>
              <a:gd name="T12" fmla="*/ 32 w 87"/>
              <a:gd name="T13" fmla="*/ 60 h 145"/>
              <a:gd name="T14" fmla="*/ 63 w 87"/>
              <a:gd name="T15" fmla="*/ 36 h 145"/>
              <a:gd name="T16" fmla="*/ 38 w 87"/>
              <a:gd name="T17" fmla="*/ 15 h 145"/>
              <a:gd name="T18" fmla="*/ 10 w 87"/>
              <a:gd name="T19" fmla="*/ 24 h 145"/>
              <a:gd name="T20" fmla="*/ 5 w 87"/>
              <a:gd name="T21" fmla="*/ 11 h 145"/>
              <a:gd name="T22" fmla="*/ 42 w 87"/>
              <a:gd name="T23" fmla="*/ 0 h 145"/>
              <a:gd name="T24" fmla="*/ 82 w 87"/>
              <a:gd name="T25" fmla="*/ 33 h 145"/>
              <a:gd name="T26" fmla="*/ 56 w 87"/>
              <a:gd name="T27" fmla="*/ 66 h 145"/>
              <a:gd name="T28" fmla="*/ 56 w 87"/>
              <a:gd name="T29" fmla="*/ 67 h 145"/>
              <a:gd name="T30" fmla="*/ 87 w 87"/>
              <a:gd name="T31" fmla="*/ 103 h 145"/>
              <a:gd name="T32" fmla="*/ 36 w 87"/>
              <a:gd name="T33" fmla="*/ 145 h 145"/>
              <a:gd name="T34" fmla="*/ 0 w 87"/>
              <a:gd name="T35" fmla="*/ 135 h 145"/>
              <a:gd name="T36" fmla="*/ 5 w 87"/>
              <a:gd name="T3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45">
                <a:moveTo>
                  <a:pt x="5" y="120"/>
                </a:moveTo>
                <a:cubicBezTo>
                  <a:pt x="10" y="124"/>
                  <a:pt x="23" y="129"/>
                  <a:pt x="36" y="129"/>
                </a:cubicBezTo>
                <a:cubicBezTo>
                  <a:pt x="60" y="129"/>
                  <a:pt x="68" y="114"/>
                  <a:pt x="68" y="102"/>
                </a:cubicBezTo>
                <a:cubicBezTo>
                  <a:pt x="67" y="82"/>
                  <a:pt x="50" y="74"/>
                  <a:pt x="32" y="74"/>
                </a:cubicBezTo>
                <a:cubicBezTo>
                  <a:pt x="21" y="74"/>
                  <a:pt x="21" y="74"/>
                  <a:pt x="21" y="74"/>
                </a:cubicBezTo>
                <a:cubicBezTo>
                  <a:pt x="21" y="60"/>
                  <a:pt x="21" y="60"/>
                  <a:pt x="21" y="60"/>
                </a:cubicBezTo>
                <a:cubicBezTo>
                  <a:pt x="32" y="60"/>
                  <a:pt x="32" y="60"/>
                  <a:pt x="32" y="60"/>
                </a:cubicBezTo>
                <a:cubicBezTo>
                  <a:pt x="45" y="60"/>
                  <a:pt x="63" y="53"/>
                  <a:pt x="63" y="36"/>
                </a:cubicBezTo>
                <a:cubicBezTo>
                  <a:pt x="63" y="25"/>
                  <a:pt x="56" y="15"/>
                  <a:pt x="38" y="15"/>
                </a:cubicBezTo>
                <a:cubicBezTo>
                  <a:pt x="27" y="15"/>
                  <a:pt x="16" y="20"/>
                  <a:pt x="10" y="24"/>
                </a:cubicBezTo>
                <a:cubicBezTo>
                  <a:pt x="5" y="11"/>
                  <a:pt x="5" y="11"/>
                  <a:pt x="5" y="11"/>
                </a:cubicBezTo>
                <a:cubicBezTo>
                  <a:pt x="13" y="5"/>
                  <a:pt x="27" y="0"/>
                  <a:pt x="42" y="0"/>
                </a:cubicBezTo>
                <a:cubicBezTo>
                  <a:pt x="69" y="0"/>
                  <a:pt x="82" y="16"/>
                  <a:pt x="82" y="33"/>
                </a:cubicBezTo>
                <a:cubicBezTo>
                  <a:pt x="82" y="48"/>
                  <a:pt x="73" y="60"/>
                  <a:pt x="56" y="66"/>
                </a:cubicBezTo>
                <a:cubicBezTo>
                  <a:pt x="56" y="67"/>
                  <a:pt x="56" y="67"/>
                  <a:pt x="56" y="67"/>
                </a:cubicBezTo>
                <a:cubicBezTo>
                  <a:pt x="73" y="70"/>
                  <a:pt x="87" y="83"/>
                  <a:pt x="87" y="103"/>
                </a:cubicBezTo>
                <a:cubicBezTo>
                  <a:pt x="87" y="125"/>
                  <a:pt x="70" y="145"/>
                  <a:pt x="36" y="145"/>
                </a:cubicBezTo>
                <a:cubicBezTo>
                  <a:pt x="21" y="145"/>
                  <a:pt x="7" y="140"/>
                  <a:pt x="0" y="135"/>
                </a:cubicBezTo>
                <a:lnTo>
                  <a:pt x="5" y="12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49" name="テキスト ボックス 48"/>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sp>
        <p:nvSpPr>
          <p:cNvPr id="31" name="タイトル 3"/>
          <p:cNvSpPr>
            <a:spLocks noGrp="1"/>
          </p:cNvSpPr>
          <p:nvPr>
            <p:ph type="title" hasCustomPrompt="1"/>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pic>
        <p:nvPicPr>
          <p:cNvPr id="45" name="図 10"/>
          <p:cNvPicPr>
            <a:picLocks noChangeAspect="1"/>
          </p:cNvPicPr>
          <p:nvPr userDrawn="1"/>
        </p:nvPicPr>
        <p:blipFill>
          <a:blip r:embed="rId2"/>
          <a:stretch>
            <a:fillRect/>
          </a:stretch>
        </p:blipFill>
        <p:spPr>
          <a:xfrm>
            <a:off x="0" y="0"/>
            <a:ext cx="12192000" cy="780440"/>
          </a:xfrm>
          <a:prstGeom prst="rect">
            <a:avLst/>
          </a:prstGeom>
        </p:spPr>
      </p:pic>
      <p:sp>
        <p:nvSpPr>
          <p:cNvPr id="50"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4219861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1" hasCustomPrompt="1"/>
          </p:nvPr>
        </p:nvSpPr>
        <p:spPr bwMode="gray">
          <a:xfrm>
            <a:off x="814917" y="1127995"/>
            <a:ext cx="1623484" cy="738664"/>
          </a:xfrm>
          <a:prstGeom prst="rect">
            <a:avLst/>
          </a:prstGeom>
        </p:spPr>
        <p:txBody>
          <a:bodyPr vert="horz" wrap="none" lIns="288000" tIns="0" rIns="0" bIns="0" rtlCol="0" anchor="ctr" anchorCtr="0">
            <a:noAutofit/>
          </a:bodyPr>
          <a:lstStyle>
            <a:lvl1pPr marL="0" indent="0" defTabSz="914228">
              <a:lnSpc>
                <a:spcPct val="100000"/>
              </a:lnSpc>
              <a:spcBef>
                <a:spcPts val="0"/>
              </a:spcBef>
              <a:defRPr lang="ja-JP" altLang="en-US" sz="4800"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16" name="テキスト プレースホルダー 15"/>
          <p:cNvSpPr>
            <a:spLocks noGrp="1"/>
          </p:cNvSpPr>
          <p:nvPr>
            <p:ph type="body" sz="quarter" idx="12"/>
          </p:nvPr>
        </p:nvSpPr>
        <p:spPr bwMode="gray">
          <a:xfrm>
            <a:off x="2438402" y="1238809"/>
            <a:ext cx="8938684" cy="627851"/>
          </a:xfrm>
          <a:prstGeom prst="rect">
            <a:avLst/>
          </a:prstGeom>
        </p:spPr>
        <p:txBody>
          <a:bodyPr vert="horz" wrap="square" lIns="360000" tIns="0" rIns="0" bIns="0" rtlCol="0" anchor="ctr" anchorCtr="0">
            <a:noAutofit/>
          </a:bodyPr>
          <a:lstStyle>
            <a:lvl1pPr marL="0" indent="0" defTabSz="914228">
              <a:lnSpc>
                <a:spcPct val="100000"/>
              </a:lnSpc>
              <a:spcBef>
                <a:spcPts val="0"/>
              </a:spcBef>
              <a:defRPr lang="ja-JP" altLang="en-US" sz="3600" dirty="0" smtClean="0">
                <a:latin typeface="+mj-lt"/>
                <a:cs typeface="Myriad Pro"/>
              </a:defRPr>
            </a:lvl1pPr>
          </a:lstStyle>
          <a:p>
            <a:pPr marL="10658" lvl="0" defTabSz="914228">
              <a:tabLst>
                <a:tab pos="1610933" algn="l"/>
              </a:tabLst>
            </a:pPr>
            <a:r>
              <a:rPr kumimoji="1" lang="ja-JP" altLang="en-US" dirty="0" smtClean="0"/>
              <a:t>マスター テキストの書式設定</a:t>
            </a:r>
          </a:p>
        </p:txBody>
      </p:sp>
      <p:sp>
        <p:nvSpPr>
          <p:cNvPr id="32" name="テキスト プレースホルダー 11"/>
          <p:cNvSpPr>
            <a:spLocks noGrp="1"/>
          </p:cNvSpPr>
          <p:nvPr>
            <p:ph type="body" sz="quarter" idx="10"/>
          </p:nvPr>
        </p:nvSpPr>
        <p:spPr bwMode="gray">
          <a:xfrm>
            <a:off x="814918" y="287790"/>
            <a:ext cx="10562167" cy="404360"/>
          </a:xfrm>
          <a:prstGeom prst="rect">
            <a:avLst/>
          </a:prstGeom>
        </p:spPr>
        <p:txBody>
          <a:bodyPr vert="horz" wrap="square" lIns="90000" tIns="0" rIns="0" bIns="0" rtlCol="0" anchor="b" anchorCtr="0">
            <a:noAutofit/>
          </a:bodyPr>
          <a:lstStyle>
            <a:lvl1pPr indent="0">
              <a:lnSpc>
                <a:spcPct val="100000"/>
              </a:lnSpc>
              <a:spcBef>
                <a:spcPts val="0"/>
              </a:spcBef>
              <a:defRPr lang="en-US" altLang="ja-JP" sz="1846" b="1" dirty="0" smtClean="0">
                <a:solidFill>
                  <a:schemeClr val="accent2"/>
                </a:solidFill>
                <a:cs typeface="Myriad Pro"/>
              </a:defRPr>
            </a:lvl1pPr>
          </a:lstStyle>
          <a:p>
            <a:pPr marL="10658" lvl="0" defTabSz="914228"/>
            <a:r>
              <a:rPr kumimoji="1" lang="ja-JP" altLang="en-US" smtClean="0"/>
              <a:t>マスター テキストの書式設定</a:t>
            </a:r>
          </a:p>
        </p:txBody>
      </p:sp>
      <p:sp>
        <p:nvSpPr>
          <p:cNvPr id="35" name="テキスト プレースホルダー 13"/>
          <p:cNvSpPr>
            <a:spLocks noGrp="1"/>
          </p:cNvSpPr>
          <p:nvPr>
            <p:ph type="body" sz="quarter" idx="13" hasCustomPrompt="1"/>
          </p:nvPr>
        </p:nvSpPr>
        <p:spPr bwMode="gray">
          <a:xfrm>
            <a:off x="814917" y="2161354"/>
            <a:ext cx="1623484" cy="738664"/>
          </a:xfrm>
          <a:prstGeom prst="rect">
            <a:avLst/>
          </a:prstGeom>
        </p:spPr>
        <p:txBody>
          <a:bodyPr vert="horz" wrap="none" lIns="288000" tIns="0" rIns="0" bIns="0" rtlCol="0" anchor="ctr" anchorCtr="0">
            <a:noAutofit/>
          </a:bodyPr>
          <a:lstStyle>
            <a:lvl1pPr marL="0" indent="0" defTabSz="914228">
              <a:lnSpc>
                <a:spcPct val="100000"/>
              </a:lnSpc>
              <a:spcBef>
                <a:spcPts val="0"/>
              </a:spcBef>
              <a:defRPr lang="ja-JP" altLang="en-US" sz="4800"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36" name="テキスト プレースホルダー 15"/>
          <p:cNvSpPr>
            <a:spLocks noGrp="1"/>
          </p:cNvSpPr>
          <p:nvPr>
            <p:ph type="body" sz="quarter" idx="14"/>
          </p:nvPr>
        </p:nvSpPr>
        <p:spPr bwMode="gray">
          <a:xfrm>
            <a:off x="2438402" y="2235222"/>
            <a:ext cx="8938684" cy="664797"/>
          </a:xfrm>
          <a:prstGeom prst="rect">
            <a:avLst/>
          </a:prstGeom>
        </p:spPr>
        <p:txBody>
          <a:bodyPr vert="horz" wrap="square" lIns="360000" tIns="0" rIns="0" bIns="0" rtlCol="0" anchor="ctr" anchorCtr="0">
            <a:noAutofit/>
          </a:bodyPr>
          <a:lstStyle>
            <a:lvl1pPr marL="0" indent="0" defTabSz="914228">
              <a:lnSpc>
                <a:spcPct val="100000"/>
              </a:lnSpc>
              <a:spcBef>
                <a:spcPts val="0"/>
              </a:spcBef>
              <a:defRPr lang="ja-JP" altLang="en-US" sz="3600" dirty="0" smtClean="0">
                <a:latin typeface="+mj-lt"/>
                <a:cs typeface="Myriad Pro"/>
              </a:defRPr>
            </a:lvl1pPr>
          </a:lstStyle>
          <a:p>
            <a:pPr marL="10658" lvl="0" defTabSz="914228">
              <a:tabLst>
                <a:tab pos="1610933" algn="l"/>
              </a:tabLst>
            </a:pPr>
            <a:r>
              <a:rPr kumimoji="1" lang="ja-JP" altLang="en-US" smtClean="0"/>
              <a:t>マスター テキストの書式設定</a:t>
            </a:r>
          </a:p>
        </p:txBody>
      </p:sp>
      <p:sp>
        <p:nvSpPr>
          <p:cNvPr id="37" name="テキスト プレースホルダー 13"/>
          <p:cNvSpPr>
            <a:spLocks noGrp="1"/>
          </p:cNvSpPr>
          <p:nvPr>
            <p:ph type="body" sz="quarter" idx="15" hasCustomPrompt="1"/>
          </p:nvPr>
        </p:nvSpPr>
        <p:spPr bwMode="gray">
          <a:xfrm>
            <a:off x="814917" y="3194713"/>
            <a:ext cx="1623484" cy="738664"/>
          </a:xfrm>
          <a:prstGeom prst="rect">
            <a:avLst/>
          </a:prstGeom>
        </p:spPr>
        <p:txBody>
          <a:bodyPr vert="horz" wrap="none" lIns="288000" tIns="0" rIns="0" bIns="0" rtlCol="0" anchor="ctr" anchorCtr="0">
            <a:noAutofit/>
          </a:bodyPr>
          <a:lstStyle>
            <a:lvl1pPr marL="0" indent="0" defTabSz="914228">
              <a:lnSpc>
                <a:spcPct val="100000"/>
              </a:lnSpc>
              <a:spcBef>
                <a:spcPts val="0"/>
              </a:spcBef>
              <a:defRPr lang="ja-JP" altLang="en-US" sz="4800"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38" name="テキスト プレースホルダー 15"/>
          <p:cNvSpPr>
            <a:spLocks noGrp="1"/>
          </p:cNvSpPr>
          <p:nvPr>
            <p:ph type="body" sz="quarter" idx="16"/>
          </p:nvPr>
        </p:nvSpPr>
        <p:spPr bwMode="gray">
          <a:xfrm>
            <a:off x="2438402" y="3268581"/>
            <a:ext cx="8938684" cy="664797"/>
          </a:xfrm>
          <a:prstGeom prst="rect">
            <a:avLst/>
          </a:prstGeom>
        </p:spPr>
        <p:txBody>
          <a:bodyPr vert="horz" wrap="square" lIns="360000" tIns="0" rIns="0" bIns="0" rtlCol="0" anchor="ctr" anchorCtr="0">
            <a:noAutofit/>
          </a:bodyPr>
          <a:lstStyle>
            <a:lvl1pPr marL="0" indent="0" defTabSz="914228">
              <a:lnSpc>
                <a:spcPct val="100000"/>
              </a:lnSpc>
              <a:spcBef>
                <a:spcPts val="0"/>
              </a:spcBef>
              <a:defRPr lang="ja-JP" altLang="en-US" sz="3600" dirty="0" smtClean="0">
                <a:latin typeface="+mj-lt"/>
                <a:cs typeface="Myriad Pro"/>
              </a:defRPr>
            </a:lvl1pPr>
          </a:lstStyle>
          <a:p>
            <a:pPr marL="10658" lvl="0" defTabSz="914228">
              <a:tabLst>
                <a:tab pos="1610933" algn="l"/>
              </a:tabLst>
            </a:pPr>
            <a:r>
              <a:rPr kumimoji="1" lang="ja-JP" altLang="en-US" smtClean="0"/>
              <a:t>マスター テキストの書式設定</a:t>
            </a:r>
          </a:p>
        </p:txBody>
      </p:sp>
      <p:sp>
        <p:nvSpPr>
          <p:cNvPr id="39" name="テキスト プレースホルダー 13"/>
          <p:cNvSpPr>
            <a:spLocks noGrp="1"/>
          </p:cNvSpPr>
          <p:nvPr>
            <p:ph type="body" sz="quarter" idx="17" hasCustomPrompt="1"/>
          </p:nvPr>
        </p:nvSpPr>
        <p:spPr bwMode="gray">
          <a:xfrm>
            <a:off x="814917" y="4228072"/>
            <a:ext cx="1623484" cy="738664"/>
          </a:xfrm>
          <a:prstGeom prst="rect">
            <a:avLst/>
          </a:prstGeom>
        </p:spPr>
        <p:txBody>
          <a:bodyPr vert="horz" wrap="none" lIns="288000" tIns="0" rIns="0" bIns="0" rtlCol="0" anchor="ctr" anchorCtr="0">
            <a:noAutofit/>
          </a:bodyPr>
          <a:lstStyle>
            <a:lvl1pPr marL="0" indent="0" defTabSz="914228">
              <a:lnSpc>
                <a:spcPct val="100000"/>
              </a:lnSpc>
              <a:spcBef>
                <a:spcPts val="0"/>
              </a:spcBef>
              <a:defRPr lang="ja-JP" altLang="en-US" sz="4800"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40" name="テキスト プレースホルダー 15"/>
          <p:cNvSpPr>
            <a:spLocks noGrp="1"/>
          </p:cNvSpPr>
          <p:nvPr>
            <p:ph type="body" sz="quarter" idx="18"/>
          </p:nvPr>
        </p:nvSpPr>
        <p:spPr bwMode="gray">
          <a:xfrm>
            <a:off x="2438402" y="4301940"/>
            <a:ext cx="8938684" cy="664797"/>
          </a:xfrm>
          <a:prstGeom prst="rect">
            <a:avLst/>
          </a:prstGeom>
        </p:spPr>
        <p:txBody>
          <a:bodyPr vert="horz" wrap="square" lIns="360000" tIns="0" rIns="0" bIns="0" rtlCol="0" anchor="ctr" anchorCtr="0">
            <a:noAutofit/>
          </a:bodyPr>
          <a:lstStyle>
            <a:lvl1pPr marL="0" indent="0" defTabSz="914228">
              <a:lnSpc>
                <a:spcPct val="100000"/>
              </a:lnSpc>
              <a:spcBef>
                <a:spcPts val="0"/>
              </a:spcBef>
              <a:defRPr lang="ja-JP" altLang="en-US" sz="3600" dirty="0" smtClean="0">
                <a:latin typeface="+mj-lt"/>
                <a:cs typeface="Myriad Pro"/>
              </a:defRPr>
            </a:lvl1pPr>
          </a:lstStyle>
          <a:p>
            <a:pPr marL="10658" lvl="0" defTabSz="914228">
              <a:tabLst>
                <a:tab pos="1610933" algn="l"/>
              </a:tabLst>
            </a:pPr>
            <a:r>
              <a:rPr kumimoji="1" lang="ja-JP" altLang="en-US" smtClean="0"/>
              <a:t>マスター テキストの書式設定</a:t>
            </a:r>
          </a:p>
        </p:txBody>
      </p:sp>
      <p:sp>
        <p:nvSpPr>
          <p:cNvPr id="41" name="テキスト プレースホルダー 13"/>
          <p:cNvSpPr>
            <a:spLocks noGrp="1"/>
          </p:cNvSpPr>
          <p:nvPr>
            <p:ph type="body" sz="quarter" idx="19" hasCustomPrompt="1"/>
          </p:nvPr>
        </p:nvSpPr>
        <p:spPr bwMode="gray">
          <a:xfrm>
            <a:off x="814917" y="5261432"/>
            <a:ext cx="1623484" cy="738664"/>
          </a:xfrm>
          <a:prstGeom prst="rect">
            <a:avLst/>
          </a:prstGeom>
        </p:spPr>
        <p:txBody>
          <a:bodyPr vert="horz" wrap="none" lIns="288000" tIns="0" rIns="0" bIns="0" rtlCol="0" anchor="ctr" anchorCtr="0">
            <a:noAutofit/>
          </a:bodyPr>
          <a:lstStyle>
            <a:lvl1pPr marL="0" indent="0" defTabSz="914228">
              <a:lnSpc>
                <a:spcPct val="100000"/>
              </a:lnSpc>
              <a:spcBef>
                <a:spcPts val="0"/>
              </a:spcBef>
              <a:defRPr lang="ja-JP" altLang="en-US" sz="4800"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42" name="テキスト プレースホルダー 15"/>
          <p:cNvSpPr>
            <a:spLocks noGrp="1"/>
          </p:cNvSpPr>
          <p:nvPr>
            <p:ph type="body" sz="quarter" idx="20"/>
          </p:nvPr>
        </p:nvSpPr>
        <p:spPr bwMode="gray">
          <a:xfrm>
            <a:off x="2438402" y="5335300"/>
            <a:ext cx="8938684" cy="664797"/>
          </a:xfrm>
          <a:prstGeom prst="rect">
            <a:avLst/>
          </a:prstGeom>
        </p:spPr>
        <p:txBody>
          <a:bodyPr vert="horz" wrap="square" lIns="360000" tIns="0" rIns="0" bIns="0" rtlCol="0" anchor="ctr" anchorCtr="0">
            <a:noAutofit/>
          </a:bodyPr>
          <a:lstStyle>
            <a:lvl1pPr marL="0" indent="0" defTabSz="914228">
              <a:lnSpc>
                <a:spcPct val="100000"/>
              </a:lnSpc>
              <a:spcBef>
                <a:spcPts val="0"/>
              </a:spcBef>
              <a:defRPr lang="ja-JP" altLang="en-US" sz="3600" dirty="0" smtClean="0">
                <a:latin typeface="+mj-lt"/>
                <a:cs typeface="Myriad Pro"/>
              </a:defRPr>
            </a:lvl1pPr>
          </a:lstStyle>
          <a:p>
            <a:pPr marL="10658" lvl="0" defTabSz="914228">
              <a:tabLst>
                <a:tab pos="1610933" algn="l"/>
              </a:tabLst>
            </a:pPr>
            <a:r>
              <a:rPr kumimoji="1" lang="ja-JP" altLang="en-US" smtClean="0"/>
              <a:t>マスター テキストの書式設定</a:t>
            </a:r>
          </a:p>
        </p:txBody>
      </p:sp>
      <p:sp>
        <p:nvSpPr>
          <p:cNvPr id="17" name="テキスト ボックス 16"/>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spTree>
    <p:extLst>
      <p:ext uri="{BB962C8B-B14F-4D97-AF65-F5344CB8AC3E}">
        <p14:creationId xmlns:p14="http://schemas.microsoft.com/office/powerpoint/2010/main" val="19804601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stretch>
            <a:fillRect/>
          </a:stretch>
        </p:blipFill>
        <p:spPr>
          <a:xfrm>
            <a:off x="0" y="0"/>
            <a:ext cx="12192000" cy="780440"/>
          </a:xfrm>
          <a:prstGeom prst="rect">
            <a:avLst/>
          </a:prstGeom>
        </p:spPr>
      </p:pic>
      <p:sp>
        <p:nvSpPr>
          <p:cNvPr id="15" name="テキスト プレースホルダー 5"/>
          <p:cNvSpPr>
            <a:spLocks noGrp="1"/>
          </p:cNvSpPr>
          <p:nvPr>
            <p:ph type="body" sz="quarter" idx="20" hasCustomPrompt="1"/>
          </p:nvPr>
        </p:nvSpPr>
        <p:spPr>
          <a:xfrm>
            <a:off x="0" y="770913"/>
            <a:ext cx="12192000" cy="794403"/>
          </a:xfrm>
          <a:prstGeom prst="rect">
            <a:avLst/>
          </a:prstGeom>
          <a:solidFill>
            <a:schemeClr val="accent1"/>
          </a:solidFill>
          <a:ln>
            <a:noFill/>
          </a:ln>
        </p:spPr>
        <p:txBody>
          <a:bodyPr wrap="square" lIns="468000" tIns="180000" rIns="468000" bIns="180000" anchor="ctr" anchorCtr="0">
            <a:spAutoFit/>
          </a:bodyPr>
          <a:lstStyle>
            <a:lvl1pPr marL="0" indent="0" algn="ctr">
              <a:lnSpc>
                <a:spcPct val="100000"/>
              </a:lnSpc>
              <a:spcBef>
                <a:spcPts val="0"/>
              </a:spcBef>
              <a:defRPr b="1">
                <a:solidFill>
                  <a:schemeClr val="bg1"/>
                </a:solidFill>
                <a:latin typeface="+mj-lt"/>
                <a:ea typeface="Toshiba Sans CN Medium" panose="020B0600000000000000" pitchFamily="34" charset="-128"/>
              </a:defRPr>
            </a:lvl1pPr>
          </a:lstStyle>
          <a:p>
            <a:r>
              <a:rPr lang="en-US" altLang="ja-JP" dirty="0" smtClean="0"/>
              <a:t>Format for master text</a:t>
            </a:r>
            <a:endParaRPr kumimoji="1" lang="ja-JP" altLang="en-US" dirty="0"/>
          </a:p>
        </p:txBody>
      </p:sp>
      <p:sp>
        <p:nvSpPr>
          <p:cNvPr id="19" name="テキスト プレースホルダー 5"/>
          <p:cNvSpPr>
            <a:spLocks noGrp="1"/>
          </p:cNvSpPr>
          <p:nvPr>
            <p:ph type="body" sz="quarter" idx="14" hasCustomPrompt="1"/>
          </p:nvPr>
        </p:nvSpPr>
        <p:spPr>
          <a:xfrm>
            <a:off x="483766" y="1810367"/>
            <a:ext cx="11228809" cy="468000"/>
          </a:xfrm>
          <a:prstGeom prst="rect">
            <a:avLst/>
          </a:prstGeom>
        </p:spPr>
        <p:txBody>
          <a:bodyPr lIns="0" anchor="t" anchorCtr="0"/>
          <a:lstStyle>
            <a:lvl1pPr marL="0" indent="0">
              <a:lnSpc>
                <a:spcPct val="100000"/>
              </a:lnSpc>
              <a:spcBef>
                <a:spcPts val="0"/>
              </a:spcBef>
              <a:defRPr>
                <a:latin typeface="+mn-lt"/>
                <a:ea typeface="Toshiba Sans CN Regular" panose="020B0500000000000000" pitchFamily="34" charset="-128"/>
              </a:defRPr>
            </a:lvl1pPr>
          </a:lstStyle>
          <a:p>
            <a:r>
              <a:rPr lang="en-US" altLang="ja-JP" dirty="0" smtClean="0"/>
              <a:t>Format for master</a:t>
            </a:r>
            <a:endParaRPr kumimoji="1" lang="ja-JP" altLang="en-US" dirty="0"/>
          </a:p>
        </p:txBody>
      </p:sp>
      <p:sp>
        <p:nvSpPr>
          <p:cNvPr id="13" name="タイトル 3"/>
          <p:cNvSpPr>
            <a:spLocks noGrp="1"/>
          </p:cNvSpPr>
          <p:nvPr>
            <p:ph type="title" hasCustomPrompt="1"/>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sp>
        <p:nvSpPr>
          <p:cNvPr id="8"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smtClean="0">
                <a:latin typeface="+mn-lt"/>
                <a:ea typeface="+mn-ea"/>
              </a:rPr>
              <a:pPr eaLnBrk="0" hangingPunct="0">
                <a:tabLst>
                  <a:tab pos="568218" algn="ctr"/>
                  <a:tab pos="857089" algn="l"/>
                  <a:tab pos="1088820" algn="l"/>
                </a:tabLst>
              </a:pPr>
              <a:t>‹#›</a:t>
            </a:fld>
            <a:endParaRPr lang="en-US" altLang="ja-JP" dirty="0">
              <a:latin typeface="+mn-lt"/>
              <a:ea typeface="+mn-ea"/>
            </a:endParaRPr>
          </a:p>
        </p:txBody>
      </p:sp>
    </p:spTree>
    <p:extLst>
      <p:ext uri="{BB962C8B-B14F-4D97-AF65-F5344CB8AC3E}">
        <p14:creationId xmlns:p14="http://schemas.microsoft.com/office/powerpoint/2010/main" val="2070882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2 for the Client">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xmlns="" id="{C12984B8-45EB-C543-A7DF-0A8EA7C2BE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32400" y="0"/>
            <a:ext cx="4063998" cy="6857996"/>
          </a:xfrm>
          <a:prstGeom prst="rect">
            <a:avLst/>
          </a:prstGeom>
        </p:spPr>
      </p:pic>
      <p:sp>
        <p:nvSpPr>
          <p:cNvPr id="10" name="テキスト プレースホルダー 2"/>
          <p:cNvSpPr>
            <a:spLocks noGrp="1"/>
          </p:cNvSpPr>
          <p:nvPr>
            <p:ph type="body" sz="quarter" idx="17" hasCustomPrompt="1"/>
          </p:nvPr>
        </p:nvSpPr>
        <p:spPr>
          <a:xfrm>
            <a:off x="479424" y="463761"/>
            <a:ext cx="7432459" cy="407859"/>
          </a:xfrm>
          <a:prstGeom prst="rect">
            <a:avLst/>
          </a:prstGeom>
        </p:spPr>
        <p:txBody>
          <a:bodyPr lIns="0" anchor="t" anchorCtr="0"/>
          <a:lstStyle>
            <a:lvl1pPr>
              <a:defRPr sz="2000" b="0">
                <a:latin typeface="+mn-lt"/>
                <a:ea typeface="Toshiba Sans CN Regular" panose="020B0500000000000000" pitchFamily="34" charset="-128"/>
              </a:defRPr>
            </a:lvl1pPr>
          </a:lstStyle>
          <a:p>
            <a:pPr lvl="0"/>
            <a:r>
              <a:rPr kumimoji="1" lang="en-US" altLang="ja-JP" dirty="0" smtClean="0"/>
              <a:t>To ABCDE</a:t>
            </a:r>
            <a:endParaRPr kumimoji="1" lang="ja-JP" altLang="en-US" dirty="0" smtClean="0"/>
          </a:p>
        </p:txBody>
      </p:sp>
      <p:sp>
        <p:nvSpPr>
          <p:cNvPr id="12" name="テキスト プレースホルダー 33"/>
          <p:cNvSpPr>
            <a:spLocks noGrp="1"/>
          </p:cNvSpPr>
          <p:nvPr>
            <p:ph type="body" sz="quarter" idx="16" hasCustomPrompt="1"/>
          </p:nvPr>
        </p:nvSpPr>
        <p:spPr bwMode="auto">
          <a:xfrm>
            <a:off x="0" y="5721341"/>
            <a:ext cx="6096000" cy="1118659"/>
          </a:xfrm>
          <a:prstGeom prst="rect">
            <a:avLst/>
          </a:prstGeom>
        </p:spPr>
        <p:txBody>
          <a:bodyPr wrap="square" lIns="468000" tIns="0" rIns="0" bIns="864000" anchor="t" anchorCtr="0">
            <a:noAutofit/>
          </a:bodyPr>
          <a:lstStyle>
            <a:lvl1pPr marL="0" indent="0" fontAlgn="auto">
              <a:lnSpc>
                <a:spcPct val="100000"/>
              </a:lnSpc>
              <a:spcBef>
                <a:spcPts val="0"/>
              </a:spcBef>
              <a:spcAft>
                <a:spcPts val="600"/>
              </a:spcAft>
              <a:buFont typeface="Arial" charset="0"/>
              <a:buNone/>
              <a:defRPr sz="1600">
                <a:latin typeface="+mn-lt"/>
                <a:ea typeface="Toshiba Sans CN Medium" panose="020B0600000000000000" pitchFamily="34" charset="-128"/>
                <a:cs typeface="Meiryo UI" panose="020B0604030504040204" pitchFamily="50" charset="-128"/>
              </a:defRPr>
            </a:lvl1pPr>
            <a:lvl2pPr marL="0" indent="0" fontAlgn="auto">
              <a:lnSpc>
                <a:spcPct val="100000"/>
              </a:lnSpc>
              <a:spcBef>
                <a:spcPts val="0"/>
              </a:spcBef>
              <a:spcAft>
                <a:spcPts val="600"/>
              </a:spcAft>
              <a:buNone/>
              <a:defRPr sz="1600"/>
            </a:lvl2pPr>
            <a:lvl3pPr marL="0" indent="0" fontAlgn="auto">
              <a:lnSpc>
                <a:spcPct val="100000"/>
              </a:lnSpc>
              <a:spcBef>
                <a:spcPts val="0"/>
              </a:spcBef>
              <a:spcAft>
                <a:spcPts val="600"/>
              </a:spcAft>
              <a:buNone/>
              <a:defRPr b="1"/>
            </a:lvl3pPr>
            <a:lvl4pPr marL="0" indent="0">
              <a:lnSpc>
                <a:spcPct val="100000"/>
              </a:lnSpc>
              <a:spcBef>
                <a:spcPts val="0"/>
              </a:spcBef>
              <a:spcAft>
                <a:spcPts val="600"/>
              </a:spcAft>
              <a:buNone/>
              <a:defRPr/>
            </a:lvl4pPr>
            <a:lvl5pPr marL="0" indent="0">
              <a:lnSpc>
                <a:spcPct val="100000"/>
              </a:lnSpc>
              <a:spcBef>
                <a:spcPts val="0"/>
              </a:spcBef>
              <a:spcAft>
                <a:spcPts val="600"/>
              </a:spcAft>
              <a:buNone/>
              <a:defRPr/>
            </a:lvl5pPr>
          </a:lstStyle>
          <a:p>
            <a:pPr lvl="0"/>
            <a:r>
              <a:rPr kumimoji="1" lang="en-US" altLang="ja-JP" dirty="0" smtClean="0"/>
              <a:t>Master text</a:t>
            </a:r>
            <a:endParaRPr kumimoji="1" lang="ja-JP" altLang="en-US" dirty="0" smtClean="0"/>
          </a:p>
        </p:txBody>
      </p:sp>
      <p:pic>
        <p:nvPicPr>
          <p:cNvPr id="16" name="図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122" y="4866249"/>
            <a:ext cx="2518420" cy="863459"/>
          </a:xfrm>
          <a:prstGeom prst="rect">
            <a:avLst/>
          </a:prstGeom>
        </p:spPr>
      </p:pic>
      <p:sp>
        <p:nvSpPr>
          <p:cNvPr id="15" name="テキスト プレースホルダー 24"/>
          <p:cNvSpPr>
            <a:spLocks noGrp="1"/>
          </p:cNvSpPr>
          <p:nvPr>
            <p:ph type="body" sz="quarter" idx="18" hasCustomPrompt="1"/>
          </p:nvPr>
        </p:nvSpPr>
        <p:spPr bwMode="auto">
          <a:xfrm>
            <a:off x="0" y="2615165"/>
            <a:ext cx="9695330" cy="365577"/>
          </a:xfrm>
          <a:prstGeom prst="rect">
            <a:avLst/>
          </a:prstGeom>
        </p:spPr>
        <p:txBody>
          <a:bodyPr vert="horz" wrap="square" lIns="468000" tIns="0" rIns="108000" bIns="0" rtlCol="0" anchor="b" anchorCtr="0">
            <a:noAutofit/>
          </a:bodyPr>
          <a:lstStyle>
            <a:lvl1pPr marL="0" indent="0">
              <a:lnSpc>
                <a:spcPct val="100000"/>
              </a:lnSpc>
              <a:spcBef>
                <a:spcPts val="0"/>
              </a:spcBef>
              <a:defRPr lang="ja-JP" altLang="en-US" sz="2400" smtClean="0">
                <a:latin typeface="+mj-lt"/>
                <a:ea typeface="+mn-ea"/>
                <a:cs typeface="Toshiba Sans" panose="020B0503030403020204" pitchFamily="34" charset="0"/>
              </a:defRPr>
            </a:lvl1pPr>
            <a:lvl2pPr>
              <a:defRPr lang="ja-JP" altLang="en-US" smtClean="0"/>
            </a:lvl2pPr>
            <a:lvl3pPr>
              <a:defRPr lang="ja-JP" altLang="en-US" smtClean="0"/>
            </a:lvl3pPr>
            <a:lvl4pPr>
              <a:defRPr lang="ja-JP" altLang="en-US" smtClean="0"/>
            </a:lvl4pPr>
            <a:lvl5pPr>
              <a:defRPr lang="ja-JP" altLang="en-US"/>
            </a:lvl5pPr>
          </a:lstStyle>
          <a:p>
            <a:r>
              <a:rPr lang="en-US" altLang="ja-JP" dirty="0" smtClean="0"/>
              <a:t>Format for master</a:t>
            </a:r>
            <a:endParaRPr lang="ja-JP" altLang="en-US" dirty="0"/>
          </a:p>
        </p:txBody>
      </p:sp>
      <p:sp>
        <p:nvSpPr>
          <p:cNvPr id="18" name="タイトル 4"/>
          <p:cNvSpPr>
            <a:spLocks noGrp="1"/>
          </p:cNvSpPr>
          <p:nvPr>
            <p:ph type="title" hasCustomPrompt="1"/>
          </p:nvPr>
        </p:nvSpPr>
        <p:spPr>
          <a:xfrm>
            <a:off x="-1" y="3024000"/>
            <a:ext cx="9695329" cy="540000"/>
          </a:xfrm>
          <a:prstGeom prst="rect">
            <a:avLst/>
          </a:prstGeom>
        </p:spPr>
        <p:txBody>
          <a:bodyPr vert="horz" wrap="square" lIns="468000" tIns="0" rIns="0" bIns="0" rtlCol="0" anchor="t" anchorCtr="0">
            <a:noAutofit/>
          </a:bodyPr>
          <a:lstStyle>
            <a:lvl1pPr marL="0">
              <a:lnSpc>
                <a:spcPct val="90000"/>
              </a:lnSpc>
              <a:defRPr lang="ja-JP" altLang="en-US" sz="3600" b="1" smtClean="0">
                <a:latin typeface="+mj-lt"/>
                <a:ea typeface="+mj-ea"/>
                <a:cs typeface="Toshiba Sans Medium" panose="020B0603030403020204" pitchFamily="34" charset="0"/>
              </a:defRPr>
            </a:lvl1pPr>
          </a:lstStyle>
          <a:p>
            <a:pPr marL="10658" lvl="0" indent="0" defTabSz="914228">
              <a:lnSpc>
                <a:spcPct val="100000"/>
              </a:lnSpc>
              <a:spcBef>
                <a:spcPts val="0"/>
              </a:spcBef>
              <a:buFont typeface="Wingdings" charset="2"/>
              <a:tabLst>
                <a:tab pos="3929013" algn="l"/>
              </a:tabLst>
            </a:pPr>
            <a:r>
              <a:rPr lang="en-US" altLang="ja-JP" dirty="0" smtClean="0"/>
              <a:t>Format for master title </a:t>
            </a:r>
            <a:endParaRPr kumimoji="1" lang="ja-JP" altLang="en-US" dirty="0"/>
          </a:p>
        </p:txBody>
      </p:sp>
      <p:sp>
        <p:nvSpPr>
          <p:cNvPr id="9"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24589340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p:bg>
      <p:bgPr>
        <a:solidFill>
          <a:schemeClr val="bg1"/>
        </a:solidFill>
        <a:effectLst/>
      </p:bgPr>
    </p:bg>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xmlns="" id="{BAF3C49A-560E-874A-8A71-FC5A9AB459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0000" y="0"/>
            <a:ext cx="2032000" cy="6858000"/>
          </a:xfrm>
          <a:prstGeom prst="rect">
            <a:avLst/>
          </a:prstGeom>
        </p:spPr>
      </p:pic>
      <p:sp>
        <p:nvSpPr>
          <p:cNvPr id="19" name="テキスト プレースホルダー 15"/>
          <p:cNvSpPr>
            <a:spLocks noGrp="1"/>
          </p:cNvSpPr>
          <p:nvPr>
            <p:ph type="body" sz="quarter" idx="12" hasCustomPrompt="1"/>
          </p:nvPr>
        </p:nvSpPr>
        <p:spPr bwMode="gray">
          <a:xfrm>
            <a:off x="1320800" y="1259189"/>
            <a:ext cx="8605864" cy="627851"/>
          </a:xfrm>
          <a:prstGeom prst="rect">
            <a:avLst/>
          </a:prstGeom>
        </p:spPr>
        <p:txBody>
          <a:bodyPr vert="horz" wrap="square" lIns="0" tIns="0" rIns="0" bIns="0" rtlCol="0" anchor="ctr" anchorCtr="0">
            <a:noAutofit/>
          </a:bodyPr>
          <a:lstStyle>
            <a:lvl1pPr marL="10658" indent="0" defTabSz="914228">
              <a:lnSpc>
                <a:spcPct val="100000"/>
              </a:lnSpc>
              <a:spcBef>
                <a:spcPts val="0"/>
              </a:spcBef>
              <a:tabLst>
                <a:tab pos="1610933" algn="l"/>
              </a:tabLst>
              <a:defRPr lang="ja-JP" altLang="en-US" sz="3200" dirty="0" smtClean="0">
                <a:latin typeface="+mn-lt"/>
                <a:ea typeface="Toshiba Sans CN Regular" panose="020B0500000000000000" pitchFamily="34" charset="-128"/>
                <a:cs typeface="Toshiba Sans" panose="020B0503030403020204" pitchFamily="34" charset="0"/>
              </a:defRPr>
            </a:lvl1pPr>
          </a:lstStyle>
          <a:p>
            <a:pPr marL="10658" lvl="0" defTabSz="914228">
              <a:tabLst>
                <a:tab pos="1610933" algn="l"/>
              </a:tabLst>
            </a:pPr>
            <a:r>
              <a:rPr lang="en-US" altLang="ja-JP" dirty="0" smtClean="0"/>
              <a:t>Format for master text</a:t>
            </a:r>
            <a:endParaRPr kumimoji="1" lang="ja-JP" altLang="en-US" dirty="0" smtClean="0"/>
          </a:p>
        </p:txBody>
      </p:sp>
      <p:sp>
        <p:nvSpPr>
          <p:cNvPr id="29" name="タイトル 1"/>
          <p:cNvSpPr>
            <a:spLocks noGrp="1"/>
          </p:cNvSpPr>
          <p:nvPr>
            <p:ph type="title" hasCustomPrompt="1"/>
          </p:nvPr>
        </p:nvSpPr>
        <p:spPr>
          <a:xfrm>
            <a:off x="463659" y="409459"/>
            <a:ext cx="9315477" cy="396000"/>
          </a:xfrm>
          <a:prstGeom prst="rect">
            <a:avLst/>
          </a:prstGeom>
        </p:spPr>
        <p:txBody>
          <a:bodyPr vert="horz" wrap="square" lIns="0" tIns="0" rIns="0" bIns="0" rtlCol="0" anchor="b" anchorCtr="0">
            <a:noAutofit/>
          </a:bodyPr>
          <a:lstStyle>
            <a:lvl1pPr>
              <a:defRPr lang="ja-JP" altLang="en-US" sz="2400" b="1" smtClean="0">
                <a:solidFill>
                  <a:schemeClr val="tx1"/>
                </a:solidFill>
                <a:latin typeface="+mj-lt"/>
                <a:ea typeface="Toshiba Sans CN Regular" panose="020B0500000000000000" pitchFamily="34" charset="-128"/>
                <a:cs typeface="Toshiba Sans Medium" panose="020B0603030403020204" pitchFamily="34" charset="0"/>
              </a:defRPr>
            </a:lvl1pPr>
          </a:lstStyle>
          <a:p>
            <a:pPr lvl="0"/>
            <a:r>
              <a:rPr lang="en-US" altLang="ja-JP" dirty="0" smtClean="0"/>
              <a:t>Format for master text</a:t>
            </a:r>
            <a:endParaRPr kumimoji="1" lang="ja-JP" altLang="en-US" dirty="0" smtClean="0"/>
          </a:p>
        </p:txBody>
      </p:sp>
      <p:sp>
        <p:nvSpPr>
          <p:cNvPr id="30" name="テキスト プレースホルダー 13"/>
          <p:cNvSpPr>
            <a:spLocks noGrp="1"/>
          </p:cNvSpPr>
          <p:nvPr>
            <p:ph type="body" sz="quarter" idx="11" hasCustomPrompt="1"/>
          </p:nvPr>
        </p:nvSpPr>
        <p:spPr bwMode="gray">
          <a:xfrm>
            <a:off x="494519" y="1171537"/>
            <a:ext cx="709613" cy="738664"/>
          </a:xfrm>
          <a:prstGeom prst="rect">
            <a:avLst/>
          </a:prstGeom>
        </p:spPr>
        <p:txBody>
          <a:bodyPr vert="horz" wrap="none" lIns="0" tIns="0" rIns="0" bIns="0" rtlCol="0" anchor="ctr" anchorCtr="0">
            <a:noAutofit/>
          </a:bodyPr>
          <a:lstStyle>
            <a:lvl1pPr marL="0" indent="0" algn="l" defTabSz="914228">
              <a:lnSpc>
                <a:spcPct val="100000"/>
              </a:lnSpc>
              <a:spcBef>
                <a:spcPts val="0"/>
              </a:spcBef>
              <a:defRPr lang="ja-JP" altLang="en-US" sz="4000" dirty="0" smtClean="0">
                <a:solidFill>
                  <a:schemeClr val="accent1"/>
                </a:solidFill>
                <a:latin typeface="+mn-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31" name="テキスト プレースホルダー 15"/>
          <p:cNvSpPr>
            <a:spLocks noGrp="1"/>
          </p:cNvSpPr>
          <p:nvPr>
            <p:ph type="body" sz="quarter" idx="13" hasCustomPrompt="1"/>
          </p:nvPr>
        </p:nvSpPr>
        <p:spPr bwMode="gray">
          <a:xfrm>
            <a:off x="1320800" y="2324689"/>
            <a:ext cx="8605864" cy="627851"/>
          </a:xfrm>
          <a:prstGeom prst="rect">
            <a:avLst/>
          </a:prstGeom>
        </p:spPr>
        <p:txBody>
          <a:bodyPr vert="horz" wrap="square" lIns="0" tIns="0" rIns="0" bIns="0" rtlCol="0" anchor="ctr" anchorCtr="0">
            <a:noAutofit/>
          </a:bodyPr>
          <a:lstStyle>
            <a:lvl1pPr marL="10658" indent="0" defTabSz="914228">
              <a:lnSpc>
                <a:spcPct val="100000"/>
              </a:lnSpc>
              <a:spcBef>
                <a:spcPts val="0"/>
              </a:spcBef>
              <a:tabLst>
                <a:tab pos="1610933" algn="l"/>
              </a:tabLst>
              <a:defRPr lang="ja-JP" altLang="en-US" sz="3200" dirty="0" smtClean="0">
                <a:latin typeface="+mn-lt"/>
                <a:ea typeface="Toshiba Sans CN Regular" panose="020B0500000000000000" pitchFamily="34" charset="-128"/>
                <a:cs typeface="Toshiba Sans" panose="020B0503030403020204" pitchFamily="34" charset="0"/>
              </a:defRPr>
            </a:lvl1pPr>
          </a:lstStyle>
          <a:p>
            <a:pPr marL="10658" lvl="0" defTabSz="914228">
              <a:tabLst>
                <a:tab pos="1610933" algn="l"/>
              </a:tabLst>
            </a:pPr>
            <a:r>
              <a:rPr lang="en-US" altLang="ja-JP" dirty="0" smtClean="0"/>
              <a:t>Format for master text</a:t>
            </a:r>
            <a:endParaRPr kumimoji="1" lang="ja-JP" altLang="en-US" dirty="0" smtClean="0"/>
          </a:p>
        </p:txBody>
      </p:sp>
      <p:sp>
        <p:nvSpPr>
          <p:cNvPr id="32" name="テキスト プレースホルダー 13"/>
          <p:cNvSpPr>
            <a:spLocks noGrp="1"/>
          </p:cNvSpPr>
          <p:nvPr>
            <p:ph type="body" sz="quarter" idx="14" hasCustomPrompt="1"/>
          </p:nvPr>
        </p:nvSpPr>
        <p:spPr bwMode="gray">
          <a:xfrm>
            <a:off x="494519" y="2235449"/>
            <a:ext cx="709613" cy="738664"/>
          </a:xfrm>
          <a:prstGeom prst="rect">
            <a:avLst/>
          </a:prstGeom>
        </p:spPr>
        <p:txBody>
          <a:bodyPr vert="horz" wrap="none" lIns="0" tIns="0" rIns="0" bIns="0" rtlCol="0" anchor="ctr" anchorCtr="0">
            <a:noAutofit/>
          </a:bodyPr>
          <a:lstStyle>
            <a:lvl1pPr marL="0" indent="0" algn="l" defTabSz="914228">
              <a:lnSpc>
                <a:spcPct val="100000"/>
              </a:lnSpc>
              <a:spcBef>
                <a:spcPts val="0"/>
              </a:spcBef>
              <a:defRPr lang="ja-JP" altLang="en-US" sz="4000" dirty="0" smtClean="0">
                <a:solidFill>
                  <a:schemeClr val="accent1"/>
                </a:solidFill>
                <a:latin typeface="+mn-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33" name="テキスト プレースホルダー 15"/>
          <p:cNvSpPr>
            <a:spLocks noGrp="1"/>
          </p:cNvSpPr>
          <p:nvPr>
            <p:ph type="body" sz="quarter" idx="15" hasCustomPrompt="1"/>
          </p:nvPr>
        </p:nvSpPr>
        <p:spPr bwMode="gray">
          <a:xfrm>
            <a:off x="1320800" y="3390189"/>
            <a:ext cx="8605864" cy="627851"/>
          </a:xfrm>
          <a:prstGeom prst="rect">
            <a:avLst/>
          </a:prstGeom>
        </p:spPr>
        <p:txBody>
          <a:bodyPr vert="horz" wrap="square" lIns="0" tIns="0" rIns="0" bIns="0" rtlCol="0" anchor="ctr" anchorCtr="0">
            <a:noAutofit/>
          </a:bodyPr>
          <a:lstStyle>
            <a:lvl1pPr marL="10658" indent="0" defTabSz="914228">
              <a:lnSpc>
                <a:spcPct val="100000"/>
              </a:lnSpc>
              <a:spcBef>
                <a:spcPts val="0"/>
              </a:spcBef>
              <a:tabLst>
                <a:tab pos="1610933" algn="l"/>
              </a:tabLst>
              <a:defRPr lang="ja-JP" altLang="en-US" sz="3200" dirty="0" smtClean="0">
                <a:latin typeface="+mn-lt"/>
                <a:ea typeface="Toshiba Sans CN Regular" panose="020B0500000000000000" pitchFamily="34" charset="-128"/>
                <a:cs typeface="Toshiba Sans" panose="020B0503030403020204" pitchFamily="34" charset="0"/>
              </a:defRPr>
            </a:lvl1pPr>
          </a:lstStyle>
          <a:p>
            <a:pPr marL="10658" lvl="0" defTabSz="914228">
              <a:tabLst>
                <a:tab pos="1610933" algn="l"/>
              </a:tabLst>
            </a:pPr>
            <a:r>
              <a:rPr lang="en-US" altLang="ja-JP" dirty="0" smtClean="0"/>
              <a:t>Format for master text</a:t>
            </a:r>
            <a:endParaRPr kumimoji="1" lang="ja-JP" altLang="en-US" dirty="0" smtClean="0"/>
          </a:p>
        </p:txBody>
      </p:sp>
      <p:sp>
        <p:nvSpPr>
          <p:cNvPr id="34" name="テキスト プレースホルダー 13"/>
          <p:cNvSpPr>
            <a:spLocks noGrp="1"/>
          </p:cNvSpPr>
          <p:nvPr>
            <p:ph type="body" sz="quarter" idx="16" hasCustomPrompt="1"/>
          </p:nvPr>
        </p:nvSpPr>
        <p:spPr bwMode="gray">
          <a:xfrm>
            <a:off x="494519" y="3299361"/>
            <a:ext cx="709613" cy="738664"/>
          </a:xfrm>
          <a:prstGeom prst="rect">
            <a:avLst/>
          </a:prstGeom>
        </p:spPr>
        <p:txBody>
          <a:bodyPr vert="horz" wrap="none" lIns="0" tIns="0" rIns="0" bIns="0" rtlCol="0" anchor="ctr" anchorCtr="0">
            <a:noAutofit/>
          </a:bodyPr>
          <a:lstStyle>
            <a:lvl1pPr marL="0" indent="0" algn="l" defTabSz="914228">
              <a:lnSpc>
                <a:spcPct val="100000"/>
              </a:lnSpc>
              <a:spcBef>
                <a:spcPts val="0"/>
              </a:spcBef>
              <a:defRPr lang="ja-JP" altLang="en-US" sz="4000" dirty="0" smtClean="0">
                <a:solidFill>
                  <a:schemeClr val="accent1"/>
                </a:solidFill>
                <a:latin typeface="+mn-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35" name="テキスト プレースホルダー 15"/>
          <p:cNvSpPr>
            <a:spLocks noGrp="1"/>
          </p:cNvSpPr>
          <p:nvPr>
            <p:ph type="body" sz="quarter" idx="17" hasCustomPrompt="1"/>
          </p:nvPr>
        </p:nvSpPr>
        <p:spPr bwMode="gray">
          <a:xfrm>
            <a:off x="1320800" y="4455689"/>
            <a:ext cx="8605864" cy="627851"/>
          </a:xfrm>
          <a:prstGeom prst="rect">
            <a:avLst/>
          </a:prstGeom>
        </p:spPr>
        <p:txBody>
          <a:bodyPr vert="horz" wrap="square" lIns="0" tIns="0" rIns="0" bIns="0" rtlCol="0" anchor="ctr" anchorCtr="0">
            <a:noAutofit/>
          </a:bodyPr>
          <a:lstStyle>
            <a:lvl1pPr marL="10658" indent="0" defTabSz="914228">
              <a:lnSpc>
                <a:spcPct val="100000"/>
              </a:lnSpc>
              <a:spcBef>
                <a:spcPts val="0"/>
              </a:spcBef>
              <a:tabLst>
                <a:tab pos="1610933" algn="l"/>
              </a:tabLst>
              <a:defRPr lang="ja-JP" altLang="en-US" sz="3200" dirty="0" smtClean="0">
                <a:latin typeface="+mn-lt"/>
                <a:ea typeface="Toshiba Sans CN Regular" panose="020B0500000000000000" pitchFamily="34" charset="-128"/>
                <a:cs typeface="Toshiba Sans" panose="020B0503030403020204" pitchFamily="34" charset="0"/>
              </a:defRPr>
            </a:lvl1pPr>
          </a:lstStyle>
          <a:p>
            <a:pPr marL="10658" lvl="0" defTabSz="914228">
              <a:tabLst>
                <a:tab pos="1610933" algn="l"/>
              </a:tabLst>
            </a:pPr>
            <a:r>
              <a:rPr lang="en-US" altLang="ja-JP" dirty="0" smtClean="0"/>
              <a:t>Format for master text</a:t>
            </a:r>
            <a:endParaRPr kumimoji="1" lang="ja-JP" altLang="en-US" dirty="0" smtClean="0"/>
          </a:p>
        </p:txBody>
      </p:sp>
      <p:sp>
        <p:nvSpPr>
          <p:cNvPr id="37" name="テキスト プレースホルダー 13"/>
          <p:cNvSpPr>
            <a:spLocks noGrp="1"/>
          </p:cNvSpPr>
          <p:nvPr>
            <p:ph type="body" sz="quarter" idx="18" hasCustomPrompt="1"/>
          </p:nvPr>
        </p:nvSpPr>
        <p:spPr bwMode="gray">
          <a:xfrm>
            <a:off x="494519" y="4363273"/>
            <a:ext cx="709613" cy="738664"/>
          </a:xfrm>
          <a:prstGeom prst="rect">
            <a:avLst/>
          </a:prstGeom>
        </p:spPr>
        <p:txBody>
          <a:bodyPr vert="horz" wrap="none" lIns="0" tIns="0" rIns="0" bIns="0" rtlCol="0" anchor="ctr" anchorCtr="0">
            <a:noAutofit/>
          </a:bodyPr>
          <a:lstStyle>
            <a:lvl1pPr marL="0" indent="0" algn="l" defTabSz="914228">
              <a:lnSpc>
                <a:spcPct val="100000"/>
              </a:lnSpc>
              <a:spcBef>
                <a:spcPts val="0"/>
              </a:spcBef>
              <a:defRPr lang="ja-JP" altLang="en-US" sz="4000" dirty="0" smtClean="0">
                <a:solidFill>
                  <a:schemeClr val="accent1"/>
                </a:solidFill>
                <a:latin typeface="+mn-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38" name="テキスト プレースホルダー 15"/>
          <p:cNvSpPr>
            <a:spLocks noGrp="1"/>
          </p:cNvSpPr>
          <p:nvPr>
            <p:ph type="body" sz="quarter" idx="19" hasCustomPrompt="1"/>
          </p:nvPr>
        </p:nvSpPr>
        <p:spPr bwMode="gray">
          <a:xfrm>
            <a:off x="1320800" y="5521188"/>
            <a:ext cx="8605864" cy="627851"/>
          </a:xfrm>
          <a:prstGeom prst="rect">
            <a:avLst/>
          </a:prstGeom>
        </p:spPr>
        <p:txBody>
          <a:bodyPr vert="horz" wrap="square" lIns="0" tIns="0" rIns="0" bIns="0" rtlCol="0" anchor="ctr" anchorCtr="0">
            <a:noAutofit/>
          </a:bodyPr>
          <a:lstStyle>
            <a:lvl1pPr marL="10658" indent="0" defTabSz="914228">
              <a:lnSpc>
                <a:spcPct val="100000"/>
              </a:lnSpc>
              <a:spcBef>
                <a:spcPts val="0"/>
              </a:spcBef>
              <a:tabLst>
                <a:tab pos="1610933" algn="l"/>
              </a:tabLst>
              <a:defRPr lang="ja-JP" altLang="en-US" sz="3200" dirty="0" smtClean="0">
                <a:latin typeface="+mn-lt"/>
                <a:ea typeface="Toshiba Sans CN Regular" panose="020B0500000000000000" pitchFamily="34" charset="-128"/>
                <a:cs typeface="Toshiba Sans" panose="020B0503030403020204" pitchFamily="34" charset="0"/>
              </a:defRPr>
            </a:lvl1pPr>
          </a:lstStyle>
          <a:p>
            <a:pPr marL="10658" lvl="0" defTabSz="914228">
              <a:tabLst>
                <a:tab pos="1610933" algn="l"/>
              </a:tabLst>
            </a:pPr>
            <a:r>
              <a:rPr lang="en-US" altLang="ja-JP" dirty="0" smtClean="0"/>
              <a:t>Format for master text</a:t>
            </a:r>
            <a:endParaRPr kumimoji="1" lang="ja-JP" altLang="en-US" dirty="0" smtClean="0"/>
          </a:p>
        </p:txBody>
      </p:sp>
      <p:sp>
        <p:nvSpPr>
          <p:cNvPr id="39" name="テキスト プレースホルダー 13"/>
          <p:cNvSpPr>
            <a:spLocks noGrp="1"/>
          </p:cNvSpPr>
          <p:nvPr>
            <p:ph type="body" sz="quarter" idx="20" hasCustomPrompt="1"/>
          </p:nvPr>
        </p:nvSpPr>
        <p:spPr bwMode="gray">
          <a:xfrm>
            <a:off x="494519" y="5427186"/>
            <a:ext cx="709613" cy="738664"/>
          </a:xfrm>
          <a:prstGeom prst="rect">
            <a:avLst/>
          </a:prstGeom>
        </p:spPr>
        <p:txBody>
          <a:bodyPr vert="horz" wrap="none" lIns="0" tIns="0" rIns="0" bIns="0" rtlCol="0" anchor="ctr" anchorCtr="0">
            <a:noAutofit/>
          </a:bodyPr>
          <a:lstStyle>
            <a:lvl1pPr marL="0" indent="0" algn="l" defTabSz="914228">
              <a:lnSpc>
                <a:spcPct val="100000"/>
              </a:lnSpc>
              <a:spcBef>
                <a:spcPts val="0"/>
              </a:spcBef>
              <a:defRPr lang="ja-JP" altLang="en-US" sz="4000" dirty="0" smtClean="0">
                <a:solidFill>
                  <a:schemeClr val="accent1"/>
                </a:solidFill>
                <a:latin typeface="+mn-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17"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17040068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6" name="図 1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130793" y="0"/>
            <a:ext cx="4061207" cy="6848475"/>
          </a:xfrm>
          <a:prstGeom prst="rect">
            <a:avLst/>
          </a:prstGeom>
        </p:spPr>
      </p:pic>
      <p:sp>
        <p:nvSpPr>
          <p:cNvPr id="10" name="テキスト プレースホルダー 6"/>
          <p:cNvSpPr>
            <a:spLocks noGrp="1"/>
          </p:cNvSpPr>
          <p:nvPr>
            <p:ph type="body" sz="quarter" idx="10" hasCustomPrompt="1"/>
          </p:nvPr>
        </p:nvSpPr>
        <p:spPr>
          <a:xfrm>
            <a:off x="0" y="-1"/>
            <a:ext cx="3302000" cy="2921095"/>
          </a:xfrm>
          <a:prstGeom prst="rect">
            <a:avLst/>
          </a:prstGeom>
        </p:spPr>
        <p:txBody>
          <a:bodyPr vert="horz" wrap="none" lIns="468000" tIns="0" rIns="0" bIns="0" rtlCol="0" anchor="b" anchorCtr="0">
            <a:noAutofit/>
          </a:bodyPr>
          <a:lstStyle>
            <a:lvl1pPr>
              <a:defRPr lang="ja-JP" altLang="en-US" sz="12252" dirty="0" smtClean="0">
                <a:solidFill>
                  <a:schemeClr val="accent1"/>
                </a:solidFill>
                <a:latin typeface="+mj-lt"/>
                <a:ea typeface="+mn-ea"/>
                <a:cs typeface="Toshiba Sans Light" panose="020B0403030403020204" pitchFamily="34" charset="0"/>
              </a:defRPr>
            </a:lvl1pPr>
          </a:lstStyle>
          <a:p>
            <a:pPr marL="10658" lvl="0" defTabSz="914228"/>
            <a:r>
              <a:rPr kumimoji="1" lang="en-US" altLang="ja-JP" dirty="0" smtClean="0"/>
              <a:t>00</a:t>
            </a:r>
            <a:endParaRPr kumimoji="1" lang="ja-JP" altLang="en-US" dirty="0" smtClean="0"/>
          </a:p>
        </p:txBody>
      </p:sp>
      <p:sp>
        <p:nvSpPr>
          <p:cNvPr id="11" name="テキスト プレースホルダー 3"/>
          <p:cNvSpPr>
            <a:spLocks noGrp="1"/>
          </p:cNvSpPr>
          <p:nvPr>
            <p:ph type="body" sz="quarter" idx="11" hasCustomPrompt="1"/>
          </p:nvPr>
        </p:nvSpPr>
        <p:spPr>
          <a:xfrm>
            <a:off x="491649" y="3672107"/>
            <a:ext cx="7451634" cy="390525"/>
          </a:xfrm>
          <a:prstGeom prst="rect">
            <a:avLst/>
          </a:prstGeom>
        </p:spPr>
        <p:txBody>
          <a:bodyPr lIns="0"/>
          <a:lstStyle>
            <a:lvl1pPr marL="10658" defTabSz="914228">
              <a:lnSpc>
                <a:spcPct val="150000"/>
              </a:lnSpc>
              <a:spcBef>
                <a:spcPts val="0"/>
              </a:spcBef>
              <a:buFont typeface="Wingdings" charset="2"/>
              <a:buNone/>
              <a:tabLst>
                <a:tab pos="3929013" algn="l"/>
              </a:tabLst>
              <a:defRPr sz="1800">
                <a:latin typeface="+mj-lt"/>
                <a:ea typeface="Toshiba Sans CN Regular" panose="020B0500000000000000" pitchFamily="34" charset="-128"/>
              </a:defRPr>
            </a:lvl1pPr>
          </a:lstStyle>
          <a:p>
            <a:pPr marL="10658" defTabSz="914228">
              <a:lnSpc>
                <a:spcPct val="100000"/>
              </a:lnSpc>
              <a:spcBef>
                <a:spcPts val="0"/>
              </a:spcBef>
              <a:buFont typeface="Wingdings" charset="2"/>
              <a:buNone/>
              <a:tabLst>
                <a:tab pos="3929013" algn="l"/>
              </a:tabLst>
            </a:pPr>
            <a:r>
              <a:rPr lang="en-US" altLang="ja-JP" sz="2000" dirty="0" smtClean="0"/>
              <a:t>Format for master title</a:t>
            </a:r>
            <a:endParaRPr lang="en-US" altLang="ja-JP" sz="2000" dirty="0"/>
          </a:p>
        </p:txBody>
      </p:sp>
      <p:sp>
        <p:nvSpPr>
          <p:cNvPr id="14" name="タイトル 4"/>
          <p:cNvSpPr>
            <a:spLocks noGrp="1"/>
          </p:cNvSpPr>
          <p:nvPr>
            <p:ph type="title" hasCustomPrompt="1"/>
          </p:nvPr>
        </p:nvSpPr>
        <p:spPr>
          <a:xfrm>
            <a:off x="491649" y="3052000"/>
            <a:ext cx="7462854" cy="540000"/>
          </a:xfrm>
          <a:prstGeom prst="rect">
            <a:avLst/>
          </a:prstGeom>
        </p:spPr>
        <p:txBody>
          <a:bodyPr vert="horz" wrap="square" lIns="0" tIns="0" rIns="0" bIns="0" rtlCol="0" anchor="t" anchorCtr="0">
            <a:noAutofit/>
          </a:bodyPr>
          <a:lstStyle>
            <a:lvl1pPr>
              <a:defRPr lang="ja-JP" altLang="en-US" sz="3200" b="0" smtClean="0">
                <a:latin typeface="+mj-lt"/>
                <a:ea typeface="Toshiba Sans CN Regular" panose="020B0500000000000000" pitchFamily="34" charset="-128"/>
                <a:cs typeface="Toshiba Sans" panose="020B0503030403020204" pitchFamily="34" charset="0"/>
              </a:defRPr>
            </a:lvl1pPr>
          </a:lstStyle>
          <a:p>
            <a:pPr marL="10658" lvl="0" indent="0" defTabSz="914228">
              <a:lnSpc>
                <a:spcPct val="100000"/>
              </a:lnSpc>
              <a:spcBef>
                <a:spcPts val="0"/>
              </a:spcBef>
              <a:buFont typeface="Wingdings" charset="2"/>
              <a:tabLst>
                <a:tab pos="3929013" algn="l"/>
              </a:tabLst>
            </a:pPr>
            <a:r>
              <a:rPr lang="en-US" altLang="ja-JP" dirty="0" smtClean="0"/>
              <a:t>Format for master title</a:t>
            </a:r>
            <a:endParaRPr kumimoji="1" lang="ja-JP" altLang="en-US" dirty="0"/>
          </a:p>
        </p:txBody>
      </p:sp>
      <p:sp>
        <p:nvSpPr>
          <p:cNvPr id="12"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9" name="フッター プレースホルダー 3"/>
          <p:cNvSpPr txBox="1">
            <a:spLocks/>
          </p:cNvSpPr>
          <p:nvPr userDrawn="1"/>
        </p:nvSpPr>
        <p:spPr bwMode="auto">
          <a:xfrm>
            <a:off x="332995" y="6551908"/>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39020925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stretch>
            <a:fillRect/>
          </a:stretch>
        </p:blipFill>
        <p:spPr>
          <a:xfrm>
            <a:off x="0" y="0"/>
            <a:ext cx="12192000" cy="780440"/>
          </a:xfrm>
          <a:prstGeom prst="rect">
            <a:avLst/>
          </a:prstGeom>
        </p:spPr>
      </p:pic>
      <p:sp>
        <p:nvSpPr>
          <p:cNvPr id="15" name="テキスト プレースホルダー 5"/>
          <p:cNvSpPr>
            <a:spLocks noGrp="1"/>
          </p:cNvSpPr>
          <p:nvPr>
            <p:ph type="body" sz="quarter" idx="20" hasCustomPrompt="1"/>
          </p:nvPr>
        </p:nvSpPr>
        <p:spPr>
          <a:xfrm>
            <a:off x="0" y="770913"/>
            <a:ext cx="12192000" cy="794403"/>
          </a:xfrm>
          <a:prstGeom prst="rect">
            <a:avLst/>
          </a:prstGeom>
          <a:solidFill>
            <a:schemeClr val="accent1"/>
          </a:solidFill>
          <a:ln>
            <a:noFill/>
          </a:ln>
        </p:spPr>
        <p:txBody>
          <a:bodyPr wrap="square" lIns="468000" tIns="180000" rIns="468000" bIns="180000" anchor="ctr" anchorCtr="0">
            <a:spAutoFit/>
          </a:bodyPr>
          <a:lstStyle>
            <a:lvl1pPr marL="0" indent="0" algn="ctr">
              <a:lnSpc>
                <a:spcPct val="100000"/>
              </a:lnSpc>
              <a:spcBef>
                <a:spcPts val="0"/>
              </a:spcBef>
              <a:defRPr b="1">
                <a:solidFill>
                  <a:schemeClr val="bg1"/>
                </a:solidFill>
                <a:latin typeface="+mj-lt"/>
                <a:ea typeface="Toshiba Sans CN Medium" panose="020B0600000000000000" pitchFamily="34" charset="-128"/>
              </a:defRPr>
            </a:lvl1pPr>
          </a:lstStyle>
          <a:p>
            <a:r>
              <a:rPr lang="en-US" altLang="ja-JP" dirty="0" smtClean="0"/>
              <a:t>Format for master text</a:t>
            </a:r>
            <a:endParaRPr kumimoji="1" lang="ja-JP" altLang="en-US" dirty="0"/>
          </a:p>
        </p:txBody>
      </p:sp>
      <p:sp>
        <p:nvSpPr>
          <p:cNvPr id="19" name="テキスト プレースホルダー 5"/>
          <p:cNvSpPr>
            <a:spLocks noGrp="1"/>
          </p:cNvSpPr>
          <p:nvPr>
            <p:ph type="body" sz="quarter" idx="14" hasCustomPrompt="1"/>
          </p:nvPr>
        </p:nvSpPr>
        <p:spPr>
          <a:xfrm>
            <a:off x="483766" y="1810367"/>
            <a:ext cx="11228809" cy="468000"/>
          </a:xfrm>
          <a:prstGeom prst="rect">
            <a:avLst/>
          </a:prstGeom>
        </p:spPr>
        <p:txBody>
          <a:bodyPr lIns="0" anchor="t" anchorCtr="0"/>
          <a:lstStyle>
            <a:lvl1pPr marL="0" indent="0">
              <a:lnSpc>
                <a:spcPct val="100000"/>
              </a:lnSpc>
              <a:spcBef>
                <a:spcPts val="0"/>
              </a:spcBef>
              <a:defRPr>
                <a:latin typeface="+mn-lt"/>
                <a:ea typeface="Toshiba Sans CN Regular" panose="020B0500000000000000" pitchFamily="34" charset="-128"/>
              </a:defRPr>
            </a:lvl1pPr>
          </a:lstStyle>
          <a:p>
            <a:r>
              <a:rPr lang="en-US" altLang="ja-JP" dirty="0" smtClean="0"/>
              <a:t>Format for master</a:t>
            </a:r>
            <a:endParaRPr kumimoji="1" lang="ja-JP" altLang="en-US" dirty="0"/>
          </a:p>
        </p:txBody>
      </p:sp>
      <p:sp>
        <p:nvSpPr>
          <p:cNvPr id="13" name="タイトル 3"/>
          <p:cNvSpPr>
            <a:spLocks noGrp="1"/>
          </p:cNvSpPr>
          <p:nvPr>
            <p:ph type="title" hasCustomPrompt="1"/>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sp>
        <p:nvSpPr>
          <p:cNvPr id="8"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11"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15586944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stretch>
            <a:fillRect/>
          </a:stretch>
        </p:blipFill>
        <p:spPr>
          <a:xfrm>
            <a:off x="0" y="0"/>
            <a:ext cx="12192000" cy="780440"/>
          </a:xfrm>
          <a:prstGeom prst="rect">
            <a:avLst/>
          </a:prstGeom>
        </p:spPr>
      </p:pic>
      <p:sp>
        <p:nvSpPr>
          <p:cNvPr id="19" name="テキスト プレースホルダー 5"/>
          <p:cNvSpPr>
            <a:spLocks noGrp="1"/>
          </p:cNvSpPr>
          <p:nvPr>
            <p:ph type="body" sz="quarter" idx="14" hasCustomPrompt="1"/>
          </p:nvPr>
        </p:nvSpPr>
        <p:spPr>
          <a:xfrm>
            <a:off x="491648" y="1078959"/>
            <a:ext cx="11297874" cy="468000"/>
          </a:xfrm>
          <a:prstGeom prst="rect">
            <a:avLst/>
          </a:prstGeom>
        </p:spPr>
        <p:txBody>
          <a:bodyPr lIns="0" anchor="t" anchorCtr="0"/>
          <a:lstStyle>
            <a:lvl1pPr marL="0" indent="0">
              <a:lnSpc>
                <a:spcPct val="100000"/>
              </a:lnSpc>
              <a:spcBef>
                <a:spcPts val="0"/>
              </a:spcBef>
              <a:defRPr>
                <a:latin typeface="+mn-lt"/>
                <a:ea typeface="Toshiba Sans CN Medium" panose="020B0600000000000000" pitchFamily="34" charset="-128"/>
              </a:defRPr>
            </a:lvl1pPr>
          </a:lstStyle>
          <a:p>
            <a:r>
              <a:rPr lang="en-US" altLang="ja-JP" dirty="0" smtClean="0"/>
              <a:t>Format for master</a:t>
            </a:r>
            <a:endParaRPr kumimoji="1" lang="ja-JP" altLang="en-US" dirty="0"/>
          </a:p>
        </p:txBody>
      </p:sp>
      <p:sp>
        <p:nvSpPr>
          <p:cNvPr id="20" name="テキスト プレースホルダー 5"/>
          <p:cNvSpPr>
            <a:spLocks noGrp="1"/>
          </p:cNvSpPr>
          <p:nvPr>
            <p:ph type="body" sz="quarter" idx="22" hasCustomPrompt="1"/>
          </p:nvPr>
        </p:nvSpPr>
        <p:spPr>
          <a:xfrm>
            <a:off x="0" y="5659133"/>
            <a:ext cx="12192000" cy="751314"/>
          </a:xfrm>
          <a:prstGeom prst="rect">
            <a:avLst/>
          </a:prstGeom>
          <a:solidFill>
            <a:schemeClr val="accent1"/>
          </a:solidFill>
          <a:ln>
            <a:noFill/>
          </a:ln>
        </p:spPr>
        <p:txBody>
          <a:bodyPr wrap="square" lIns="468000" tIns="180000" rIns="468000" bIns="180000" anchor="b" anchorCtr="0">
            <a:spAutoFit/>
          </a:bodyPr>
          <a:lstStyle>
            <a:lvl1pPr marL="0" indent="0" algn="ctr">
              <a:lnSpc>
                <a:spcPct val="90000"/>
              </a:lnSpc>
              <a:spcBef>
                <a:spcPts val="0"/>
              </a:spcBef>
              <a:defRPr b="1">
                <a:solidFill>
                  <a:schemeClr val="bg1"/>
                </a:solidFill>
                <a:latin typeface="+mj-lt"/>
                <a:ea typeface="Toshiba Sans CN Medium" panose="020B0600000000000000" pitchFamily="34" charset="-128"/>
              </a:defRPr>
            </a:lvl1pPr>
          </a:lstStyle>
          <a:p>
            <a:r>
              <a:rPr lang="en-US" altLang="ja-JP" dirty="0" smtClean="0"/>
              <a:t>Format for master text</a:t>
            </a:r>
            <a:endParaRPr kumimoji="1" lang="ja-JP" altLang="en-US" dirty="0"/>
          </a:p>
        </p:txBody>
      </p:sp>
      <p:sp>
        <p:nvSpPr>
          <p:cNvPr id="8" name="タイトル 3"/>
          <p:cNvSpPr>
            <a:spLocks noGrp="1"/>
          </p:cNvSpPr>
          <p:nvPr>
            <p:ph type="title" hasCustomPrompt="1"/>
          </p:nvPr>
        </p:nvSpPr>
        <p:spPr>
          <a:xfrm>
            <a:off x="1" y="0"/>
            <a:ext cx="11445765" cy="749165"/>
          </a:xfrm>
          <a:prstGeom prst="rect">
            <a:avLst/>
          </a:prstGeom>
        </p:spPr>
        <p:txBody>
          <a:bodyPr lIns="468000" rIns="0" anchor="b" anchorCtr="0"/>
          <a:lstStyle>
            <a:lvl1pPr marL="171450" indent="-171450" algn="l" defTabSz="685800" rtl="0" eaLnBrk="1" latinLnBrk="0" hangingPunct="1">
              <a:lnSpc>
                <a:spcPct val="90000"/>
              </a:lnSpc>
              <a:spcBef>
                <a:spcPts val="75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sp>
        <p:nvSpPr>
          <p:cNvPr id="9"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13"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20071714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stretch>
            <a:fillRect/>
          </a:stretch>
        </p:blipFill>
        <p:spPr>
          <a:xfrm>
            <a:off x="0" y="0"/>
            <a:ext cx="12192000" cy="780440"/>
          </a:xfrm>
          <a:prstGeom prst="rect">
            <a:avLst/>
          </a:prstGeom>
        </p:spPr>
      </p:pic>
      <p:sp>
        <p:nvSpPr>
          <p:cNvPr id="14" name="テキスト プレースホルダー 5"/>
          <p:cNvSpPr>
            <a:spLocks noGrp="1"/>
          </p:cNvSpPr>
          <p:nvPr>
            <p:ph type="body" sz="quarter" idx="14" hasCustomPrompt="1"/>
          </p:nvPr>
        </p:nvSpPr>
        <p:spPr>
          <a:xfrm>
            <a:off x="491648" y="1078959"/>
            <a:ext cx="11297874" cy="468000"/>
          </a:xfrm>
          <a:prstGeom prst="rect">
            <a:avLst/>
          </a:prstGeom>
        </p:spPr>
        <p:txBody>
          <a:bodyPr lIns="0" anchor="t" anchorCtr="0"/>
          <a:lstStyle>
            <a:lvl1pPr marL="0" indent="0">
              <a:lnSpc>
                <a:spcPct val="100000"/>
              </a:lnSpc>
              <a:spcBef>
                <a:spcPts val="0"/>
              </a:spcBef>
              <a:defRPr>
                <a:latin typeface="+mn-lt"/>
                <a:ea typeface="Toshiba Sans CN Medium" panose="020B0600000000000000" pitchFamily="34" charset="-128"/>
              </a:defRPr>
            </a:lvl1pPr>
          </a:lstStyle>
          <a:p>
            <a:r>
              <a:rPr lang="en-US" altLang="ja-JP" dirty="0" smtClean="0"/>
              <a:t>Format for master</a:t>
            </a:r>
            <a:endParaRPr kumimoji="1" lang="ja-JP" altLang="en-US" dirty="0"/>
          </a:p>
        </p:txBody>
      </p:sp>
      <p:sp>
        <p:nvSpPr>
          <p:cNvPr id="7" name="タイトル 3"/>
          <p:cNvSpPr>
            <a:spLocks noGrp="1"/>
          </p:cNvSpPr>
          <p:nvPr>
            <p:ph type="title" hasCustomPrompt="1"/>
          </p:nvPr>
        </p:nvSpPr>
        <p:spPr>
          <a:xfrm>
            <a:off x="1" y="0"/>
            <a:ext cx="11445765" cy="749165"/>
          </a:xfrm>
          <a:prstGeom prst="rect">
            <a:avLst/>
          </a:prstGeom>
        </p:spPr>
        <p:txBody>
          <a:bodyPr lIns="468000" rIns="0" anchor="b" anchorCtr="0"/>
          <a:lstStyle>
            <a:lvl1pPr marL="171450" indent="-171450" algn="l" defTabSz="685800" rtl="0" eaLnBrk="1" latinLnBrk="0" hangingPunct="1">
              <a:lnSpc>
                <a:spcPct val="90000"/>
              </a:lnSpc>
              <a:spcBef>
                <a:spcPts val="75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sp>
        <p:nvSpPr>
          <p:cNvPr id="10"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12"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9393723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stretch>
            <a:fillRect/>
          </a:stretch>
        </p:blipFill>
        <p:spPr>
          <a:xfrm>
            <a:off x="0" y="0"/>
            <a:ext cx="12192000" cy="780440"/>
          </a:xfrm>
          <a:prstGeom prst="rect">
            <a:avLst/>
          </a:prstGeom>
        </p:spPr>
      </p:pic>
      <p:sp>
        <p:nvSpPr>
          <p:cNvPr id="19" name="コンテンツ プレースホルダー 2"/>
          <p:cNvSpPr>
            <a:spLocks noGrp="1"/>
          </p:cNvSpPr>
          <p:nvPr>
            <p:ph idx="1" hasCustomPrompt="1"/>
          </p:nvPr>
        </p:nvSpPr>
        <p:spPr>
          <a:xfrm>
            <a:off x="471082" y="1041840"/>
            <a:ext cx="11244263" cy="5367314"/>
          </a:xfrm>
          <a:prstGeom prst="rect">
            <a:avLst/>
          </a:prstGeom>
        </p:spPr>
        <p:txBody>
          <a:bodyPr lIns="0" rIns="0"/>
          <a:lstStyle>
            <a:lvl1pPr marL="0" indent="-216000">
              <a:lnSpc>
                <a:spcPct val="100000"/>
              </a:lnSpc>
              <a:spcBef>
                <a:spcPts val="0"/>
              </a:spcBef>
              <a:spcAft>
                <a:spcPts val="750"/>
              </a:spcAft>
              <a:buFont typeface="Arial" panose="020B0604020202020204" pitchFamily="34" charset="0"/>
              <a:buChar char="•"/>
              <a:defRPr sz="2800">
                <a:latin typeface="+mn-lt"/>
              </a:defRPr>
            </a:lvl1pPr>
            <a:lvl2pPr marL="792000">
              <a:lnSpc>
                <a:spcPct val="100000"/>
              </a:lnSpc>
              <a:spcBef>
                <a:spcPts val="0"/>
              </a:spcBef>
              <a:spcAft>
                <a:spcPts val="300"/>
              </a:spcAft>
              <a:defRPr sz="2400">
                <a:latin typeface="+mn-lt"/>
              </a:defRPr>
            </a:lvl2pPr>
            <a:lvl3pPr marL="1440000">
              <a:lnSpc>
                <a:spcPct val="100000"/>
              </a:lnSpc>
              <a:spcBef>
                <a:spcPts val="0"/>
              </a:spcBef>
              <a:spcAft>
                <a:spcPts val="300"/>
              </a:spcAft>
              <a:defRPr>
                <a:latin typeface="+mn-lt"/>
              </a:defRPr>
            </a:lvl3pPr>
            <a:lvl4pPr marL="1268550" indent="0">
              <a:buNone/>
              <a:defRPr/>
            </a:lvl4pPr>
            <a:lvl5pPr marL="1628550" indent="0">
              <a:buNone/>
              <a:defRPr/>
            </a:lvl5pPr>
            <a:lvl6pPr marL="1714500" indent="0">
              <a:buNone/>
              <a:defRPr/>
            </a:lvl6pPr>
          </a:lstStyle>
          <a:p>
            <a:r>
              <a:rPr lang="en-US" altLang="ja-JP" dirty="0" smtClean="0"/>
              <a:t>Format for master text</a:t>
            </a:r>
            <a:endParaRPr kumimoji="1" lang="ja-JP" altLang="en-US" dirty="0" smtClean="0"/>
          </a:p>
          <a:p>
            <a:pPr lvl="1"/>
            <a:r>
              <a:rPr lang="en-US" altLang="ja-JP" dirty="0" smtClean="0"/>
              <a:t>Format for master title</a:t>
            </a:r>
            <a:endParaRPr kumimoji="1" lang="ja-JP" altLang="en-US" dirty="0" smtClean="0"/>
          </a:p>
          <a:p>
            <a:pPr lvl="2"/>
            <a:r>
              <a:rPr lang="en-US" altLang="ja-JP" dirty="0" smtClean="0"/>
              <a:t>Format for master title</a:t>
            </a:r>
            <a:endParaRPr kumimoji="1" lang="ja-JP" altLang="en-US" dirty="0" smtClean="0"/>
          </a:p>
          <a:p>
            <a:endParaRPr kumimoji="1" lang="ja-JP" altLang="en-US" dirty="0" smtClean="0"/>
          </a:p>
        </p:txBody>
      </p:sp>
      <p:sp>
        <p:nvSpPr>
          <p:cNvPr id="8" name="タイトル 3"/>
          <p:cNvSpPr>
            <a:spLocks noGrp="1"/>
          </p:cNvSpPr>
          <p:nvPr>
            <p:ph type="title" hasCustomPrompt="1"/>
          </p:nvPr>
        </p:nvSpPr>
        <p:spPr>
          <a:xfrm>
            <a:off x="1" y="0"/>
            <a:ext cx="11445765" cy="749165"/>
          </a:xfrm>
          <a:prstGeom prst="rect">
            <a:avLst/>
          </a:prstGeom>
        </p:spPr>
        <p:txBody>
          <a:bodyPr lIns="468000" rIns="0" anchor="b" anchorCtr="0"/>
          <a:lstStyle>
            <a:lvl1pPr marL="171450" indent="-171450" algn="l" defTabSz="685800" rtl="0" eaLnBrk="1" latinLnBrk="0" hangingPunct="1">
              <a:lnSpc>
                <a:spcPct val="100000"/>
              </a:lnSpc>
              <a:spcBef>
                <a:spcPts val="75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pPr marL="171450" lvl="0" indent="-171450" algn="l" defTabSz="685800" rtl="0" eaLnBrk="1" latinLnBrk="0" hangingPunct="1">
              <a:lnSpc>
                <a:spcPct val="90000"/>
              </a:lnSpc>
              <a:spcBef>
                <a:spcPts val="750"/>
              </a:spcBef>
              <a:buFont typeface="Wingdings" charset="2"/>
              <a:buNone/>
            </a:pPr>
            <a:r>
              <a:rPr lang="en-US" altLang="ja-JP" dirty="0" smtClean="0"/>
              <a:t>Format for master title</a:t>
            </a:r>
          </a:p>
        </p:txBody>
      </p:sp>
      <p:sp>
        <p:nvSpPr>
          <p:cNvPr id="7"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12"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12063196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4"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7"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40434708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17" name="図 16"/>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130793" y="0"/>
            <a:ext cx="4061207" cy="6848475"/>
          </a:xfrm>
          <a:prstGeom prst="rect">
            <a:avLst/>
          </a:prstGeom>
        </p:spPr>
      </p:pic>
      <p:pic>
        <p:nvPicPr>
          <p:cNvPr id="12" name="図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949" y="156909"/>
            <a:ext cx="2518420" cy="863459"/>
          </a:xfrm>
          <a:prstGeom prst="rect">
            <a:avLst/>
          </a:prstGeom>
        </p:spPr>
      </p:pic>
      <p:sp>
        <p:nvSpPr>
          <p:cNvPr id="8" name="タイトル 3"/>
          <p:cNvSpPr>
            <a:spLocks noGrp="1"/>
          </p:cNvSpPr>
          <p:nvPr>
            <p:ph type="title" hasCustomPrompt="1"/>
          </p:nvPr>
        </p:nvSpPr>
        <p:spPr>
          <a:xfrm>
            <a:off x="1" y="3022592"/>
            <a:ext cx="7535916" cy="523141"/>
          </a:xfrm>
          <a:prstGeom prst="rect">
            <a:avLst/>
          </a:prstGeom>
        </p:spPr>
        <p:txBody>
          <a:bodyPr lIns="468000" anchor="ctr" anchorCtr="0"/>
          <a:lstStyle>
            <a:lvl1pPr marL="10658" marR="0" indent="-171450" algn="l" defTabSz="914228" rtl="0" eaLnBrk="1" fontAlgn="auto" latinLnBrk="0" hangingPunct="1">
              <a:lnSpc>
                <a:spcPct val="100000"/>
              </a:lnSpc>
              <a:spcBef>
                <a:spcPts val="0"/>
              </a:spcBef>
              <a:spcAft>
                <a:spcPts val="0"/>
              </a:spcAft>
              <a:buClrTx/>
              <a:buSzTx/>
              <a:buFont typeface="Wingdings" charset="2"/>
              <a:buNone/>
              <a:tabLst>
                <a:tab pos="1610933" algn="l"/>
              </a:tabLst>
              <a:defRPr kumimoji="1" lang="ja-JP" altLang="en-US" sz="3200" b="0" kern="1200">
                <a:solidFill>
                  <a:schemeClr val="tx1"/>
                </a:solidFill>
                <a:latin typeface="+mn-lt"/>
                <a:ea typeface="Toshiba Sans CN Medium" panose="020B0600000000000000" pitchFamily="34" charset="-128"/>
                <a:cs typeface="+mn-cs"/>
              </a:defRPr>
            </a:lvl1pPr>
          </a:lstStyle>
          <a:p>
            <a:pPr marL="10658" marR="0" lvl="0" indent="-171450" algn="l" defTabSz="914228" rtl="0" eaLnBrk="1" fontAlgn="auto" latinLnBrk="0" hangingPunct="1">
              <a:lnSpc>
                <a:spcPct val="100000"/>
              </a:lnSpc>
              <a:spcBef>
                <a:spcPts val="0"/>
              </a:spcBef>
              <a:spcAft>
                <a:spcPts val="0"/>
              </a:spcAft>
              <a:buClrTx/>
              <a:buSzTx/>
              <a:buFont typeface="Wingdings" charset="2"/>
              <a:buNone/>
              <a:tabLst>
                <a:tab pos="1610933" algn="l"/>
              </a:tabLst>
              <a:defRPr/>
            </a:pPr>
            <a:r>
              <a:rPr lang="en-US" altLang="ja-JP" dirty="0" smtClean="0"/>
              <a:t>Format for master</a:t>
            </a:r>
            <a:endParaRPr kumimoji="1" lang="ja-JP" altLang="en-US" dirty="0" smtClean="0"/>
          </a:p>
        </p:txBody>
      </p:sp>
      <p:sp>
        <p:nvSpPr>
          <p:cNvPr id="15"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9" name="フッター プレースホルダー 3"/>
          <p:cNvSpPr txBox="1">
            <a:spLocks/>
          </p:cNvSpPr>
          <p:nvPr userDrawn="1"/>
        </p:nvSpPr>
        <p:spPr bwMode="auto">
          <a:xfrm>
            <a:off x="332995" y="6551908"/>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2410212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扉">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hasCustomPrompt="1"/>
          </p:nvPr>
        </p:nvSpPr>
        <p:spPr>
          <a:xfrm>
            <a:off x="0" y="0"/>
            <a:ext cx="4402667" cy="2502568"/>
          </a:xfrm>
          <a:prstGeom prst="rect">
            <a:avLst/>
          </a:prstGeom>
        </p:spPr>
        <p:txBody>
          <a:bodyPr vert="horz" wrap="none" lIns="828000" tIns="0" rIns="0" bIns="0" rtlCol="0" anchor="b" anchorCtr="0">
            <a:noAutofit/>
          </a:bodyPr>
          <a:lstStyle>
            <a:lvl1pPr>
              <a:defRPr lang="ja-JP" altLang="en-US" sz="12252" dirty="0" smtClean="0">
                <a:solidFill>
                  <a:schemeClr val="accent1"/>
                </a:solidFill>
                <a:latin typeface="Century Gothic" panose="020B0502020202020204" pitchFamily="34" charset="0"/>
                <a:cs typeface="Myriad Pro"/>
              </a:defRPr>
            </a:lvl1pPr>
          </a:lstStyle>
          <a:p>
            <a:pPr marL="10658" lvl="0" defTabSz="914228"/>
            <a:r>
              <a:rPr kumimoji="1" lang="en-US" altLang="ja-JP" dirty="0" smtClean="0"/>
              <a:t>00</a:t>
            </a:r>
            <a:endParaRPr kumimoji="1" lang="ja-JP" altLang="en-US" dirty="0" smtClean="0"/>
          </a:p>
        </p:txBody>
      </p:sp>
      <p:sp>
        <p:nvSpPr>
          <p:cNvPr id="9" name="テキスト プレースホルダー 8"/>
          <p:cNvSpPr>
            <a:spLocks noGrp="1"/>
          </p:cNvSpPr>
          <p:nvPr>
            <p:ph type="body" sz="quarter" idx="11" hasCustomPrompt="1"/>
          </p:nvPr>
        </p:nvSpPr>
        <p:spPr>
          <a:xfrm>
            <a:off x="1" y="2507219"/>
            <a:ext cx="3310280" cy="723275"/>
          </a:xfrm>
          <a:prstGeom prst="rect">
            <a:avLst/>
          </a:prstGeom>
        </p:spPr>
        <p:txBody>
          <a:bodyPr vert="horz" wrap="none" lIns="900000" tIns="0" rIns="0" bIns="0" rtlCol="0">
            <a:spAutoFit/>
          </a:bodyPr>
          <a:lstStyle>
            <a:lvl1pPr marL="0" indent="0">
              <a:lnSpc>
                <a:spcPct val="100000"/>
              </a:lnSpc>
              <a:spcBef>
                <a:spcPts val="0"/>
              </a:spcBef>
              <a:tabLst/>
              <a:defRPr lang="ja-JP" altLang="en-US" sz="4700" dirty="0" smtClean="0">
                <a:solidFill>
                  <a:schemeClr val="accent1"/>
                </a:solidFill>
                <a:latin typeface="+mj-lt"/>
                <a:cs typeface="Myriad Pro"/>
              </a:defRPr>
            </a:lvl1pPr>
          </a:lstStyle>
          <a:p>
            <a:pPr marL="10658" lvl="0" defTabSz="914228">
              <a:tabLst>
                <a:tab pos="1610933" algn="l"/>
              </a:tabLst>
            </a:pPr>
            <a:r>
              <a:rPr kumimoji="1" lang="en-US" altLang="ja-JP" dirty="0" smtClean="0"/>
              <a:t>Text here</a:t>
            </a:r>
            <a:endParaRPr kumimoji="1" lang="ja-JP" altLang="en-US" dirty="0" smtClean="0"/>
          </a:p>
        </p:txBody>
      </p:sp>
      <p:sp>
        <p:nvSpPr>
          <p:cNvPr id="11" name="テキスト プレースホルダー 10"/>
          <p:cNvSpPr>
            <a:spLocks noGrp="1"/>
          </p:cNvSpPr>
          <p:nvPr>
            <p:ph type="body" sz="quarter" idx="12"/>
          </p:nvPr>
        </p:nvSpPr>
        <p:spPr>
          <a:xfrm>
            <a:off x="576263" y="3803924"/>
            <a:ext cx="3068496" cy="426079"/>
          </a:xfrm>
          <a:prstGeom prst="rect">
            <a:avLst/>
          </a:prstGeom>
        </p:spPr>
        <p:txBody>
          <a:bodyPr vert="horz" wrap="none" lIns="288000" tIns="0" rIns="0" bIns="0" rtlCol="0">
            <a:spAutoFit/>
          </a:bodyPr>
          <a:lstStyle>
            <a:lvl1pPr marL="10658" marR="0" indent="0" algn="l" defTabSz="914228" rtl="0" eaLnBrk="1" fontAlgn="auto" latinLnBrk="0" hangingPunct="1">
              <a:lnSpc>
                <a:spcPct val="125000"/>
              </a:lnSpc>
              <a:spcBef>
                <a:spcPts val="0"/>
              </a:spcBef>
              <a:spcAft>
                <a:spcPts val="0"/>
              </a:spcAft>
              <a:buClrTx/>
              <a:buSzTx/>
              <a:buFontTx/>
              <a:buNone/>
              <a:tabLst/>
              <a:defRPr lang="ja-JP" altLang="en-US" sz="1846" b="1" dirty="0" smtClean="0">
                <a:solidFill>
                  <a:schemeClr val="accent2"/>
                </a:solidFill>
                <a:latin typeface="+mj-lt"/>
                <a:cs typeface="Myriad Pro"/>
              </a:defRPr>
            </a:lvl1pPr>
          </a:lstStyle>
          <a:p>
            <a:pPr marL="10658" marR="0" lvl="0" indent="0" algn="l" defTabSz="914228" rtl="0" eaLnBrk="1" fontAlgn="auto" latinLnBrk="0" hangingPunct="1">
              <a:lnSpc>
                <a:spcPct val="150000"/>
              </a:lnSpc>
              <a:spcBef>
                <a:spcPts val="0"/>
              </a:spcBef>
              <a:spcAft>
                <a:spcPts val="0"/>
              </a:spcAft>
              <a:buClrTx/>
              <a:buSzTx/>
              <a:buFontTx/>
              <a:buNone/>
              <a:tabLst/>
              <a:defRPr/>
            </a:pPr>
            <a:r>
              <a:rPr kumimoji="1" lang="ja-JP" altLang="en-US" dirty="0" smtClean="0"/>
              <a:t>マスター テキストの書式設定</a:t>
            </a:r>
          </a:p>
        </p:txBody>
      </p:sp>
      <p:sp>
        <p:nvSpPr>
          <p:cNvPr id="8" name="テキスト ボックス 7"/>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spTree>
    <p:extLst>
      <p:ext uri="{BB962C8B-B14F-4D97-AF65-F5344CB8AC3E}">
        <p14:creationId xmlns:p14="http://schemas.microsoft.com/office/powerpoint/2010/main" val="22721764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5" name="タイトル 3"/>
          <p:cNvSpPr>
            <a:spLocks noGrp="1"/>
          </p:cNvSpPr>
          <p:nvPr>
            <p:ph type="title" hasCustomPrompt="1"/>
          </p:nvPr>
        </p:nvSpPr>
        <p:spPr>
          <a:xfrm>
            <a:off x="0" y="3022592"/>
            <a:ext cx="12191999" cy="523141"/>
          </a:xfrm>
          <a:prstGeom prst="rect">
            <a:avLst/>
          </a:prstGeom>
        </p:spPr>
        <p:txBody>
          <a:bodyPr lIns="468000" rIns="468000" anchor="ctr" anchorCtr="1"/>
          <a:lstStyle>
            <a:lvl1pPr marL="10658" marR="0" indent="-171450" algn="ctr" defTabSz="914228" rtl="0" eaLnBrk="1" fontAlgn="auto" latinLnBrk="0" hangingPunct="1">
              <a:lnSpc>
                <a:spcPct val="100000"/>
              </a:lnSpc>
              <a:spcBef>
                <a:spcPts val="0"/>
              </a:spcBef>
              <a:spcAft>
                <a:spcPts val="0"/>
              </a:spcAft>
              <a:buClrTx/>
              <a:buSzTx/>
              <a:buFont typeface="Wingdings" charset="2"/>
              <a:buNone/>
              <a:tabLst>
                <a:tab pos="1610933" algn="l"/>
              </a:tabLst>
              <a:defRPr kumimoji="1" lang="ja-JP" altLang="en-US" sz="4000" b="0" kern="1200">
                <a:solidFill>
                  <a:schemeClr val="tx1"/>
                </a:solidFill>
                <a:latin typeface="+mn-lt"/>
                <a:ea typeface="Toshiba Sans CN Medium" panose="020B0600000000000000" pitchFamily="34" charset="-128"/>
                <a:cs typeface="+mn-cs"/>
              </a:defRPr>
            </a:lvl1pPr>
          </a:lstStyle>
          <a:p>
            <a:pPr marL="10658" marR="0" lvl="0" indent="-171450" algn="l" defTabSz="914228" rtl="0" eaLnBrk="1" fontAlgn="auto" latinLnBrk="0" hangingPunct="1">
              <a:lnSpc>
                <a:spcPct val="100000"/>
              </a:lnSpc>
              <a:spcBef>
                <a:spcPts val="0"/>
              </a:spcBef>
              <a:spcAft>
                <a:spcPts val="0"/>
              </a:spcAft>
              <a:buClrTx/>
              <a:buSzTx/>
              <a:buFont typeface="Wingdings" charset="2"/>
              <a:buNone/>
              <a:tabLst>
                <a:tab pos="1610933" algn="l"/>
              </a:tabLst>
              <a:defRPr/>
            </a:pPr>
            <a:r>
              <a:rPr lang="en-US" altLang="ja-JP" dirty="0" smtClean="0"/>
              <a:t>Format for master</a:t>
            </a:r>
            <a:endParaRPr kumimoji="1" lang="ja-JP" altLang="en-US" dirty="0" smtClean="0"/>
          </a:p>
        </p:txBody>
      </p:sp>
      <p:sp>
        <p:nvSpPr>
          <p:cNvPr id="9" name="スライド番号プレースホルダー 2"/>
          <p:cNvSpPr txBox="1">
            <a:spLocks/>
          </p:cNvSpPr>
          <p:nvPr userDrawn="1"/>
        </p:nvSpPr>
        <p:spPr>
          <a:xfrm>
            <a:off x="11638340" y="6430902"/>
            <a:ext cx="4169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ja-JP"/>
            </a:defPPr>
            <a:lvl1pPr marL="0" algn="r" defTabSz="914228" rtl="0" eaLnBrk="1" latinLnBrk="0" hangingPunct="1">
              <a:defRPr kumimoji="0" lang="ja-JP" altLang="en-US" sz="1100" kern="1200" smtClean="0">
                <a:solidFill>
                  <a:srgbClr val="000000"/>
                </a:solidFill>
                <a:latin typeface="+mj-lt"/>
                <a:ea typeface="Meiryo UI"/>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eaLnBrk="0" hangingPunct="0">
              <a:tabLst>
                <a:tab pos="568218" algn="ctr"/>
                <a:tab pos="857089" algn="l"/>
                <a:tab pos="1088820" algn="l"/>
              </a:tabLst>
            </a:pPr>
            <a:fld id="{C0A530F1-D8C6-4A93-9917-2C1FE34DC798}" type="slidenum">
              <a:rPr lang="en-US" altLang="ja-JP"/>
              <a:pPr eaLnBrk="0" hangingPunct="0">
                <a:tabLst>
                  <a:tab pos="568218" algn="ctr"/>
                  <a:tab pos="857089" algn="l"/>
                  <a:tab pos="1088820" algn="l"/>
                </a:tabLst>
              </a:pPr>
              <a:t>‹#›</a:t>
            </a:fld>
            <a:endParaRPr lang="en-US" altLang="ja-JP" dirty="0"/>
          </a:p>
        </p:txBody>
      </p:sp>
      <p:sp>
        <p:nvSpPr>
          <p:cNvPr id="6" name="フッター プレースホルダー 3"/>
          <p:cNvSpPr txBox="1">
            <a:spLocks/>
          </p:cNvSpPr>
          <p:nvPr userDrawn="1"/>
        </p:nvSpPr>
        <p:spPr bwMode="auto">
          <a:xfrm>
            <a:off x="8132400" y="6564265"/>
            <a:ext cx="264335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ja-JP"/>
            </a:defPPr>
            <a:lvl1pPr marL="0" algn="l" defTabSz="914228" rtl="0" eaLnBrk="1" latinLnBrk="0" hangingPunct="1">
              <a:defRPr kumimoji="0" lang="en-US" altLang="ja-JP" sz="1100" kern="1200" smtClean="0">
                <a:solidFill>
                  <a:srgbClr val="000000"/>
                </a:solidFill>
                <a:latin typeface="Segoe UI"/>
                <a:ea typeface="Segoe UI" pitchFamily="34" charset="0"/>
                <a:cs typeface="Segoe UI" pitchFamily="34" charset="0"/>
              </a:defRPr>
            </a:lvl1pPr>
            <a:lvl2pPr marL="457114" algn="l" defTabSz="914228" rtl="0" eaLnBrk="1" latinLnBrk="0" hangingPunct="1">
              <a:defRPr kumimoji="1" sz="1800" kern="1200">
                <a:solidFill>
                  <a:schemeClr val="tx1"/>
                </a:solidFill>
                <a:latin typeface="+mn-lt"/>
                <a:ea typeface="+mn-ea"/>
                <a:cs typeface="+mn-cs"/>
              </a:defRPr>
            </a:lvl2pPr>
            <a:lvl3pPr marL="914228" algn="l" defTabSz="914228" rtl="0" eaLnBrk="1" latinLnBrk="0" hangingPunct="1">
              <a:defRPr kumimoji="1" sz="1800" kern="1200">
                <a:solidFill>
                  <a:schemeClr val="tx1"/>
                </a:solidFill>
                <a:latin typeface="+mn-lt"/>
                <a:ea typeface="+mn-ea"/>
                <a:cs typeface="+mn-cs"/>
              </a:defRPr>
            </a:lvl3pPr>
            <a:lvl4pPr marL="1371342" algn="l" defTabSz="914228" rtl="0" eaLnBrk="1" latinLnBrk="0" hangingPunct="1">
              <a:defRPr kumimoji="1" sz="1800" kern="1200">
                <a:solidFill>
                  <a:schemeClr val="tx1"/>
                </a:solidFill>
                <a:latin typeface="+mn-lt"/>
                <a:ea typeface="+mn-ea"/>
                <a:cs typeface="+mn-cs"/>
              </a:defRPr>
            </a:lvl4pPr>
            <a:lvl5pPr marL="1828456" algn="l" defTabSz="914228" rtl="0" eaLnBrk="1" latinLnBrk="0" hangingPunct="1">
              <a:defRPr kumimoji="1" sz="1800" kern="1200">
                <a:solidFill>
                  <a:schemeClr val="tx1"/>
                </a:solidFill>
                <a:latin typeface="+mn-lt"/>
                <a:ea typeface="+mn-ea"/>
                <a:cs typeface="+mn-cs"/>
              </a:defRPr>
            </a:lvl5pPr>
            <a:lvl6pPr marL="2285570" algn="l" defTabSz="914228" rtl="0" eaLnBrk="1" latinLnBrk="0" hangingPunct="1">
              <a:defRPr kumimoji="1" sz="1800" kern="1200">
                <a:solidFill>
                  <a:schemeClr val="tx1"/>
                </a:solidFill>
                <a:latin typeface="+mn-lt"/>
                <a:ea typeface="+mn-ea"/>
                <a:cs typeface="+mn-cs"/>
              </a:defRPr>
            </a:lvl6pPr>
            <a:lvl7pPr marL="2742684" algn="l" defTabSz="914228" rtl="0" eaLnBrk="1" latinLnBrk="0" hangingPunct="1">
              <a:defRPr kumimoji="1" sz="1800" kern="1200">
                <a:solidFill>
                  <a:schemeClr val="tx1"/>
                </a:solidFill>
                <a:latin typeface="+mn-lt"/>
                <a:ea typeface="+mn-ea"/>
                <a:cs typeface="+mn-cs"/>
              </a:defRPr>
            </a:lvl7pPr>
            <a:lvl8pPr marL="3199798" algn="l" defTabSz="914228" rtl="0" eaLnBrk="1" latinLnBrk="0" hangingPunct="1">
              <a:defRPr kumimoji="1" sz="1800" kern="1200">
                <a:solidFill>
                  <a:schemeClr val="tx1"/>
                </a:solidFill>
                <a:latin typeface="+mn-lt"/>
                <a:ea typeface="+mn-ea"/>
                <a:cs typeface="+mn-cs"/>
              </a:defRPr>
            </a:lvl8pPr>
            <a:lvl9pPr marL="3656913" algn="l" defTabSz="914228" rtl="0" eaLnBrk="1" latinLnBrk="0" hangingPunct="1">
              <a:defRPr kumimoji="1" sz="1800" kern="1200">
                <a:solidFill>
                  <a:schemeClr val="tx1"/>
                </a:solidFill>
                <a:latin typeface="+mn-lt"/>
                <a:ea typeface="+mn-ea"/>
                <a:cs typeface="+mn-cs"/>
              </a:defRPr>
            </a:lvl9pPr>
          </a:lstStyle>
          <a:p>
            <a:pPr algn="r"/>
            <a:r>
              <a:rPr sz="800" dirty="0"/>
              <a:t>© 2018 Toshiba Electronic Devices &amp; Storage Corporation</a:t>
            </a:r>
            <a:endParaRPr lang="ja-JP" sz="800" dirty="0"/>
          </a:p>
        </p:txBody>
      </p:sp>
    </p:spTree>
    <p:extLst>
      <p:ext uri="{BB962C8B-B14F-4D97-AF65-F5344CB8AC3E}">
        <p14:creationId xmlns:p14="http://schemas.microsoft.com/office/powerpoint/2010/main" val="2866937608"/>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基本レイアウト_見出し">
    <p:spTree>
      <p:nvGrpSpPr>
        <p:cNvPr id="1" name=""/>
        <p:cNvGrpSpPr/>
        <p:nvPr/>
      </p:nvGrpSpPr>
      <p:grpSpPr>
        <a:xfrm>
          <a:off x="0" y="0"/>
          <a:ext cx="0" cy="0"/>
          <a:chOff x="0" y="0"/>
          <a:chExt cx="0" cy="0"/>
        </a:xfrm>
      </p:grpSpPr>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3" name="正方形/長方形 2"/>
          <p:cNvSpPr/>
          <p:nvPr userDrawn="1"/>
        </p:nvSpPr>
        <p:spPr>
          <a:xfrm>
            <a:off x="0" y="0"/>
            <a:ext cx="12192000" cy="72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sz="2600" b="0">
                <a:solidFill>
                  <a:schemeClr val="bg1"/>
                </a:solidFill>
              </a:defRPr>
            </a:lvl1pPr>
          </a:lstStyle>
          <a:p>
            <a:pPr lvl="0"/>
            <a:r>
              <a:rPr lang="ja-JP" altLang="en-US" dirty="0" smtClean="0"/>
              <a:t>マスター タイトルの書式設定</a:t>
            </a:r>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5" name="テキスト プレースホルダー 33"/>
          <p:cNvSpPr>
            <a:spLocks noGrp="1"/>
          </p:cNvSpPr>
          <p:nvPr>
            <p:ph type="body" sz="quarter" idx="14"/>
          </p:nvPr>
        </p:nvSpPr>
        <p:spPr>
          <a:xfrm>
            <a:off x="814918" y="958849"/>
            <a:ext cx="10562165" cy="588211"/>
          </a:xfrm>
          <a:prstGeom prst="rect">
            <a:avLst/>
          </a:prstGeom>
        </p:spPr>
        <p:txBody>
          <a:bodyPr lIns="0" rIns="0"/>
          <a:lstStyle>
            <a:lvl1pPr marL="0" indent="0" algn="just" defTabSz="1800">
              <a:lnSpc>
                <a:spcPct val="100000"/>
              </a:lnSpc>
              <a:spcBef>
                <a:spcPts val="0"/>
              </a:spcBef>
              <a:spcAft>
                <a:spcPts val="0"/>
              </a:spcAft>
              <a:buFont typeface="Arial" charset="0"/>
              <a:buNone/>
              <a:tabLst>
                <a:tab pos="180000" algn="l"/>
              </a:tabLst>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マスター テキストの書式設定</a:t>
            </a:r>
          </a:p>
        </p:txBody>
      </p:sp>
      <p:sp>
        <p:nvSpPr>
          <p:cNvPr id="9" name="テキスト ボックス 8"/>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grpSp>
        <p:nvGrpSpPr>
          <p:cNvPr id="43" name="グループ化 42"/>
          <p:cNvGrpSpPr/>
          <p:nvPr userDrawn="1"/>
        </p:nvGrpSpPr>
        <p:grpSpPr>
          <a:xfrm>
            <a:off x="576263" y="6563062"/>
            <a:ext cx="899399" cy="141141"/>
            <a:chOff x="576263" y="6563062"/>
            <a:chExt cx="899399" cy="141141"/>
          </a:xfrm>
        </p:grpSpPr>
        <p:sp>
          <p:nvSpPr>
            <p:cNvPr id="44"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0"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246613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基本レイアウト_見出し">
    <p:spTree>
      <p:nvGrpSpPr>
        <p:cNvPr id="1" name=""/>
        <p:cNvGrpSpPr/>
        <p:nvPr/>
      </p:nvGrpSpPr>
      <p:grpSpPr>
        <a:xfrm>
          <a:off x="0" y="0"/>
          <a:ext cx="0" cy="0"/>
          <a:chOff x="0" y="0"/>
          <a:chExt cx="0" cy="0"/>
        </a:xfrm>
      </p:grpSpPr>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71" name="正方形/長方形 70"/>
          <p:cNvSpPr/>
          <p:nvPr userDrawn="1"/>
        </p:nvSpPr>
        <p:spPr>
          <a:xfrm>
            <a:off x="0" y="0"/>
            <a:ext cx="12192000" cy="72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sz="2600" b="0">
                <a:solidFill>
                  <a:schemeClr val="bg1"/>
                </a:solidFill>
              </a:defRPr>
            </a:lvl1pPr>
          </a:lstStyle>
          <a:p>
            <a:pPr lvl="0"/>
            <a:r>
              <a:rPr lang="ja-JP" altLang="en-US" dirty="0" smtClean="0"/>
              <a:t>マスター タイトルの書式設定</a:t>
            </a:r>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5" name="テキスト プレースホルダー 33"/>
          <p:cNvSpPr>
            <a:spLocks noGrp="1"/>
          </p:cNvSpPr>
          <p:nvPr>
            <p:ph type="body" sz="quarter" idx="14"/>
          </p:nvPr>
        </p:nvSpPr>
        <p:spPr>
          <a:xfrm>
            <a:off x="814918" y="958849"/>
            <a:ext cx="10562165" cy="588211"/>
          </a:xfrm>
          <a:prstGeom prst="rect">
            <a:avLst/>
          </a:prstGeom>
        </p:spPr>
        <p:txBody>
          <a:bodyPr lIns="0" rIns="0"/>
          <a:lstStyle>
            <a:lvl1pPr marL="0" indent="0" algn="just" defTabSz="1800">
              <a:lnSpc>
                <a:spcPct val="100000"/>
              </a:lnSpc>
              <a:spcBef>
                <a:spcPts val="0"/>
              </a:spcBef>
              <a:spcAft>
                <a:spcPts val="0"/>
              </a:spcAft>
              <a:buFont typeface="Arial" charset="0"/>
              <a:buNone/>
              <a:tabLst>
                <a:tab pos="180000" algn="l"/>
              </a:tabLst>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マスター テキストの書式設定</a:t>
            </a:r>
          </a:p>
        </p:txBody>
      </p:sp>
      <p:sp>
        <p:nvSpPr>
          <p:cNvPr id="9" name="テキスト ボックス 8"/>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grpSp>
        <p:nvGrpSpPr>
          <p:cNvPr id="37" name="グループ化 36"/>
          <p:cNvGrpSpPr/>
          <p:nvPr userDrawn="1"/>
        </p:nvGrpSpPr>
        <p:grpSpPr>
          <a:xfrm>
            <a:off x="576263" y="6563062"/>
            <a:ext cx="899399" cy="141141"/>
            <a:chOff x="576263" y="6563062"/>
            <a:chExt cx="899399" cy="141141"/>
          </a:xfrm>
        </p:grpSpPr>
        <p:sp>
          <p:nvSpPr>
            <p:cNvPr id="38"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39"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0"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1"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2"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3"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39290169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基本レイアウト_見出し、本文">
    <p:spTree>
      <p:nvGrpSpPr>
        <p:cNvPr id="1" name=""/>
        <p:cNvGrpSpPr/>
        <p:nvPr/>
      </p:nvGrpSpPr>
      <p:grpSpPr>
        <a:xfrm>
          <a:off x="0" y="0"/>
          <a:ext cx="0" cy="0"/>
          <a:chOff x="0" y="0"/>
          <a:chExt cx="0" cy="0"/>
        </a:xfrm>
      </p:grpSpPr>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11" name="正方形/長方形 10"/>
          <p:cNvSpPr/>
          <p:nvPr userDrawn="1"/>
        </p:nvSpPr>
        <p:spPr>
          <a:xfrm>
            <a:off x="0" y="0"/>
            <a:ext cx="12192000" cy="72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b="0" dirty="0" smtClean="0">
                <a:solidFill>
                  <a:schemeClr val="bg1"/>
                </a:solidFill>
              </a:defRPr>
            </a:lvl1pPr>
          </a:lstStyle>
          <a:p>
            <a:pPr lvl="0"/>
            <a:r>
              <a:rPr lang="ja-JP" altLang="en-US" dirty="0" smtClean="0"/>
              <a:t>マスター タイトルの書式設定</a:t>
            </a:r>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7" name="テキスト プレースホルダー 33"/>
          <p:cNvSpPr>
            <a:spLocks noGrp="1"/>
          </p:cNvSpPr>
          <p:nvPr>
            <p:ph type="body" sz="quarter" idx="16"/>
          </p:nvPr>
        </p:nvSpPr>
        <p:spPr>
          <a:xfrm>
            <a:off x="814918" y="1580982"/>
            <a:ext cx="10562165" cy="588211"/>
          </a:xfrm>
          <a:prstGeom prst="rect">
            <a:avLst/>
          </a:prstGeom>
        </p:spPr>
        <p:txBody>
          <a:bodyPr lIns="0" rIns="0"/>
          <a:lstStyle>
            <a:lvl1pPr marL="0" indent="0" algn="just" defTabSz="1800">
              <a:lnSpc>
                <a:spcPct val="125000"/>
              </a:lnSpc>
              <a:spcBef>
                <a:spcPts val="0"/>
              </a:spcBef>
              <a:spcAft>
                <a:spcPts val="0"/>
              </a:spcAft>
              <a:buFont typeface="Arial" charset="0"/>
              <a:buNone/>
              <a:tabLst>
                <a:tab pos="180000" algn="l"/>
              </a:tabLst>
              <a:defRPr sz="2000"/>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マスター テキストの書式設定</a:t>
            </a:r>
          </a:p>
        </p:txBody>
      </p:sp>
      <p:sp>
        <p:nvSpPr>
          <p:cNvPr id="15" name="テキスト プレースホルダー 33"/>
          <p:cNvSpPr>
            <a:spLocks noGrp="1"/>
          </p:cNvSpPr>
          <p:nvPr>
            <p:ph type="body" sz="quarter" idx="14"/>
          </p:nvPr>
        </p:nvSpPr>
        <p:spPr>
          <a:xfrm>
            <a:off x="814918" y="958849"/>
            <a:ext cx="10562165" cy="588211"/>
          </a:xfrm>
          <a:prstGeom prst="rect">
            <a:avLst/>
          </a:prstGeom>
        </p:spPr>
        <p:txBody>
          <a:bodyPr lIns="0" rIns="0"/>
          <a:lstStyle>
            <a:lvl1pPr marL="0" indent="0" algn="just" defTabSz="1800">
              <a:lnSpc>
                <a:spcPct val="100000"/>
              </a:lnSpc>
              <a:spcBef>
                <a:spcPts val="0"/>
              </a:spcBef>
              <a:spcAft>
                <a:spcPts val="0"/>
              </a:spcAft>
              <a:buFont typeface="Arial" charset="0"/>
              <a:buNone/>
              <a:tabLst>
                <a:tab pos="180000" algn="l"/>
              </a:tabLst>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smtClean="0"/>
              <a:t>マスター テキストの書式設定</a:t>
            </a:r>
          </a:p>
        </p:txBody>
      </p:sp>
      <p:sp>
        <p:nvSpPr>
          <p:cNvPr id="13" name="テキスト ボックス 12"/>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solidFill>
                  <a:schemeClr val="tx1"/>
                </a:solidFill>
                <a:latin typeface="+mn-lt"/>
              </a:rPr>
              <a:pPr algn="r"/>
              <a:t>‹#›</a:t>
            </a:fld>
            <a:endParaRPr kumimoji="1" lang="ja-JP" altLang="en-US" sz="1000" dirty="0">
              <a:solidFill>
                <a:schemeClr val="tx1"/>
              </a:solidFill>
              <a:latin typeface="+mn-lt"/>
            </a:endParaRPr>
          </a:p>
        </p:txBody>
      </p:sp>
      <p:grpSp>
        <p:nvGrpSpPr>
          <p:cNvPr id="38" name="グループ化 37"/>
          <p:cNvGrpSpPr/>
          <p:nvPr userDrawn="1"/>
        </p:nvGrpSpPr>
        <p:grpSpPr>
          <a:xfrm>
            <a:off x="576263" y="6563062"/>
            <a:ext cx="899399" cy="141141"/>
            <a:chOff x="576263" y="6563062"/>
            <a:chExt cx="899399" cy="141141"/>
          </a:xfrm>
        </p:grpSpPr>
        <p:sp>
          <p:nvSpPr>
            <p:cNvPr id="39"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0"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1"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2"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3"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3786893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基本レイアウト_色帯">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dirty="0" smtClean="0"/>
            </a:lvl1pPr>
          </a:lstStyle>
          <a:p>
            <a:pPr lvl="0"/>
            <a:r>
              <a:rPr lang="ja-JP" altLang="en-US" smtClean="0"/>
              <a:t>マスター タイトルの書式設定</a:t>
            </a:r>
            <a:endParaRPr lang="ja-JP" altLang="en-US" dirty="0" smtClean="0"/>
          </a:p>
        </p:txBody>
      </p:sp>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9" name="テキスト プレースホルダー 33"/>
          <p:cNvSpPr>
            <a:spLocks noGrp="1"/>
          </p:cNvSpPr>
          <p:nvPr>
            <p:ph type="body" sz="quarter" idx="17" hasCustomPrompt="1"/>
          </p:nvPr>
        </p:nvSpPr>
        <p:spPr bwMode="black">
          <a:xfrm>
            <a:off x="0" y="696896"/>
            <a:ext cx="12192000" cy="721700"/>
          </a:xfrm>
          <a:prstGeom prst="rect">
            <a:avLst/>
          </a:prstGeom>
          <a:solidFill>
            <a:schemeClr val="accent2"/>
          </a:solidFill>
        </p:spPr>
        <p:txBody>
          <a:bodyPr lIns="612000" tIns="144000" rIns="612000" bIns="144000" anchor="t" anchorCtr="0">
            <a:spAutoFit/>
          </a:bodyPr>
          <a:lstStyle>
            <a:lvl1pPr marL="0" indent="0" algn="ctr" defTabSz="1800">
              <a:lnSpc>
                <a:spcPct val="100000"/>
              </a:lnSpc>
              <a:spcBef>
                <a:spcPts val="0"/>
              </a:spcBef>
              <a:spcAft>
                <a:spcPts val="0"/>
              </a:spcAft>
              <a:buFont typeface="Arial" charset="0"/>
              <a:buNone/>
              <a:tabLst>
                <a:tab pos="180000" algn="l"/>
              </a:tabLst>
              <a:defRPr sz="2800">
                <a:solidFill>
                  <a:schemeClr val="bg1"/>
                </a:solidFill>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スライドの結論</a:t>
            </a:r>
          </a:p>
        </p:txBody>
      </p:sp>
      <p:sp>
        <p:nvSpPr>
          <p:cNvPr id="21" name="テキスト プレースホルダー 33"/>
          <p:cNvSpPr>
            <a:spLocks noGrp="1"/>
          </p:cNvSpPr>
          <p:nvPr>
            <p:ph type="body" sz="quarter" idx="14"/>
          </p:nvPr>
        </p:nvSpPr>
        <p:spPr>
          <a:xfrm>
            <a:off x="814918" y="1716231"/>
            <a:ext cx="10562165" cy="588211"/>
          </a:xfrm>
          <a:prstGeom prst="rect">
            <a:avLst/>
          </a:prstGeom>
        </p:spPr>
        <p:txBody>
          <a:bodyPr lIns="0" rIns="0"/>
          <a:lstStyle>
            <a:lvl1pPr marL="0" indent="0" algn="just" defTabSz="1800">
              <a:lnSpc>
                <a:spcPct val="100000"/>
              </a:lnSpc>
              <a:spcBef>
                <a:spcPts val="0"/>
              </a:spcBef>
              <a:spcAft>
                <a:spcPts val="0"/>
              </a:spcAft>
              <a:buFont typeface="Arial" charset="0"/>
              <a:buNone/>
              <a:tabLst>
                <a:tab pos="180000" algn="l"/>
              </a:tabLst>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smtClean="0"/>
              <a:t>マスター テキストの書式設定</a:t>
            </a:r>
          </a:p>
        </p:txBody>
      </p:sp>
      <p:sp>
        <p:nvSpPr>
          <p:cNvPr id="14" name="テキスト プレースホルダー 33"/>
          <p:cNvSpPr>
            <a:spLocks noGrp="1"/>
          </p:cNvSpPr>
          <p:nvPr>
            <p:ph type="body" sz="quarter" idx="16"/>
          </p:nvPr>
        </p:nvSpPr>
        <p:spPr>
          <a:xfrm>
            <a:off x="814918" y="2333457"/>
            <a:ext cx="10562165" cy="588211"/>
          </a:xfrm>
          <a:prstGeom prst="rect">
            <a:avLst/>
          </a:prstGeom>
        </p:spPr>
        <p:txBody>
          <a:bodyPr lIns="0" rIns="0"/>
          <a:lstStyle>
            <a:lvl1pPr marL="0" indent="0" algn="just" defTabSz="1800">
              <a:lnSpc>
                <a:spcPct val="125000"/>
              </a:lnSpc>
              <a:spcBef>
                <a:spcPts val="0"/>
              </a:spcBef>
              <a:spcAft>
                <a:spcPts val="0"/>
              </a:spcAft>
              <a:buFont typeface="Arial" charset="0"/>
              <a:buNone/>
              <a:tabLst>
                <a:tab pos="180000" algn="l"/>
              </a:tabLst>
              <a:defRPr sz="2000"/>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マスター テキストの書式設定</a:t>
            </a:r>
          </a:p>
        </p:txBody>
      </p:sp>
      <p:sp>
        <p:nvSpPr>
          <p:cNvPr id="16" name="テキスト ボックス 15"/>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46" name="グループ化 45"/>
          <p:cNvGrpSpPr/>
          <p:nvPr userDrawn="1"/>
        </p:nvGrpSpPr>
        <p:grpSpPr>
          <a:xfrm>
            <a:off x="576263" y="6563062"/>
            <a:ext cx="899399" cy="141141"/>
            <a:chOff x="576263" y="6563062"/>
            <a:chExt cx="899399" cy="141141"/>
          </a:xfrm>
        </p:grpSpPr>
        <p:sp>
          <p:nvSpPr>
            <p:cNvPr id="47"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0"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1"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2"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3"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47959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基本レイアウト_色帯">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dirty="0" smtClean="0"/>
            </a:lvl1pPr>
          </a:lstStyle>
          <a:p>
            <a:pPr lvl="0"/>
            <a:r>
              <a:rPr lang="ja-JP" altLang="en-US" smtClean="0"/>
              <a:t>マスター タイトルの書式設定</a:t>
            </a:r>
            <a:endParaRPr lang="ja-JP" altLang="en-US" dirty="0" smtClean="0"/>
          </a:p>
        </p:txBody>
      </p:sp>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9" name="テキスト プレースホルダー 33"/>
          <p:cNvSpPr>
            <a:spLocks noGrp="1"/>
          </p:cNvSpPr>
          <p:nvPr>
            <p:ph type="body" sz="quarter" idx="17" hasCustomPrompt="1"/>
          </p:nvPr>
        </p:nvSpPr>
        <p:spPr bwMode="black">
          <a:xfrm>
            <a:off x="0" y="696896"/>
            <a:ext cx="12192000" cy="721700"/>
          </a:xfrm>
          <a:prstGeom prst="rect">
            <a:avLst/>
          </a:prstGeom>
          <a:solidFill>
            <a:schemeClr val="accent2"/>
          </a:solidFill>
        </p:spPr>
        <p:txBody>
          <a:bodyPr lIns="612000" tIns="144000" rIns="612000" bIns="144000" anchor="t" anchorCtr="0">
            <a:spAutoFit/>
          </a:bodyPr>
          <a:lstStyle>
            <a:lvl1pPr marL="0" indent="0" algn="ctr" defTabSz="1800">
              <a:lnSpc>
                <a:spcPct val="100000"/>
              </a:lnSpc>
              <a:spcBef>
                <a:spcPts val="0"/>
              </a:spcBef>
              <a:spcAft>
                <a:spcPts val="0"/>
              </a:spcAft>
              <a:buFont typeface="Arial" charset="0"/>
              <a:buNone/>
              <a:tabLst>
                <a:tab pos="180000" algn="l"/>
              </a:tabLst>
              <a:defRPr sz="2800">
                <a:solidFill>
                  <a:schemeClr val="bg1"/>
                </a:solidFill>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スライドの結論</a:t>
            </a:r>
          </a:p>
        </p:txBody>
      </p:sp>
      <p:sp>
        <p:nvSpPr>
          <p:cNvPr id="16" name="テキスト ボックス 15"/>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42" name="グループ化 41"/>
          <p:cNvGrpSpPr/>
          <p:nvPr userDrawn="1"/>
        </p:nvGrpSpPr>
        <p:grpSpPr>
          <a:xfrm>
            <a:off x="576263" y="6563062"/>
            <a:ext cx="899399" cy="141141"/>
            <a:chOff x="576263" y="6563062"/>
            <a:chExt cx="899399" cy="141141"/>
          </a:xfrm>
        </p:grpSpPr>
        <p:sp>
          <p:nvSpPr>
            <p:cNvPr id="43"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4"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5"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6"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7"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16545065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基本レイアウト_色帯">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 y="1"/>
            <a:ext cx="12191999" cy="692149"/>
          </a:xfrm>
          <a:prstGeom prst="rect">
            <a:avLst/>
          </a:prstGeom>
          <a:noFill/>
          <a:extLst/>
        </p:spPr>
        <p:txBody>
          <a:bodyPr wrap="square" lIns="431919" tIns="107980" rIns="431919" bIns="36000" rtlCol="0" anchor="b" anchorCtr="0">
            <a:noAutofit/>
          </a:bodyPr>
          <a:lstStyle>
            <a:lvl1pPr>
              <a:defRPr lang="ja-JP" altLang="en-US" dirty="0" smtClean="0"/>
            </a:lvl1pPr>
          </a:lstStyle>
          <a:p>
            <a:pPr lvl="0"/>
            <a:r>
              <a:rPr lang="ja-JP" altLang="en-US" smtClean="0"/>
              <a:t>マスター タイトルの書式設定</a:t>
            </a:r>
            <a:endParaRPr lang="ja-JP" altLang="en-US" dirty="0" smtClean="0"/>
          </a:p>
        </p:txBody>
      </p:sp>
      <p:sp>
        <p:nvSpPr>
          <p:cNvPr id="7" name="Line 7"/>
          <p:cNvSpPr>
            <a:spLocks noChangeShapeType="1"/>
          </p:cNvSpPr>
          <p:nvPr userDrawn="1"/>
        </p:nvSpPr>
        <p:spPr bwMode="gray">
          <a:xfrm>
            <a:off x="0" y="697497"/>
            <a:ext cx="12192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endParaRPr lang="ja-JP" altLang="en-US" sz="2500" b="0"/>
          </a:p>
        </p:txBody>
      </p:sp>
      <p:sp>
        <p:nvSpPr>
          <p:cNvPr id="12" name="Line 7"/>
          <p:cNvSpPr>
            <a:spLocks noChangeShapeType="1"/>
          </p:cNvSpPr>
          <p:nvPr userDrawn="1"/>
        </p:nvSpPr>
        <p:spPr bwMode="gray">
          <a:xfrm>
            <a:off x="0" y="6381750"/>
            <a:ext cx="12192000" cy="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lIns="89983" tIns="46791" rIns="89983" bIns="46791" anchor="ctr"/>
          <a:lstStyle/>
          <a:p>
            <a:pPr algn="ctr"/>
            <a:endParaRPr lang="ja-JP" altLang="en-US" sz="2500" dirty="0"/>
          </a:p>
        </p:txBody>
      </p:sp>
      <p:sp>
        <p:nvSpPr>
          <p:cNvPr id="19" name="テキスト プレースホルダー 33"/>
          <p:cNvSpPr>
            <a:spLocks noGrp="1"/>
          </p:cNvSpPr>
          <p:nvPr>
            <p:ph type="body" sz="quarter" idx="17" hasCustomPrompt="1"/>
          </p:nvPr>
        </p:nvSpPr>
        <p:spPr bwMode="black">
          <a:xfrm>
            <a:off x="0" y="5665615"/>
            <a:ext cx="12192000" cy="721700"/>
          </a:xfrm>
          <a:prstGeom prst="rect">
            <a:avLst/>
          </a:prstGeom>
          <a:solidFill>
            <a:schemeClr val="accent2"/>
          </a:solidFill>
        </p:spPr>
        <p:txBody>
          <a:bodyPr lIns="612000" tIns="144000" rIns="612000" bIns="144000" anchor="b" anchorCtr="0">
            <a:spAutoFit/>
          </a:bodyPr>
          <a:lstStyle>
            <a:lvl1pPr algn="ctr">
              <a:defRPr lang="ja-JP" altLang="en-US" dirty="0" smtClean="0">
                <a:solidFill>
                  <a:schemeClr val="bg1"/>
                </a:solidFill>
              </a:defRPr>
            </a:lvl1pPr>
          </a:lstStyle>
          <a:p>
            <a:pPr marL="0" lvl="0" indent="0" algn="ctr" defTabSz="1800">
              <a:lnSpc>
                <a:spcPct val="100000"/>
              </a:lnSpc>
              <a:spcBef>
                <a:spcPts val="0"/>
              </a:spcBef>
              <a:spcAft>
                <a:spcPts val="0"/>
              </a:spcAft>
              <a:buFont typeface="Arial" charset="0"/>
              <a:tabLst>
                <a:tab pos="180000" algn="l"/>
              </a:tabLst>
            </a:pPr>
            <a:r>
              <a:rPr kumimoji="1" lang="ja-JP" altLang="en-US" dirty="0" smtClean="0"/>
              <a:t>スライドの結論</a:t>
            </a:r>
          </a:p>
        </p:txBody>
      </p:sp>
      <p:sp>
        <p:nvSpPr>
          <p:cNvPr id="21" name="テキスト プレースホルダー 33"/>
          <p:cNvSpPr>
            <a:spLocks noGrp="1"/>
          </p:cNvSpPr>
          <p:nvPr>
            <p:ph type="body" sz="quarter" idx="14"/>
          </p:nvPr>
        </p:nvSpPr>
        <p:spPr>
          <a:xfrm>
            <a:off x="814918" y="958849"/>
            <a:ext cx="10562165" cy="588211"/>
          </a:xfrm>
          <a:prstGeom prst="rect">
            <a:avLst/>
          </a:prstGeom>
        </p:spPr>
        <p:txBody>
          <a:bodyPr lIns="0" rIns="0"/>
          <a:lstStyle>
            <a:lvl1pPr marL="0" indent="0" algn="just" defTabSz="1800">
              <a:lnSpc>
                <a:spcPct val="100000"/>
              </a:lnSpc>
              <a:spcBef>
                <a:spcPts val="0"/>
              </a:spcBef>
              <a:spcAft>
                <a:spcPts val="0"/>
              </a:spcAft>
              <a:buFont typeface="Arial" charset="0"/>
              <a:buNone/>
              <a:tabLst>
                <a:tab pos="180000" algn="l"/>
              </a:tabLst>
              <a:defRPr/>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smtClean="0"/>
              <a:t>マスター テキストの書式設定</a:t>
            </a:r>
          </a:p>
        </p:txBody>
      </p:sp>
      <p:sp>
        <p:nvSpPr>
          <p:cNvPr id="11" name="テキスト プレースホルダー 33"/>
          <p:cNvSpPr>
            <a:spLocks noGrp="1"/>
          </p:cNvSpPr>
          <p:nvPr>
            <p:ph type="body" sz="quarter" idx="16"/>
          </p:nvPr>
        </p:nvSpPr>
        <p:spPr>
          <a:xfrm>
            <a:off x="814918" y="1580982"/>
            <a:ext cx="10562165" cy="588211"/>
          </a:xfrm>
          <a:prstGeom prst="rect">
            <a:avLst/>
          </a:prstGeom>
        </p:spPr>
        <p:txBody>
          <a:bodyPr lIns="0" rIns="0"/>
          <a:lstStyle>
            <a:lvl1pPr marL="0" indent="0" algn="just" defTabSz="1800">
              <a:lnSpc>
                <a:spcPct val="125000"/>
              </a:lnSpc>
              <a:spcBef>
                <a:spcPts val="0"/>
              </a:spcBef>
              <a:spcAft>
                <a:spcPts val="0"/>
              </a:spcAft>
              <a:buFont typeface="Arial" charset="0"/>
              <a:buNone/>
              <a:tabLst>
                <a:tab pos="180000" algn="l"/>
              </a:tabLst>
              <a:defRPr sz="2000"/>
            </a:lvl1pPr>
            <a:lvl2pPr marL="0" indent="0" defTabSz="1800">
              <a:lnSpc>
                <a:spcPct val="125000"/>
              </a:lnSpc>
              <a:spcBef>
                <a:spcPts val="0"/>
              </a:spcBef>
              <a:spcAft>
                <a:spcPts val="600"/>
              </a:spcAft>
              <a:buNone/>
              <a:tabLst>
                <a:tab pos="180000" algn="l"/>
              </a:tabLst>
              <a:defRPr sz="2000"/>
            </a:lvl2pPr>
            <a:lvl3pPr marL="0" indent="0" defTabSz="1800">
              <a:lnSpc>
                <a:spcPct val="125000"/>
              </a:lnSpc>
              <a:spcBef>
                <a:spcPts val="0"/>
              </a:spcBef>
              <a:buNone/>
              <a:tabLst>
                <a:tab pos="180000" algn="l"/>
              </a:tabLst>
              <a:defRPr/>
            </a:lvl3pPr>
            <a:lvl4pPr marL="0" indent="0" defTabSz="1800">
              <a:lnSpc>
                <a:spcPct val="125000"/>
              </a:lnSpc>
              <a:spcBef>
                <a:spcPts val="0"/>
              </a:spcBef>
              <a:buNone/>
              <a:tabLst>
                <a:tab pos="180000" algn="l"/>
              </a:tabLst>
              <a:defRPr/>
            </a:lvl4pPr>
            <a:lvl5pPr marL="0" indent="0" defTabSz="1800">
              <a:lnSpc>
                <a:spcPct val="125000"/>
              </a:lnSpc>
              <a:spcBef>
                <a:spcPts val="0"/>
              </a:spcBef>
              <a:buNone/>
              <a:tabLst>
                <a:tab pos="180000" algn="l"/>
              </a:tabLst>
              <a:defRPr/>
            </a:lvl5pPr>
          </a:lstStyle>
          <a:p>
            <a:pPr lvl="0"/>
            <a:r>
              <a:rPr kumimoji="1" lang="ja-JP" altLang="en-US" dirty="0" smtClean="0"/>
              <a:t>マスター テキストの書式設定</a:t>
            </a:r>
          </a:p>
        </p:txBody>
      </p:sp>
      <p:sp>
        <p:nvSpPr>
          <p:cNvPr id="16" name="テキスト ボックス 15"/>
          <p:cNvSpPr txBox="1"/>
          <p:nvPr userDrawn="1"/>
        </p:nvSpPr>
        <p:spPr>
          <a:xfrm>
            <a:off x="11131296" y="6486676"/>
            <a:ext cx="758508" cy="246221"/>
          </a:xfrm>
          <a:prstGeom prst="rect">
            <a:avLst/>
          </a:prstGeom>
          <a:noFill/>
        </p:spPr>
        <p:txBody>
          <a:bodyPr wrap="square" rtlCol="0">
            <a:spAutoFit/>
          </a:bodyPr>
          <a:lstStyle/>
          <a:p>
            <a:pPr algn="r"/>
            <a:fld id="{0D7E7BF6-1C12-476E-807E-8F67F1F868AE}" type="slidenum">
              <a:rPr kumimoji="1" lang="ja-JP" altLang="en-US" sz="1000" smtClean="0">
                <a:latin typeface="+mn-lt"/>
              </a:rPr>
              <a:pPr algn="r"/>
              <a:t>‹#›</a:t>
            </a:fld>
            <a:endParaRPr kumimoji="1" lang="ja-JP" altLang="en-US" sz="1000" dirty="0">
              <a:latin typeface="+mn-lt"/>
            </a:endParaRPr>
          </a:p>
        </p:txBody>
      </p:sp>
      <p:grpSp>
        <p:nvGrpSpPr>
          <p:cNvPr id="46" name="グループ化 45"/>
          <p:cNvGrpSpPr/>
          <p:nvPr userDrawn="1"/>
        </p:nvGrpSpPr>
        <p:grpSpPr>
          <a:xfrm>
            <a:off x="576263" y="6563062"/>
            <a:ext cx="899399" cy="141141"/>
            <a:chOff x="576263" y="6563062"/>
            <a:chExt cx="899399" cy="141141"/>
          </a:xfrm>
        </p:grpSpPr>
        <p:sp>
          <p:nvSpPr>
            <p:cNvPr id="47" name="Freeform 25"/>
            <p:cNvSpPr>
              <a:spLocks noEditPoints="1"/>
            </p:cNvSpPr>
            <p:nvPr userDrawn="1"/>
          </p:nvSpPr>
          <p:spPr bwMode="auto">
            <a:xfrm>
              <a:off x="1340527" y="6566065"/>
              <a:ext cx="135135" cy="133634"/>
            </a:xfrm>
            <a:custGeom>
              <a:avLst/>
              <a:gdLst>
                <a:gd name="T0" fmla="*/ 64 w 90"/>
                <a:gd name="T1" fmla="*/ 89 h 89"/>
                <a:gd name="T2" fmla="*/ 90 w 90"/>
                <a:gd name="T3" fmla="*/ 89 h 89"/>
                <a:gd name="T4" fmla="*/ 64 w 90"/>
                <a:gd name="T5" fmla="*/ 0 h 89"/>
                <a:gd name="T6" fmla="*/ 27 w 90"/>
                <a:gd name="T7" fmla="*/ 0 h 89"/>
                <a:gd name="T8" fmla="*/ 0 w 90"/>
                <a:gd name="T9" fmla="*/ 89 h 89"/>
                <a:gd name="T10" fmla="*/ 26 w 90"/>
                <a:gd name="T11" fmla="*/ 89 h 89"/>
                <a:gd name="T12" fmla="*/ 31 w 90"/>
                <a:gd name="T13" fmla="*/ 72 h 89"/>
                <a:gd name="T14" fmla="*/ 60 w 90"/>
                <a:gd name="T15" fmla="*/ 72 h 89"/>
                <a:gd name="T16" fmla="*/ 64 w 90"/>
                <a:gd name="T17" fmla="*/ 89 h 89"/>
                <a:gd name="T18" fmla="*/ 36 w 90"/>
                <a:gd name="T19" fmla="*/ 52 h 89"/>
                <a:gd name="T20" fmla="*/ 45 w 90"/>
                <a:gd name="T21" fmla="*/ 22 h 89"/>
                <a:gd name="T22" fmla="*/ 45 w 90"/>
                <a:gd name="T23" fmla="*/ 22 h 89"/>
                <a:gd name="T24" fmla="*/ 54 w 90"/>
                <a:gd name="T25" fmla="*/ 52 h 89"/>
                <a:gd name="T26" fmla="*/ 36 w 90"/>
                <a:gd name="T27"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9">
                  <a:moveTo>
                    <a:pt x="64" y="89"/>
                  </a:moveTo>
                  <a:lnTo>
                    <a:pt x="90" y="89"/>
                  </a:lnTo>
                  <a:lnTo>
                    <a:pt x="64" y="0"/>
                  </a:lnTo>
                  <a:lnTo>
                    <a:pt x="27" y="0"/>
                  </a:lnTo>
                  <a:lnTo>
                    <a:pt x="0" y="89"/>
                  </a:lnTo>
                  <a:lnTo>
                    <a:pt x="26" y="89"/>
                  </a:lnTo>
                  <a:lnTo>
                    <a:pt x="31" y="72"/>
                  </a:lnTo>
                  <a:lnTo>
                    <a:pt x="60" y="72"/>
                  </a:lnTo>
                  <a:lnTo>
                    <a:pt x="64" y="89"/>
                  </a:lnTo>
                  <a:close/>
                  <a:moveTo>
                    <a:pt x="36" y="52"/>
                  </a:moveTo>
                  <a:lnTo>
                    <a:pt x="45" y="22"/>
                  </a:lnTo>
                  <a:lnTo>
                    <a:pt x="45" y="22"/>
                  </a:lnTo>
                  <a:lnTo>
                    <a:pt x="54" y="52"/>
                  </a:lnTo>
                  <a:lnTo>
                    <a:pt x="36"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8" name="Freeform 26"/>
            <p:cNvSpPr>
              <a:spLocks noEditPoints="1"/>
            </p:cNvSpPr>
            <p:nvPr userDrawn="1"/>
          </p:nvSpPr>
          <p:spPr bwMode="auto">
            <a:xfrm>
              <a:off x="706893" y="6564564"/>
              <a:ext cx="126126" cy="136637"/>
            </a:xfrm>
            <a:custGeom>
              <a:avLst/>
              <a:gdLst>
                <a:gd name="T0" fmla="*/ 54 w 107"/>
                <a:gd name="T1" fmla="*/ 116 h 116"/>
                <a:gd name="T2" fmla="*/ 106 w 107"/>
                <a:gd name="T3" fmla="*/ 80 h 116"/>
                <a:gd name="T4" fmla="*/ 107 w 107"/>
                <a:gd name="T5" fmla="*/ 58 h 116"/>
                <a:gd name="T6" fmla="*/ 106 w 107"/>
                <a:gd name="T7" fmla="*/ 36 h 116"/>
                <a:gd name="T8" fmla="*/ 54 w 107"/>
                <a:gd name="T9" fmla="*/ 0 h 116"/>
                <a:gd name="T10" fmla="*/ 1 w 107"/>
                <a:gd name="T11" fmla="*/ 36 h 116"/>
                <a:gd name="T12" fmla="*/ 0 w 107"/>
                <a:gd name="T13" fmla="*/ 58 h 116"/>
                <a:gd name="T14" fmla="*/ 1 w 107"/>
                <a:gd name="T15" fmla="*/ 80 h 116"/>
                <a:gd name="T16" fmla="*/ 54 w 107"/>
                <a:gd name="T17" fmla="*/ 116 h 116"/>
                <a:gd name="T18" fmla="*/ 32 w 107"/>
                <a:gd name="T19" fmla="*/ 58 h 116"/>
                <a:gd name="T20" fmla="*/ 33 w 107"/>
                <a:gd name="T21" fmla="*/ 46 h 116"/>
                <a:gd name="T22" fmla="*/ 54 w 107"/>
                <a:gd name="T23" fmla="*/ 26 h 116"/>
                <a:gd name="T24" fmla="*/ 75 w 107"/>
                <a:gd name="T25" fmla="*/ 46 h 116"/>
                <a:gd name="T26" fmla="*/ 75 w 107"/>
                <a:gd name="T27" fmla="*/ 58 h 116"/>
                <a:gd name="T28" fmla="*/ 75 w 107"/>
                <a:gd name="T29" fmla="*/ 71 h 116"/>
                <a:gd name="T30" fmla="*/ 54 w 107"/>
                <a:gd name="T31" fmla="*/ 90 h 116"/>
                <a:gd name="T32" fmla="*/ 33 w 107"/>
                <a:gd name="T33" fmla="*/ 71 h 116"/>
                <a:gd name="T34" fmla="*/ 32 w 107"/>
                <a:gd name="T3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6">
                  <a:moveTo>
                    <a:pt x="54" y="116"/>
                  </a:moveTo>
                  <a:cubicBezTo>
                    <a:pt x="87" y="116"/>
                    <a:pt x="104" y="110"/>
                    <a:pt x="106" y="80"/>
                  </a:cubicBezTo>
                  <a:cubicBezTo>
                    <a:pt x="107" y="72"/>
                    <a:pt x="107" y="65"/>
                    <a:pt x="107" y="58"/>
                  </a:cubicBezTo>
                  <a:cubicBezTo>
                    <a:pt x="107" y="51"/>
                    <a:pt x="107" y="44"/>
                    <a:pt x="106" y="36"/>
                  </a:cubicBezTo>
                  <a:cubicBezTo>
                    <a:pt x="104" y="6"/>
                    <a:pt x="87" y="0"/>
                    <a:pt x="54" y="0"/>
                  </a:cubicBezTo>
                  <a:cubicBezTo>
                    <a:pt x="20" y="0"/>
                    <a:pt x="3" y="6"/>
                    <a:pt x="1" y="36"/>
                  </a:cubicBezTo>
                  <a:cubicBezTo>
                    <a:pt x="0" y="44"/>
                    <a:pt x="0" y="51"/>
                    <a:pt x="0" y="58"/>
                  </a:cubicBezTo>
                  <a:cubicBezTo>
                    <a:pt x="0" y="65"/>
                    <a:pt x="0" y="72"/>
                    <a:pt x="1" y="80"/>
                  </a:cubicBezTo>
                  <a:cubicBezTo>
                    <a:pt x="3" y="110"/>
                    <a:pt x="20" y="116"/>
                    <a:pt x="54" y="116"/>
                  </a:cubicBezTo>
                  <a:moveTo>
                    <a:pt x="32" y="58"/>
                  </a:moveTo>
                  <a:cubicBezTo>
                    <a:pt x="32" y="52"/>
                    <a:pt x="32" y="48"/>
                    <a:pt x="33" y="46"/>
                  </a:cubicBezTo>
                  <a:cubicBezTo>
                    <a:pt x="33" y="28"/>
                    <a:pt x="40" y="26"/>
                    <a:pt x="54" y="26"/>
                  </a:cubicBezTo>
                  <a:cubicBezTo>
                    <a:pt x="67" y="26"/>
                    <a:pt x="74" y="28"/>
                    <a:pt x="75" y="46"/>
                  </a:cubicBezTo>
                  <a:cubicBezTo>
                    <a:pt x="75" y="48"/>
                    <a:pt x="75" y="52"/>
                    <a:pt x="75" y="58"/>
                  </a:cubicBezTo>
                  <a:cubicBezTo>
                    <a:pt x="75" y="64"/>
                    <a:pt x="75" y="68"/>
                    <a:pt x="75" y="71"/>
                  </a:cubicBezTo>
                  <a:cubicBezTo>
                    <a:pt x="74" y="88"/>
                    <a:pt x="67" y="90"/>
                    <a:pt x="54" y="90"/>
                  </a:cubicBezTo>
                  <a:cubicBezTo>
                    <a:pt x="40" y="90"/>
                    <a:pt x="33" y="88"/>
                    <a:pt x="33" y="71"/>
                  </a:cubicBezTo>
                  <a:cubicBezTo>
                    <a:pt x="32" y="68"/>
                    <a:pt x="32" y="64"/>
                    <a:pt x="32" y="5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49" name="Freeform 27"/>
            <p:cNvSpPr>
              <a:spLocks/>
            </p:cNvSpPr>
            <p:nvPr userDrawn="1"/>
          </p:nvSpPr>
          <p:spPr bwMode="auto">
            <a:xfrm>
              <a:off x="576263" y="6566065"/>
              <a:ext cx="118619" cy="133634"/>
            </a:xfrm>
            <a:custGeom>
              <a:avLst/>
              <a:gdLst>
                <a:gd name="T0" fmla="*/ 0 w 79"/>
                <a:gd name="T1" fmla="*/ 0 h 89"/>
                <a:gd name="T2" fmla="*/ 0 w 79"/>
                <a:gd name="T3" fmla="*/ 22 h 89"/>
                <a:gd name="T4" fmla="*/ 26 w 79"/>
                <a:gd name="T5" fmla="*/ 22 h 89"/>
                <a:gd name="T6" fmla="*/ 26 w 79"/>
                <a:gd name="T7" fmla="*/ 89 h 89"/>
                <a:gd name="T8" fmla="*/ 52 w 79"/>
                <a:gd name="T9" fmla="*/ 89 h 89"/>
                <a:gd name="T10" fmla="*/ 52 w 79"/>
                <a:gd name="T11" fmla="*/ 22 h 89"/>
                <a:gd name="T12" fmla="*/ 79 w 79"/>
                <a:gd name="T13" fmla="*/ 22 h 89"/>
                <a:gd name="T14" fmla="*/ 79 w 79"/>
                <a:gd name="T15" fmla="*/ 0 h 89"/>
                <a:gd name="T16" fmla="*/ 0 w 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9">
                  <a:moveTo>
                    <a:pt x="0" y="0"/>
                  </a:moveTo>
                  <a:lnTo>
                    <a:pt x="0" y="22"/>
                  </a:lnTo>
                  <a:lnTo>
                    <a:pt x="26" y="22"/>
                  </a:lnTo>
                  <a:lnTo>
                    <a:pt x="26" y="89"/>
                  </a:lnTo>
                  <a:lnTo>
                    <a:pt x="52" y="89"/>
                  </a:lnTo>
                  <a:lnTo>
                    <a:pt x="52" y="22"/>
                  </a:lnTo>
                  <a:lnTo>
                    <a:pt x="79" y="22"/>
                  </a:lnTo>
                  <a:lnTo>
                    <a:pt x="79"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0" name="Rectangle 28"/>
            <p:cNvSpPr>
              <a:spLocks noChangeArrowheads="1"/>
            </p:cNvSpPr>
            <p:nvPr userDrawn="1"/>
          </p:nvSpPr>
          <p:spPr bwMode="auto">
            <a:xfrm>
              <a:off x="1145332" y="6566065"/>
              <a:ext cx="37538" cy="1336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1" name="Freeform 29"/>
            <p:cNvSpPr>
              <a:spLocks/>
            </p:cNvSpPr>
            <p:nvPr userDrawn="1"/>
          </p:nvSpPr>
          <p:spPr bwMode="auto">
            <a:xfrm>
              <a:off x="993680" y="6566065"/>
              <a:ext cx="120120" cy="133634"/>
            </a:xfrm>
            <a:custGeom>
              <a:avLst/>
              <a:gdLst>
                <a:gd name="T0" fmla="*/ 25 w 80"/>
                <a:gd name="T1" fmla="*/ 33 h 89"/>
                <a:gd name="T2" fmla="*/ 25 w 80"/>
                <a:gd name="T3" fmla="*/ 0 h 89"/>
                <a:gd name="T4" fmla="*/ 0 w 80"/>
                <a:gd name="T5" fmla="*/ 0 h 89"/>
                <a:gd name="T6" fmla="*/ 0 w 80"/>
                <a:gd name="T7" fmla="*/ 89 h 89"/>
                <a:gd name="T8" fmla="*/ 25 w 80"/>
                <a:gd name="T9" fmla="*/ 89 h 89"/>
                <a:gd name="T10" fmla="*/ 25 w 80"/>
                <a:gd name="T11" fmla="*/ 55 h 89"/>
                <a:gd name="T12" fmla="*/ 54 w 80"/>
                <a:gd name="T13" fmla="*/ 55 h 89"/>
                <a:gd name="T14" fmla="*/ 54 w 80"/>
                <a:gd name="T15" fmla="*/ 89 h 89"/>
                <a:gd name="T16" fmla="*/ 80 w 80"/>
                <a:gd name="T17" fmla="*/ 89 h 89"/>
                <a:gd name="T18" fmla="*/ 80 w 80"/>
                <a:gd name="T19" fmla="*/ 0 h 89"/>
                <a:gd name="T20" fmla="*/ 54 w 80"/>
                <a:gd name="T21" fmla="*/ 0 h 89"/>
                <a:gd name="T22" fmla="*/ 54 w 80"/>
                <a:gd name="T23" fmla="*/ 33 h 89"/>
                <a:gd name="T24" fmla="*/ 25 w 80"/>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9">
                  <a:moveTo>
                    <a:pt x="25" y="33"/>
                  </a:moveTo>
                  <a:lnTo>
                    <a:pt x="25" y="0"/>
                  </a:lnTo>
                  <a:lnTo>
                    <a:pt x="0" y="0"/>
                  </a:lnTo>
                  <a:lnTo>
                    <a:pt x="0" y="89"/>
                  </a:lnTo>
                  <a:lnTo>
                    <a:pt x="25" y="89"/>
                  </a:lnTo>
                  <a:lnTo>
                    <a:pt x="25" y="55"/>
                  </a:lnTo>
                  <a:lnTo>
                    <a:pt x="54" y="55"/>
                  </a:lnTo>
                  <a:lnTo>
                    <a:pt x="54" y="89"/>
                  </a:lnTo>
                  <a:lnTo>
                    <a:pt x="80" y="89"/>
                  </a:lnTo>
                  <a:lnTo>
                    <a:pt x="80" y="0"/>
                  </a:lnTo>
                  <a:lnTo>
                    <a:pt x="54" y="0"/>
                  </a:lnTo>
                  <a:lnTo>
                    <a:pt x="54" y="33"/>
                  </a:lnTo>
                  <a:lnTo>
                    <a:pt x="25"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2" name="Freeform 30"/>
            <p:cNvSpPr>
              <a:spLocks noEditPoints="1"/>
            </p:cNvSpPr>
            <p:nvPr userDrawn="1"/>
          </p:nvSpPr>
          <p:spPr bwMode="auto">
            <a:xfrm>
              <a:off x="1217404" y="6566065"/>
              <a:ext cx="114114" cy="133634"/>
            </a:xfrm>
            <a:custGeom>
              <a:avLst/>
              <a:gdLst>
                <a:gd name="T0" fmla="*/ 76 w 97"/>
                <a:gd name="T1" fmla="*/ 54 h 112"/>
                <a:gd name="T2" fmla="*/ 94 w 97"/>
                <a:gd name="T3" fmla="*/ 29 h 112"/>
                <a:gd name="T4" fmla="*/ 57 w 97"/>
                <a:gd name="T5" fmla="*/ 0 h 112"/>
                <a:gd name="T6" fmla="*/ 0 w 97"/>
                <a:gd name="T7" fmla="*/ 0 h 112"/>
                <a:gd name="T8" fmla="*/ 0 w 97"/>
                <a:gd name="T9" fmla="*/ 112 h 112"/>
                <a:gd name="T10" fmla="*/ 60 w 97"/>
                <a:gd name="T11" fmla="*/ 112 h 112"/>
                <a:gd name="T12" fmla="*/ 97 w 97"/>
                <a:gd name="T13" fmla="*/ 82 h 112"/>
                <a:gd name="T14" fmla="*/ 76 w 97"/>
                <a:gd name="T15" fmla="*/ 54 h 112"/>
                <a:gd name="T16" fmla="*/ 31 w 97"/>
                <a:gd name="T17" fmla="*/ 66 h 112"/>
                <a:gd name="T18" fmla="*/ 53 w 97"/>
                <a:gd name="T19" fmla="*/ 66 h 112"/>
                <a:gd name="T20" fmla="*/ 64 w 97"/>
                <a:gd name="T21" fmla="*/ 76 h 112"/>
                <a:gd name="T22" fmla="*/ 53 w 97"/>
                <a:gd name="T23" fmla="*/ 87 h 112"/>
                <a:gd name="T24" fmla="*/ 31 w 97"/>
                <a:gd name="T25" fmla="*/ 87 h 112"/>
                <a:gd name="T26" fmla="*/ 31 w 97"/>
                <a:gd name="T27" fmla="*/ 66 h 112"/>
                <a:gd name="T28" fmla="*/ 31 w 97"/>
                <a:gd name="T29" fmla="*/ 26 h 112"/>
                <a:gd name="T30" fmla="*/ 53 w 97"/>
                <a:gd name="T31" fmla="*/ 26 h 112"/>
                <a:gd name="T32" fmla="*/ 63 w 97"/>
                <a:gd name="T33" fmla="*/ 35 h 112"/>
                <a:gd name="T34" fmla="*/ 53 w 97"/>
                <a:gd name="T35" fmla="*/ 44 h 112"/>
                <a:gd name="T36" fmla="*/ 31 w 97"/>
                <a:gd name="T37" fmla="*/ 44 h 112"/>
                <a:gd name="T38" fmla="*/ 31 w 97"/>
                <a:gd name="T39" fmla="*/ 2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12">
                  <a:moveTo>
                    <a:pt x="76" y="54"/>
                  </a:moveTo>
                  <a:cubicBezTo>
                    <a:pt x="90" y="50"/>
                    <a:pt x="94" y="41"/>
                    <a:pt x="94" y="29"/>
                  </a:cubicBezTo>
                  <a:cubicBezTo>
                    <a:pt x="94" y="5"/>
                    <a:pt x="79" y="0"/>
                    <a:pt x="57" y="0"/>
                  </a:cubicBezTo>
                  <a:cubicBezTo>
                    <a:pt x="0" y="0"/>
                    <a:pt x="0" y="0"/>
                    <a:pt x="0" y="0"/>
                  </a:cubicBezTo>
                  <a:cubicBezTo>
                    <a:pt x="0" y="112"/>
                    <a:pt x="0" y="112"/>
                    <a:pt x="0" y="112"/>
                  </a:cubicBezTo>
                  <a:cubicBezTo>
                    <a:pt x="60" y="112"/>
                    <a:pt x="60" y="112"/>
                    <a:pt x="60" y="112"/>
                  </a:cubicBezTo>
                  <a:cubicBezTo>
                    <a:pt x="87" y="112"/>
                    <a:pt x="97" y="100"/>
                    <a:pt x="97" y="82"/>
                  </a:cubicBezTo>
                  <a:cubicBezTo>
                    <a:pt x="97" y="69"/>
                    <a:pt x="94" y="58"/>
                    <a:pt x="76" y="54"/>
                  </a:cubicBezTo>
                  <a:moveTo>
                    <a:pt x="31" y="66"/>
                  </a:moveTo>
                  <a:cubicBezTo>
                    <a:pt x="53" y="66"/>
                    <a:pt x="53" y="66"/>
                    <a:pt x="53" y="66"/>
                  </a:cubicBezTo>
                  <a:cubicBezTo>
                    <a:pt x="62" y="66"/>
                    <a:pt x="64" y="70"/>
                    <a:pt x="64" y="76"/>
                  </a:cubicBezTo>
                  <a:cubicBezTo>
                    <a:pt x="64" y="83"/>
                    <a:pt x="60" y="87"/>
                    <a:pt x="53" y="87"/>
                  </a:cubicBezTo>
                  <a:cubicBezTo>
                    <a:pt x="31" y="87"/>
                    <a:pt x="31" y="87"/>
                    <a:pt x="31" y="87"/>
                  </a:cubicBezTo>
                  <a:lnTo>
                    <a:pt x="31" y="66"/>
                  </a:lnTo>
                  <a:close/>
                  <a:moveTo>
                    <a:pt x="31" y="26"/>
                  </a:moveTo>
                  <a:cubicBezTo>
                    <a:pt x="53" y="26"/>
                    <a:pt x="53" y="26"/>
                    <a:pt x="53" y="26"/>
                  </a:cubicBezTo>
                  <a:cubicBezTo>
                    <a:pt x="59" y="26"/>
                    <a:pt x="63" y="28"/>
                    <a:pt x="63" y="35"/>
                  </a:cubicBezTo>
                  <a:cubicBezTo>
                    <a:pt x="63" y="40"/>
                    <a:pt x="59" y="44"/>
                    <a:pt x="53" y="44"/>
                  </a:cubicBezTo>
                  <a:cubicBezTo>
                    <a:pt x="31" y="44"/>
                    <a:pt x="31" y="44"/>
                    <a:pt x="31" y="44"/>
                  </a:cubicBezTo>
                  <a:lnTo>
                    <a:pt x="31"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sp>
          <p:nvSpPr>
            <p:cNvPr id="53" name="Freeform 31"/>
            <p:cNvSpPr>
              <a:spLocks/>
            </p:cNvSpPr>
            <p:nvPr userDrawn="1"/>
          </p:nvSpPr>
          <p:spPr bwMode="auto">
            <a:xfrm>
              <a:off x="854040" y="6563062"/>
              <a:ext cx="115616" cy="141141"/>
            </a:xfrm>
            <a:custGeom>
              <a:avLst/>
              <a:gdLst>
                <a:gd name="T0" fmla="*/ 0 w 98"/>
                <a:gd name="T1" fmla="*/ 78 h 119"/>
                <a:gd name="T2" fmla="*/ 30 w 98"/>
                <a:gd name="T3" fmla="*/ 78 h 119"/>
                <a:gd name="T4" fmla="*/ 34 w 98"/>
                <a:gd name="T5" fmla="*/ 89 h 119"/>
                <a:gd name="T6" fmla="*/ 48 w 98"/>
                <a:gd name="T7" fmla="*/ 92 h 119"/>
                <a:gd name="T8" fmla="*/ 66 w 98"/>
                <a:gd name="T9" fmla="*/ 82 h 119"/>
                <a:gd name="T10" fmla="*/ 51 w 98"/>
                <a:gd name="T11" fmla="*/ 71 h 119"/>
                <a:gd name="T12" fmla="*/ 10 w 98"/>
                <a:gd name="T13" fmla="*/ 62 h 119"/>
                <a:gd name="T14" fmla="*/ 0 w 98"/>
                <a:gd name="T15" fmla="*/ 37 h 119"/>
                <a:gd name="T16" fmla="*/ 18 w 98"/>
                <a:gd name="T17" fmla="*/ 5 h 119"/>
                <a:gd name="T18" fmla="*/ 81 w 98"/>
                <a:gd name="T19" fmla="*/ 5 h 119"/>
                <a:gd name="T20" fmla="*/ 95 w 98"/>
                <a:gd name="T21" fmla="*/ 38 h 119"/>
                <a:gd name="T22" fmla="*/ 65 w 98"/>
                <a:gd name="T23" fmla="*/ 38 h 119"/>
                <a:gd name="T24" fmla="*/ 62 w 98"/>
                <a:gd name="T25" fmla="*/ 28 h 119"/>
                <a:gd name="T26" fmla="*/ 48 w 98"/>
                <a:gd name="T27" fmla="*/ 25 h 119"/>
                <a:gd name="T28" fmla="*/ 32 w 98"/>
                <a:gd name="T29" fmla="*/ 35 h 119"/>
                <a:gd name="T30" fmla="*/ 43 w 98"/>
                <a:gd name="T31" fmla="*/ 46 h 119"/>
                <a:gd name="T32" fmla="*/ 84 w 98"/>
                <a:gd name="T33" fmla="*/ 52 h 119"/>
                <a:gd name="T34" fmla="*/ 98 w 98"/>
                <a:gd name="T35" fmla="*/ 82 h 119"/>
                <a:gd name="T36" fmla="*/ 80 w 98"/>
                <a:gd name="T37" fmla="*/ 113 h 119"/>
                <a:gd name="T38" fmla="*/ 15 w 98"/>
                <a:gd name="T39" fmla="*/ 113 h 119"/>
                <a:gd name="T40" fmla="*/ 0 w 98"/>
                <a:gd name="T41"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19">
                  <a:moveTo>
                    <a:pt x="0" y="78"/>
                  </a:moveTo>
                  <a:cubicBezTo>
                    <a:pt x="30" y="78"/>
                    <a:pt x="30" y="78"/>
                    <a:pt x="30" y="78"/>
                  </a:cubicBezTo>
                  <a:cubicBezTo>
                    <a:pt x="30" y="84"/>
                    <a:pt x="31" y="87"/>
                    <a:pt x="34" y="89"/>
                  </a:cubicBezTo>
                  <a:cubicBezTo>
                    <a:pt x="37" y="92"/>
                    <a:pt x="40" y="92"/>
                    <a:pt x="48" y="92"/>
                  </a:cubicBezTo>
                  <a:cubicBezTo>
                    <a:pt x="57" y="92"/>
                    <a:pt x="66" y="92"/>
                    <a:pt x="66" y="82"/>
                  </a:cubicBezTo>
                  <a:cubicBezTo>
                    <a:pt x="66" y="74"/>
                    <a:pt x="61" y="72"/>
                    <a:pt x="51" y="71"/>
                  </a:cubicBezTo>
                  <a:cubicBezTo>
                    <a:pt x="27" y="70"/>
                    <a:pt x="19" y="69"/>
                    <a:pt x="10" y="62"/>
                  </a:cubicBezTo>
                  <a:cubicBezTo>
                    <a:pt x="4" y="58"/>
                    <a:pt x="0" y="49"/>
                    <a:pt x="0" y="37"/>
                  </a:cubicBezTo>
                  <a:cubicBezTo>
                    <a:pt x="0" y="17"/>
                    <a:pt x="8" y="10"/>
                    <a:pt x="18" y="5"/>
                  </a:cubicBezTo>
                  <a:cubicBezTo>
                    <a:pt x="28" y="0"/>
                    <a:pt x="70" y="0"/>
                    <a:pt x="81" y="5"/>
                  </a:cubicBezTo>
                  <a:cubicBezTo>
                    <a:pt x="95" y="11"/>
                    <a:pt x="95" y="25"/>
                    <a:pt x="95" y="38"/>
                  </a:cubicBezTo>
                  <a:cubicBezTo>
                    <a:pt x="65" y="38"/>
                    <a:pt x="65" y="38"/>
                    <a:pt x="65" y="38"/>
                  </a:cubicBezTo>
                  <a:cubicBezTo>
                    <a:pt x="65" y="32"/>
                    <a:pt x="64" y="30"/>
                    <a:pt x="62" y="28"/>
                  </a:cubicBezTo>
                  <a:cubicBezTo>
                    <a:pt x="59" y="26"/>
                    <a:pt x="55" y="25"/>
                    <a:pt x="48" y="25"/>
                  </a:cubicBezTo>
                  <a:cubicBezTo>
                    <a:pt x="41" y="25"/>
                    <a:pt x="32" y="25"/>
                    <a:pt x="32" y="35"/>
                  </a:cubicBezTo>
                  <a:cubicBezTo>
                    <a:pt x="32" y="42"/>
                    <a:pt x="35" y="45"/>
                    <a:pt x="43" y="46"/>
                  </a:cubicBezTo>
                  <a:cubicBezTo>
                    <a:pt x="54" y="46"/>
                    <a:pt x="76" y="47"/>
                    <a:pt x="84" y="52"/>
                  </a:cubicBezTo>
                  <a:cubicBezTo>
                    <a:pt x="95" y="58"/>
                    <a:pt x="98" y="67"/>
                    <a:pt x="98" y="82"/>
                  </a:cubicBezTo>
                  <a:cubicBezTo>
                    <a:pt x="98" y="103"/>
                    <a:pt x="91" y="109"/>
                    <a:pt x="80" y="113"/>
                  </a:cubicBezTo>
                  <a:cubicBezTo>
                    <a:pt x="68" y="119"/>
                    <a:pt x="28" y="119"/>
                    <a:pt x="15" y="113"/>
                  </a:cubicBezTo>
                  <a:cubicBezTo>
                    <a:pt x="1" y="107"/>
                    <a:pt x="0" y="94"/>
                    <a:pt x="0" y="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28" fontAlgn="auto">
                <a:spcBef>
                  <a:spcPts val="0"/>
                </a:spcBef>
                <a:spcAft>
                  <a:spcPts val="0"/>
                </a:spcAft>
              </a:pPr>
              <a:endParaRPr lang="ja-JP" altLang="en-US" sz="1800">
                <a:solidFill>
                  <a:prstClr val="black"/>
                </a:solidFill>
                <a:latin typeface="segoe ui"/>
                <a:ea typeface="Meiryo UI"/>
              </a:endParaRPr>
            </a:p>
          </p:txBody>
        </p:sp>
      </p:grpSp>
    </p:spTree>
    <p:extLst>
      <p:ext uri="{BB962C8B-B14F-4D97-AF65-F5344CB8AC3E}">
        <p14:creationId xmlns:p14="http://schemas.microsoft.com/office/powerpoint/2010/main" val="34560139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263114"/>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694" r:id="rId3"/>
    <p:sldLayoutId id="2147483757" r:id="rId4"/>
    <p:sldLayoutId id="2147483758" r:id="rId5"/>
    <p:sldLayoutId id="2147483759" r:id="rId6"/>
    <p:sldLayoutId id="2147483714" r:id="rId7"/>
    <p:sldLayoutId id="2147483749" r:id="rId8"/>
    <p:sldLayoutId id="2147483729" r:id="rId9"/>
    <p:sldLayoutId id="2147483750" r:id="rId10"/>
    <p:sldLayoutId id="2147483716" r:id="rId11"/>
    <p:sldLayoutId id="2147483730" r:id="rId12"/>
    <p:sldLayoutId id="2147483715" r:id="rId13"/>
    <p:sldLayoutId id="2147483711" r:id="rId14"/>
    <p:sldLayoutId id="2147483728" r:id="rId15"/>
    <p:sldLayoutId id="2147483748" r:id="rId16"/>
    <p:sldLayoutId id="2147483755" r:id="rId17"/>
    <p:sldLayoutId id="2147483756" r:id="rId18"/>
    <p:sldLayoutId id="2147483754" r:id="rId19"/>
    <p:sldLayoutId id="2147483800" r:id="rId20"/>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kumimoji="1" lang="ja-JP" altLang="en-US" sz="2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5ACBF0"/>
          </p15:clr>
        </p15:guide>
        <p15:guide id="2" pos="3840" userDrawn="1">
          <p15:clr>
            <a:srgbClr val="5ACBF0"/>
          </p15:clr>
        </p15:guide>
        <p15:guide id="3" pos="513" userDrawn="1">
          <p15:clr>
            <a:srgbClr val="5ACBF0"/>
          </p15:clr>
        </p15:guide>
        <p15:guide id="4" pos="7167" userDrawn="1">
          <p15:clr>
            <a:srgbClr val="5ACBF0"/>
          </p15:clr>
        </p15:guide>
        <p15:guide id="5" orient="horz" pos="4020" userDrawn="1">
          <p15:clr>
            <a:srgbClr val="5ACBF0"/>
          </p15:clr>
        </p15:guide>
        <p15:guide id="6" orient="horz" pos="436" userDrawn="1">
          <p15:clr>
            <a:srgbClr val="5ACBF0"/>
          </p15:clr>
        </p15:guide>
        <p15:guide id="7" orient="horz" pos="595" userDrawn="1">
          <p15:clr>
            <a:srgbClr val="5ACBF0"/>
          </p15:clr>
        </p15:guide>
        <p15:guide id="8" orient="horz" pos="3884" userDrawn="1">
          <p15:clr>
            <a:srgbClr val="5ACBF0"/>
          </p15:clr>
        </p15:guide>
        <p15:guide id="9" pos="7317" userDrawn="1">
          <p15:clr>
            <a:srgbClr val="5ACBF0"/>
          </p15:clr>
        </p15:guide>
        <p15:guide id="10" pos="36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1215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kumimoji="1" lang="ja-JP" altLang="en-US" sz="2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orient="horz" pos="4042">
          <p15:clr>
            <a:srgbClr val="5ACBF0"/>
          </p15:clr>
        </p15:guide>
        <p15:guide id="4" orient="horz" pos="459">
          <p15:clr>
            <a:srgbClr val="5ACBF0"/>
          </p15:clr>
        </p15:guide>
        <p15:guide id="5" pos="7378">
          <p15:clr>
            <a:srgbClr val="5ACBF0"/>
          </p15:clr>
        </p15:guide>
        <p15:guide id="6" pos="30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7.emf"/><Relationship Id="rId4" Type="http://schemas.openxmlformats.org/officeDocument/2006/relationships/image" Target="../media/image34.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9.jp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9.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54.emf"/><Relationship Id="rId5" Type="http://schemas.openxmlformats.org/officeDocument/2006/relationships/oleObject" Target="../embeddings/oleObject2.bin"/><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2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toshiba-semicon-storage.com/cn/"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9.xml"/><Relationship Id="rId1" Type="http://schemas.openxmlformats.org/officeDocument/2006/relationships/slideLayout" Target="../slideLayouts/slideLayout26.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25.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gradFill flip="none" rotWithShape="1">
          <a:gsLst>
            <a:gs pos="0">
              <a:schemeClr val="tx1">
                <a:lumMod val="75000"/>
                <a:lumOff val="25000"/>
              </a:schemeClr>
            </a:gs>
            <a:gs pos="96000">
              <a:schemeClr val="bg1"/>
            </a:gs>
          </a:gsLst>
          <a:lin ang="2700000" scaled="1"/>
          <a:tileRect/>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451" y="3073786"/>
            <a:ext cx="4915066" cy="3280582"/>
          </a:xfrm>
          <a:prstGeom prst="rect">
            <a:avLst/>
          </a:prstGeom>
          <a:effectLst/>
        </p:spPr>
      </p:pic>
      <p:sp>
        <p:nvSpPr>
          <p:cNvPr id="76" name="テキスト プレースホルダー 1"/>
          <p:cNvSpPr txBox="1">
            <a:spLocks/>
          </p:cNvSpPr>
          <p:nvPr/>
        </p:nvSpPr>
        <p:spPr>
          <a:xfrm>
            <a:off x="218365" y="420619"/>
            <a:ext cx="2553709" cy="1187355"/>
          </a:xfrm>
          <a:prstGeom prst="rect">
            <a:avLst/>
          </a:prstGeom>
        </p:spPr>
        <p:txBody>
          <a:bodyPr anchor="ctr"/>
          <a:lst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a:lnSpc>
                <a:spcPct val="70000"/>
              </a:lnSpc>
            </a:pPr>
            <a:r>
              <a:rPr lang="en-US" altLang="ja-JP" sz="4000" b="1" dirty="0" smtClean="0">
                <a:solidFill>
                  <a:schemeClr val="bg1"/>
                </a:solidFill>
                <a:latin typeface="东芝黑体 Bold" panose="020B0800000000000000" pitchFamily="34" charset="-122"/>
                <a:ea typeface="东芝黑体 Bold" panose="020B0800000000000000" pitchFamily="34" charset="-122"/>
              </a:rPr>
              <a:t>E-Tool </a:t>
            </a:r>
          </a:p>
        </p:txBody>
      </p:sp>
      <p:sp>
        <p:nvSpPr>
          <p:cNvPr id="24" name="Freeform 21"/>
          <p:cNvSpPr>
            <a:spLocks noChangeAspect="1" noEditPoints="1"/>
          </p:cNvSpPr>
          <p:nvPr/>
        </p:nvSpPr>
        <p:spPr bwMode="auto">
          <a:xfrm>
            <a:off x="2617071" y="3837915"/>
            <a:ext cx="945424" cy="850504"/>
          </a:xfrm>
          <a:custGeom>
            <a:avLst/>
            <a:gdLst>
              <a:gd name="T0" fmla="*/ 547 w 1929"/>
              <a:gd name="T1" fmla="*/ 0 h 1735"/>
              <a:gd name="T2" fmla="*/ 494 w 1929"/>
              <a:gd name="T3" fmla="*/ 17 h 1735"/>
              <a:gd name="T4" fmla="*/ 473 w 1929"/>
              <a:gd name="T5" fmla="*/ 68 h 1735"/>
              <a:gd name="T6" fmla="*/ 473 w 1929"/>
              <a:gd name="T7" fmla="*/ 979 h 1735"/>
              <a:gd name="T8" fmla="*/ 422 w 1929"/>
              <a:gd name="T9" fmla="*/ 1056 h 1735"/>
              <a:gd name="T10" fmla="*/ 27 w 1929"/>
              <a:gd name="T11" fmla="*/ 1395 h 1735"/>
              <a:gd name="T12" fmla="*/ 23 w 1929"/>
              <a:gd name="T13" fmla="*/ 1399 h 1735"/>
              <a:gd name="T14" fmla="*/ 19 w 1929"/>
              <a:gd name="T15" fmla="*/ 1482 h 1735"/>
              <a:gd name="T16" fmla="*/ 1463 w 1929"/>
              <a:gd name="T17" fmla="*/ 1734 h 1735"/>
              <a:gd name="T18" fmla="*/ 1571 w 1929"/>
              <a:gd name="T19" fmla="*/ 1691 h 1735"/>
              <a:gd name="T20" fmla="*/ 1847 w 1929"/>
              <a:gd name="T21" fmla="*/ 1250 h 1735"/>
              <a:gd name="T22" fmla="*/ 1843 w 1929"/>
              <a:gd name="T23" fmla="*/ 1231 h 1735"/>
              <a:gd name="T24" fmla="*/ 1855 w 1929"/>
              <a:gd name="T25" fmla="*/ 1215 h 1735"/>
              <a:gd name="T26" fmla="*/ 1879 w 1929"/>
              <a:gd name="T27" fmla="*/ 1165 h 1735"/>
              <a:gd name="T28" fmla="*/ 1858 w 1929"/>
              <a:gd name="T29" fmla="*/ 131 h 1735"/>
              <a:gd name="T30" fmla="*/ 46 w 1929"/>
              <a:gd name="T31" fmla="*/ 1416 h 1735"/>
              <a:gd name="T32" fmla="*/ 440 w 1929"/>
              <a:gd name="T33" fmla="*/ 1077 h 1735"/>
              <a:gd name="T34" fmla="*/ 521 w 1929"/>
              <a:gd name="T35" fmla="*/ 1049 h 1735"/>
              <a:gd name="T36" fmla="*/ 1791 w 1929"/>
              <a:gd name="T37" fmla="*/ 1232 h 1735"/>
              <a:gd name="T38" fmla="*/ 1805 w 1929"/>
              <a:gd name="T39" fmla="*/ 1266 h 1735"/>
              <a:gd name="T40" fmla="*/ 1453 w 1929"/>
              <a:gd name="T41" fmla="*/ 1663 h 1735"/>
              <a:gd name="T42" fmla="*/ 35 w 1929"/>
              <a:gd name="T43" fmla="*/ 1432 h 1735"/>
              <a:gd name="T44" fmla="*/ 1549 w 1929"/>
              <a:gd name="T45" fmla="*/ 1674 h 1735"/>
              <a:gd name="T46" fmla="*/ 124 w 1929"/>
              <a:gd name="T47" fmla="*/ 1492 h 1735"/>
              <a:gd name="T48" fmla="*/ 1449 w 1929"/>
              <a:gd name="T49" fmla="*/ 1691 h 1735"/>
              <a:gd name="T50" fmla="*/ 1556 w 1929"/>
              <a:gd name="T51" fmla="*/ 1647 h 1735"/>
              <a:gd name="T52" fmla="*/ 1801 w 1929"/>
              <a:gd name="T53" fmla="*/ 1347 h 1735"/>
              <a:gd name="T54" fmla="*/ 1813 w 1929"/>
              <a:gd name="T55" fmla="*/ 1183 h 1735"/>
              <a:gd name="T56" fmla="*/ 546 w 1929"/>
              <a:gd name="T57" fmla="*/ 1023 h 1735"/>
              <a:gd name="T58" fmla="*/ 501 w 1929"/>
              <a:gd name="T59" fmla="*/ 68 h 1735"/>
              <a:gd name="T60" fmla="*/ 513 w 1929"/>
              <a:gd name="T61" fmla="*/ 38 h 1735"/>
              <a:gd name="T62" fmla="*/ 543 w 1929"/>
              <a:gd name="T63" fmla="*/ 28 h 1735"/>
              <a:gd name="T64" fmla="*/ 1874 w 1929"/>
              <a:gd name="T65" fmla="*/ 208 h 1735"/>
              <a:gd name="T66" fmla="*/ 1846 w 1929"/>
              <a:gd name="T67" fmla="*/ 240 h 1735"/>
              <a:gd name="T68" fmla="*/ 520 w 1929"/>
              <a:gd name="T69" fmla="*/ 116 h 1735"/>
              <a:gd name="T70" fmla="*/ 515 w 1929"/>
              <a:gd name="T71" fmla="*/ 931 h 1735"/>
              <a:gd name="T72" fmla="*/ 1803 w 1929"/>
              <a:gd name="T73" fmla="*/ 1116 h 1735"/>
              <a:gd name="T74" fmla="*/ 1814 w 1929"/>
              <a:gd name="T75" fmla="*/ 1113 h 1735"/>
              <a:gd name="T76" fmla="*/ 1858 w 1929"/>
              <a:gd name="T77" fmla="*/ 255 h 1735"/>
              <a:gd name="T78" fmla="*/ 1792 w 1929"/>
              <a:gd name="T79" fmla="*/ 1086 h 1735"/>
              <a:gd name="T80" fmla="*/ 543 w 1929"/>
              <a:gd name="T81" fmla="*/ 141 h 1735"/>
              <a:gd name="T82" fmla="*/ 1792 w 1929"/>
              <a:gd name="T83" fmla="*/ 1086 h 1735"/>
              <a:gd name="T84" fmla="*/ 624 w 1929"/>
              <a:gd name="T85" fmla="*/ 1352 h 1735"/>
              <a:gd name="T86" fmla="*/ 530 w 1929"/>
              <a:gd name="T87" fmla="*/ 1438 h 1735"/>
              <a:gd name="T88" fmla="*/ 538 w 1929"/>
              <a:gd name="T89" fmla="*/ 1462 h 1735"/>
              <a:gd name="T90" fmla="*/ 847 w 1929"/>
              <a:gd name="T91" fmla="*/ 1519 h 1735"/>
              <a:gd name="T92" fmla="*/ 929 w 1929"/>
              <a:gd name="T93" fmla="*/ 1425 h 1735"/>
              <a:gd name="T94" fmla="*/ 920 w 1929"/>
              <a:gd name="T95" fmla="*/ 1402 h 1735"/>
              <a:gd name="T96" fmla="*/ 1553 w 1929"/>
              <a:gd name="T97" fmla="*/ 1501 h 1735"/>
              <a:gd name="T98" fmla="*/ 1566 w 1929"/>
              <a:gd name="T99" fmla="*/ 1496 h 1735"/>
              <a:gd name="T100" fmla="*/ 1740 w 1929"/>
              <a:gd name="T101" fmla="*/ 1275 h 1735"/>
              <a:gd name="T102" fmla="*/ 482 w 1929"/>
              <a:gd name="T103" fmla="*/ 1085 h 1735"/>
              <a:gd name="T104" fmla="*/ 257 w 1929"/>
              <a:gd name="T105" fmla="*/ 1270 h 1735"/>
              <a:gd name="T106" fmla="*/ 264 w 1929"/>
              <a:gd name="T107" fmla="*/ 1294 h 1735"/>
              <a:gd name="T108" fmla="*/ 841 w 1929"/>
              <a:gd name="T109" fmla="*/ 1490 h 1735"/>
              <a:gd name="T110" fmla="*/ 630 w 1929"/>
              <a:gd name="T111" fmla="*/ 1381 h 1735"/>
              <a:gd name="T112" fmla="*/ 484 w 1929"/>
              <a:gd name="T113" fmla="*/ 1114 h 1735"/>
              <a:gd name="T114" fmla="*/ 1550 w 1929"/>
              <a:gd name="T115" fmla="*/ 1472 h 1735"/>
              <a:gd name="T116" fmla="*/ 484 w 1929"/>
              <a:gd name="T117" fmla="*/ 1114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9" h="1735">
                <a:moveTo>
                  <a:pt x="1858" y="131"/>
                </a:moveTo>
                <a:cubicBezTo>
                  <a:pt x="547" y="0"/>
                  <a:pt x="547" y="0"/>
                  <a:pt x="547" y="0"/>
                </a:cubicBezTo>
                <a:cubicBezTo>
                  <a:pt x="544" y="0"/>
                  <a:pt x="542" y="0"/>
                  <a:pt x="539" y="0"/>
                </a:cubicBezTo>
                <a:cubicBezTo>
                  <a:pt x="522" y="0"/>
                  <a:pt x="507" y="6"/>
                  <a:pt x="494" y="17"/>
                </a:cubicBezTo>
                <a:cubicBezTo>
                  <a:pt x="480" y="30"/>
                  <a:pt x="473" y="47"/>
                  <a:pt x="473" y="67"/>
                </a:cubicBezTo>
                <a:cubicBezTo>
                  <a:pt x="473" y="68"/>
                  <a:pt x="473" y="68"/>
                  <a:pt x="473" y="68"/>
                </a:cubicBezTo>
                <a:cubicBezTo>
                  <a:pt x="473" y="971"/>
                  <a:pt x="473" y="971"/>
                  <a:pt x="473" y="971"/>
                </a:cubicBezTo>
                <a:cubicBezTo>
                  <a:pt x="473" y="979"/>
                  <a:pt x="473" y="979"/>
                  <a:pt x="473" y="979"/>
                </a:cubicBezTo>
                <a:cubicBezTo>
                  <a:pt x="473" y="996"/>
                  <a:pt x="478" y="1012"/>
                  <a:pt x="488" y="1025"/>
                </a:cubicBezTo>
                <a:cubicBezTo>
                  <a:pt x="463" y="1030"/>
                  <a:pt x="438" y="1041"/>
                  <a:pt x="422" y="1056"/>
                </a:cubicBezTo>
                <a:cubicBezTo>
                  <a:pt x="422" y="1056"/>
                  <a:pt x="422" y="1056"/>
                  <a:pt x="422" y="1056"/>
                </a:cubicBezTo>
                <a:cubicBezTo>
                  <a:pt x="27" y="1395"/>
                  <a:pt x="27" y="1395"/>
                  <a:pt x="27" y="1395"/>
                </a:cubicBezTo>
                <a:cubicBezTo>
                  <a:pt x="26" y="1396"/>
                  <a:pt x="25" y="1397"/>
                  <a:pt x="24" y="1399"/>
                </a:cubicBezTo>
                <a:cubicBezTo>
                  <a:pt x="24" y="1399"/>
                  <a:pt x="23" y="1399"/>
                  <a:pt x="23" y="1399"/>
                </a:cubicBezTo>
                <a:cubicBezTo>
                  <a:pt x="8" y="1413"/>
                  <a:pt x="0" y="1431"/>
                  <a:pt x="1" y="1448"/>
                </a:cubicBezTo>
                <a:cubicBezTo>
                  <a:pt x="1" y="1462"/>
                  <a:pt x="8" y="1474"/>
                  <a:pt x="19" y="1482"/>
                </a:cubicBezTo>
                <a:cubicBezTo>
                  <a:pt x="41" y="1497"/>
                  <a:pt x="85" y="1514"/>
                  <a:pt x="119" y="1519"/>
                </a:cubicBezTo>
                <a:cubicBezTo>
                  <a:pt x="1463" y="1734"/>
                  <a:pt x="1463" y="1734"/>
                  <a:pt x="1463" y="1734"/>
                </a:cubicBezTo>
                <a:cubicBezTo>
                  <a:pt x="1468" y="1734"/>
                  <a:pt x="1472" y="1735"/>
                  <a:pt x="1477" y="1735"/>
                </a:cubicBezTo>
                <a:cubicBezTo>
                  <a:pt x="1512" y="1735"/>
                  <a:pt x="1551" y="1717"/>
                  <a:pt x="1571" y="1691"/>
                </a:cubicBezTo>
                <a:cubicBezTo>
                  <a:pt x="1823" y="1364"/>
                  <a:pt x="1823" y="1364"/>
                  <a:pt x="1823" y="1364"/>
                </a:cubicBezTo>
                <a:cubicBezTo>
                  <a:pt x="1844" y="1337"/>
                  <a:pt x="1846" y="1287"/>
                  <a:pt x="1847" y="1250"/>
                </a:cubicBezTo>
                <a:cubicBezTo>
                  <a:pt x="1848" y="1242"/>
                  <a:pt x="1848" y="1242"/>
                  <a:pt x="1848" y="1242"/>
                </a:cubicBezTo>
                <a:cubicBezTo>
                  <a:pt x="1848" y="1238"/>
                  <a:pt x="1846" y="1234"/>
                  <a:pt x="1843" y="1231"/>
                </a:cubicBezTo>
                <a:cubicBezTo>
                  <a:pt x="1843" y="1231"/>
                  <a:pt x="1841" y="1229"/>
                  <a:pt x="1837" y="1225"/>
                </a:cubicBezTo>
                <a:cubicBezTo>
                  <a:pt x="1843" y="1222"/>
                  <a:pt x="1849" y="1219"/>
                  <a:pt x="1855" y="1215"/>
                </a:cubicBezTo>
                <a:cubicBezTo>
                  <a:pt x="1869" y="1202"/>
                  <a:pt x="1878" y="1185"/>
                  <a:pt x="1879" y="1165"/>
                </a:cubicBezTo>
                <a:cubicBezTo>
                  <a:pt x="1879" y="1165"/>
                  <a:pt x="1879" y="1165"/>
                  <a:pt x="1879" y="1165"/>
                </a:cubicBezTo>
                <a:cubicBezTo>
                  <a:pt x="1927" y="211"/>
                  <a:pt x="1927" y="211"/>
                  <a:pt x="1927" y="211"/>
                </a:cubicBezTo>
                <a:cubicBezTo>
                  <a:pt x="1929" y="171"/>
                  <a:pt x="1898" y="135"/>
                  <a:pt x="1858" y="131"/>
                </a:cubicBezTo>
                <a:close/>
                <a:moveTo>
                  <a:pt x="35" y="1432"/>
                </a:moveTo>
                <a:cubicBezTo>
                  <a:pt x="35" y="1430"/>
                  <a:pt x="36" y="1424"/>
                  <a:pt x="46" y="1416"/>
                </a:cubicBezTo>
                <a:cubicBezTo>
                  <a:pt x="440" y="1077"/>
                  <a:pt x="440" y="1077"/>
                  <a:pt x="440" y="1077"/>
                </a:cubicBezTo>
                <a:cubicBezTo>
                  <a:pt x="440" y="1077"/>
                  <a:pt x="440" y="1077"/>
                  <a:pt x="440" y="1077"/>
                </a:cubicBezTo>
                <a:cubicBezTo>
                  <a:pt x="441" y="1076"/>
                  <a:pt x="443" y="1075"/>
                  <a:pt x="444" y="1074"/>
                </a:cubicBezTo>
                <a:cubicBezTo>
                  <a:pt x="463" y="1059"/>
                  <a:pt x="495" y="1049"/>
                  <a:pt x="521" y="1049"/>
                </a:cubicBezTo>
                <a:cubicBezTo>
                  <a:pt x="525" y="1049"/>
                  <a:pt x="529" y="1049"/>
                  <a:pt x="533" y="1050"/>
                </a:cubicBezTo>
                <a:cubicBezTo>
                  <a:pt x="1791" y="1232"/>
                  <a:pt x="1791" y="1232"/>
                  <a:pt x="1791" y="1232"/>
                </a:cubicBezTo>
                <a:cubicBezTo>
                  <a:pt x="1801" y="1234"/>
                  <a:pt x="1808" y="1238"/>
                  <a:pt x="1811" y="1244"/>
                </a:cubicBezTo>
                <a:cubicBezTo>
                  <a:pt x="1813" y="1250"/>
                  <a:pt x="1811" y="1258"/>
                  <a:pt x="1805" y="1266"/>
                </a:cubicBezTo>
                <a:cubicBezTo>
                  <a:pt x="1533" y="1631"/>
                  <a:pt x="1533" y="1631"/>
                  <a:pt x="1533" y="1631"/>
                </a:cubicBezTo>
                <a:cubicBezTo>
                  <a:pt x="1517" y="1653"/>
                  <a:pt x="1480" y="1668"/>
                  <a:pt x="1453" y="1663"/>
                </a:cubicBezTo>
                <a:cubicBezTo>
                  <a:pt x="52" y="1440"/>
                  <a:pt x="52" y="1440"/>
                  <a:pt x="52" y="1440"/>
                </a:cubicBezTo>
                <a:cubicBezTo>
                  <a:pt x="40" y="1438"/>
                  <a:pt x="36" y="1434"/>
                  <a:pt x="35" y="1432"/>
                </a:cubicBezTo>
                <a:close/>
                <a:moveTo>
                  <a:pt x="1801" y="1347"/>
                </a:moveTo>
                <a:cubicBezTo>
                  <a:pt x="1549" y="1674"/>
                  <a:pt x="1549" y="1674"/>
                  <a:pt x="1549" y="1674"/>
                </a:cubicBezTo>
                <a:cubicBezTo>
                  <a:pt x="1532" y="1696"/>
                  <a:pt x="1495" y="1710"/>
                  <a:pt x="1467" y="1706"/>
                </a:cubicBezTo>
                <a:cubicBezTo>
                  <a:pt x="124" y="1492"/>
                  <a:pt x="124" y="1492"/>
                  <a:pt x="124" y="1492"/>
                </a:cubicBezTo>
                <a:cubicBezTo>
                  <a:pt x="100" y="1488"/>
                  <a:pt x="71" y="1478"/>
                  <a:pt x="51" y="1468"/>
                </a:cubicBezTo>
                <a:cubicBezTo>
                  <a:pt x="1449" y="1691"/>
                  <a:pt x="1449" y="1691"/>
                  <a:pt x="1449" y="1691"/>
                </a:cubicBezTo>
                <a:cubicBezTo>
                  <a:pt x="1453" y="1692"/>
                  <a:pt x="1458" y="1692"/>
                  <a:pt x="1463" y="1692"/>
                </a:cubicBezTo>
                <a:cubicBezTo>
                  <a:pt x="1497" y="1692"/>
                  <a:pt x="1536" y="1674"/>
                  <a:pt x="1556" y="1647"/>
                </a:cubicBezTo>
                <a:cubicBezTo>
                  <a:pt x="1816" y="1298"/>
                  <a:pt x="1816" y="1298"/>
                  <a:pt x="1816" y="1298"/>
                </a:cubicBezTo>
                <a:cubicBezTo>
                  <a:pt x="1813" y="1318"/>
                  <a:pt x="1809" y="1337"/>
                  <a:pt x="1801" y="1347"/>
                </a:cubicBezTo>
                <a:close/>
                <a:moveTo>
                  <a:pt x="1827" y="1154"/>
                </a:moveTo>
                <a:cubicBezTo>
                  <a:pt x="1826" y="1165"/>
                  <a:pt x="1821" y="1176"/>
                  <a:pt x="1813" y="1183"/>
                </a:cubicBezTo>
                <a:cubicBezTo>
                  <a:pt x="1804" y="1190"/>
                  <a:pt x="1794" y="1193"/>
                  <a:pt x="1782" y="1191"/>
                </a:cubicBezTo>
                <a:cubicBezTo>
                  <a:pt x="546" y="1023"/>
                  <a:pt x="546" y="1023"/>
                  <a:pt x="546" y="1023"/>
                </a:cubicBezTo>
                <a:cubicBezTo>
                  <a:pt x="522" y="1020"/>
                  <a:pt x="501" y="996"/>
                  <a:pt x="501" y="971"/>
                </a:cubicBezTo>
                <a:cubicBezTo>
                  <a:pt x="501" y="68"/>
                  <a:pt x="501" y="68"/>
                  <a:pt x="501" y="68"/>
                </a:cubicBezTo>
                <a:cubicBezTo>
                  <a:pt x="501" y="67"/>
                  <a:pt x="501" y="67"/>
                  <a:pt x="501" y="67"/>
                </a:cubicBezTo>
                <a:cubicBezTo>
                  <a:pt x="501" y="55"/>
                  <a:pt x="505" y="45"/>
                  <a:pt x="513" y="38"/>
                </a:cubicBezTo>
                <a:cubicBezTo>
                  <a:pt x="520" y="31"/>
                  <a:pt x="529" y="28"/>
                  <a:pt x="539" y="28"/>
                </a:cubicBezTo>
                <a:cubicBezTo>
                  <a:pt x="540" y="28"/>
                  <a:pt x="542" y="28"/>
                  <a:pt x="543" y="28"/>
                </a:cubicBezTo>
                <a:cubicBezTo>
                  <a:pt x="1831" y="158"/>
                  <a:pt x="1831" y="158"/>
                  <a:pt x="1831" y="158"/>
                </a:cubicBezTo>
                <a:cubicBezTo>
                  <a:pt x="1855" y="160"/>
                  <a:pt x="1875" y="183"/>
                  <a:pt x="1874" y="208"/>
                </a:cubicBezTo>
                <a:lnTo>
                  <a:pt x="1827" y="1154"/>
                </a:lnTo>
                <a:close/>
                <a:moveTo>
                  <a:pt x="1846" y="240"/>
                </a:moveTo>
                <a:cubicBezTo>
                  <a:pt x="531" y="112"/>
                  <a:pt x="531" y="112"/>
                  <a:pt x="531" y="112"/>
                </a:cubicBezTo>
                <a:cubicBezTo>
                  <a:pt x="527" y="112"/>
                  <a:pt x="523" y="113"/>
                  <a:pt x="520" y="116"/>
                </a:cubicBezTo>
                <a:cubicBezTo>
                  <a:pt x="517" y="118"/>
                  <a:pt x="515" y="122"/>
                  <a:pt x="515" y="126"/>
                </a:cubicBezTo>
                <a:cubicBezTo>
                  <a:pt x="515" y="931"/>
                  <a:pt x="515" y="931"/>
                  <a:pt x="515" y="931"/>
                </a:cubicBezTo>
                <a:cubicBezTo>
                  <a:pt x="515" y="938"/>
                  <a:pt x="521" y="944"/>
                  <a:pt x="528" y="945"/>
                </a:cubicBezTo>
                <a:cubicBezTo>
                  <a:pt x="1803" y="1116"/>
                  <a:pt x="1803" y="1116"/>
                  <a:pt x="1803" y="1116"/>
                </a:cubicBezTo>
                <a:cubicBezTo>
                  <a:pt x="1804" y="1116"/>
                  <a:pt x="1804" y="1116"/>
                  <a:pt x="1805" y="1116"/>
                </a:cubicBezTo>
                <a:cubicBezTo>
                  <a:pt x="1808" y="1116"/>
                  <a:pt x="1812" y="1115"/>
                  <a:pt x="1814" y="1113"/>
                </a:cubicBezTo>
                <a:cubicBezTo>
                  <a:pt x="1817" y="1111"/>
                  <a:pt x="1819" y="1107"/>
                  <a:pt x="1819" y="1103"/>
                </a:cubicBezTo>
                <a:cubicBezTo>
                  <a:pt x="1858" y="255"/>
                  <a:pt x="1858" y="255"/>
                  <a:pt x="1858" y="255"/>
                </a:cubicBezTo>
                <a:cubicBezTo>
                  <a:pt x="1859" y="247"/>
                  <a:pt x="1853" y="241"/>
                  <a:pt x="1846" y="240"/>
                </a:cubicBezTo>
                <a:close/>
                <a:moveTo>
                  <a:pt x="1792" y="1086"/>
                </a:moveTo>
                <a:cubicBezTo>
                  <a:pt x="543" y="919"/>
                  <a:pt x="543" y="919"/>
                  <a:pt x="543" y="919"/>
                </a:cubicBezTo>
                <a:cubicBezTo>
                  <a:pt x="543" y="141"/>
                  <a:pt x="543" y="141"/>
                  <a:pt x="543" y="141"/>
                </a:cubicBezTo>
                <a:cubicBezTo>
                  <a:pt x="1830" y="267"/>
                  <a:pt x="1830" y="267"/>
                  <a:pt x="1830" y="267"/>
                </a:cubicBezTo>
                <a:lnTo>
                  <a:pt x="1792" y="1086"/>
                </a:lnTo>
                <a:close/>
                <a:moveTo>
                  <a:pt x="264" y="1294"/>
                </a:moveTo>
                <a:cubicBezTo>
                  <a:pt x="624" y="1352"/>
                  <a:pt x="624" y="1352"/>
                  <a:pt x="624" y="1352"/>
                </a:cubicBezTo>
                <a:cubicBezTo>
                  <a:pt x="621" y="1352"/>
                  <a:pt x="618" y="1354"/>
                  <a:pt x="616" y="1356"/>
                </a:cubicBezTo>
                <a:cubicBezTo>
                  <a:pt x="530" y="1438"/>
                  <a:pt x="530" y="1438"/>
                  <a:pt x="530" y="1438"/>
                </a:cubicBezTo>
                <a:cubicBezTo>
                  <a:pt x="527" y="1441"/>
                  <a:pt x="525" y="1447"/>
                  <a:pt x="527" y="1452"/>
                </a:cubicBezTo>
                <a:cubicBezTo>
                  <a:pt x="528" y="1457"/>
                  <a:pt x="532" y="1461"/>
                  <a:pt x="538" y="1462"/>
                </a:cubicBezTo>
                <a:cubicBezTo>
                  <a:pt x="844" y="1519"/>
                  <a:pt x="844" y="1519"/>
                  <a:pt x="844" y="1519"/>
                </a:cubicBezTo>
                <a:cubicBezTo>
                  <a:pt x="845" y="1519"/>
                  <a:pt x="846" y="1519"/>
                  <a:pt x="847" y="1519"/>
                </a:cubicBezTo>
                <a:cubicBezTo>
                  <a:pt x="851" y="1519"/>
                  <a:pt x="855" y="1517"/>
                  <a:pt x="858" y="1514"/>
                </a:cubicBezTo>
                <a:cubicBezTo>
                  <a:pt x="929" y="1425"/>
                  <a:pt x="929" y="1425"/>
                  <a:pt x="929" y="1425"/>
                </a:cubicBezTo>
                <a:cubicBezTo>
                  <a:pt x="932" y="1421"/>
                  <a:pt x="933" y="1416"/>
                  <a:pt x="931" y="1411"/>
                </a:cubicBezTo>
                <a:cubicBezTo>
                  <a:pt x="929" y="1406"/>
                  <a:pt x="925" y="1403"/>
                  <a:pt x="920" y="1402"/>
                </a:cubicBezTo>
                <a:cubicBezTo>
                  <a:pt x="675" y="1360"/>
                  <a:pt x="675" y="1360"/>
                  <a:pt x="675" y="1360"/>
                </a:cubicBezTo>
                <a:cubicBezTo>
                  <a:pt x="1553" y="1501"/>
                  <a:pt x="1553" y="1501"/>
                  <a:pt x="1553" y="1501"/>
                </a:cubicBezTo>
                <a:cubicBezTo>
                  <a:pt x="1554" y="1501"/>
                  <a:pt x="1555" y="1501"/>
                  <a:pt x="1556" y="1501"/>
                </a:cubicBezTo>
                <a:cubicBezTo>
                  <a:pt x="1560" y="1501"/>
                  <a:pt x="1564" y="1499"/>
                  <a:pt x="1566" y="1496"/>
                </a:cubicBezTo>
                <a:cubicBezTo>
                  <a:pt x="1737" y="1289"/>
                  <a:pt x="1737" y="1289"/>
                  <a:pt x="1737" y="1289"/>
                </a:cubicBezTo>
                <a:cubicBezTo>
                  <a:pt x="1741" y="1286"/>
                  <a:pt x="1742" y="1280"/>
                  <a:pt x="1740" y="1275"/>
                </a:cubicBezTo>
                <a:cubicBezTo>
                  <a:pt x="1738" y="1271"/>
                  <a:pt x="1734" y="1267"/>
                  <a:pt x="1729" y="1267"/>
                </a:cubicBezTo>
                <a:cubicBezTo>
                  <a:pt x="482" y="1085"/>
                  <a:pt x="482" y="1085"/>
                  <a:pt x="482" y="1085"/>
                </a:cubicBezTo>
                <a:cubicBezTo>
                  <a:pt x="478" y="1084"/>
                  <a:pt x="474" y="1085"/>
                  <a:pt x="470" y="1088"/>
                </a:cubicBezTo>
                <a:cubicBezTo>
                  <a:pt x="257" y="1270"/>
                  <a:pt x="257" y="1270"/>
                  <a:pt x="257" y="1270"/>
                </a:cubicBezTo>
                <a:cubicBezTo>
                  <a:pt x="253" y="1273"/>
                  <a:pt x="251" y="1279"/>
                  <a:pt x="252" y="1284"/>
                </a:cubicBezTo>
                <a:cubicBezTo>
                  <a:pt x="254" y="1290"/>
                  <a:pt x="258" y="1293"/>
                  <a:pt x="264" y="1294"/>
                </a:cubicBezTo>
                <a:close/>
                <a:moveTo>
                  <a:pt x="892" y="1426"/>
                </a:moveTo>
                <a:cubicBezTo>
                  <a:pt x="841" y="1490"/>
                  <a:pt x="841" y="1490"/>
                  <a:pt x="841" y="1490"/>
                </a:cubicBezTo>
                <a:cubicBezTo>
                  <a:pt x="570" y="1439"/>
                  <a:pt x="570" y="1439"/>
                  <a:pt x="570" y="1439"/>
                </a:cubicBezTo>
                <a:cubicBezTo>
                  <a:pt x="630" y="1381"/>
                  <a:pt x="630" y="1381"/>
                  <a:pt x="630" y="1381"/>
                </a:cubicBezTo>
                <a:lnTo>
                  <a:pt x="892" y="1426"/>
                </a:lnTo>
                <a:close/>
                <a:moveTo>
                  <a:pt x="484" y="1114"/>
                </a:moveTo>
                <a:cubicBezTo>
                  <a:pt x="1700" y="1291"/>
                  <a:pt x="1700" y="1291"/>
                  <a:pt x="1700" y="1291"/>
                </a:cubicBezTo>
                <a:cubicBezTo>
                  <a:pt x="1550" y="1472"/>
                  <a:pt x="1550" y="1472"/>
                  <a:pt x="1550" y="1472"/>
                </a:cubicBezTo>
                <a:cubicBezTo>
                  <a:pt x="298" y="1271"/>
                  <a:pt x="298" y="1271"/>
                  <a:pt x="298" y="1271"/>
                </a:cubicBezTo>
                <a:lnTo>
                  <a:pt x="484" y="1114"/>
                </a:lnTo>
                <a:close/>
              </a:path>
            </a:pathLst>
          </a:custGeom>
          <a:solidFill>
            <a:schemeClr val="tx1">
              <a:lumMod val="50000"/>
              <a:lumOff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latin typeface="东芝黑体 Bold" panose="020B0800000000000000" pitchFamily="34" charset="-122"/>
              <a:ea typeface="东芝黑体 Bold" panose="020B0800000000000000" pitchFamily="34" charset="-122"/>
            </a:endParaRPr>
          </a:p>
        </p:txBody>
      </p:sp>
      <p:sp>
        <p:nvSpPr>
          <p:cNvPr id="31" name="Freeform 25"/>
          <p:cNvSpPr>
            <a:spLocks noChangeAspect="1" noEditPoints="1"/>
          </p:cNvSpPr>
          <p:nvPr/>
        </p:nvSpPr>
        <p:spPr bwMode="auto">
          <a:xfrm>
            <a:off x="1371599" y="3925908"/>
            <a:ext cx="788168" cy="788168"/>
          </a:xfrm>
          <a:custGeom>
            <a:avLst/>
            <a:gdLst>
              <a:gd name="T0" fmla="*/ 1557 w 1608"/>
              <a:gd name="T1" fmla="*/ 614 h 1608"/>
              <a:gd name="T2" fmla="*/ 1537 w 1608"/>
              <a:gd name="T3" fmla="*/ 488 h 1608"/>
              <a:gd name="T4" fmla="*/ 989 w 1608"/>
              <a:gd name="T5" fmla="*/ 17 h 1608"/>
              <a:gd name="T6" fmla="*/ 652 w 1608"/>
              <a:gd name="T7" fmla="*/ 20 h 1608"/>
              <a:gd name="T8" fmla="*/ 207 w 1608"/>
              <a:gd name="T9" fmla="*/ 232 h 1608"/>
              <a:gd name="T10" fmla="*/ 12 w 1608"/>
              <a:gd name="T11" fmla="*/ 681 h 1608"/>
              <a:gd name="T12" fmla="*/ 308 w 1608"/>
              <a:gd name="T13" fmla="*/ 1296 h 1608"/>
              <a:gd name="T14" fmla="*/ 890 w 1608"/>
              <a:gd name="T15" fmla="*/ 1555 h 1608"/>
              <a:gd name="T16" fmla="*/ 1340 w 1608"/>
              <a:gd name="T17" fmla="*/ 1347 h 1608"/>
              <a:gd name="T18" fmla="*/ 1573 w 1608"/>
              <a:gd name="T19" fmla="*/ 662 h 1608"/>
              <a:gd name="T20" fmla="*/ 1135 w 1608"/>
              <a:gd name="T21" fmla="*/ 775 h 1608"/>
              <a:gd name="T22" fmla="*/ 1092 w 1608"/>
              <a:gd name="T23" fmla="*/ 71 h 1608"/>
              <a:gd name="T24" fmla="*/ 989 w 1608"/>
              <a:gd name="T25" fmla="*/ 46 h 1608"/>
              <a:gd name="T26" fmla="*/ 1072 w 1608"/>
              <a:gd name="T27" fmla="*/ 49 h 1608"/>
              <a:gd name="T28" fmla="*/ 612 w 1608"/>
              <a:gd name="T29" fmla="*/ 227 h 1608"/>
              <a:gd name="T30" fmla="*/ 1123 w 1608"/>
              <a:gd name="T31" fmla="*/ 803 h 1608"/>
              <a:gd name="T32" fmla="*/ 1141 w 1608"/>
              <a:gd name="T33" fmla="*/ 805 h 1608"/>
              <a:gd name="T34" fmla="*/ 1528 w 1608"/>
              <a:gd name="T35" fmla="*/ 524 h 1608"/>
              <a:gd name="T36" fmla="*/ 1227 w 1608"/>
              <a:gd name="T37" fmla="*/ 846 h 1608"/>
              <a:gd name="T38" fmla="*/ 1103 w 1608"/>
              <a:gd name="T39" fmla="*/ 837 h 1608"/>
              <a:gd name="T40" fmla="*/ 571 w 1608"/>
              <a:gd name="T41" fmla="*/ 203 h 1608"/>
              <a:gd name="T42" fmla="*/ 989 w 1608"/>
              <a:gd name="T43" fmla="*/ 46 h 1608"/>
              <a:gd name="T44" fmla="*/ 505 w 1608"/>
              <a:gd name="T45" fmla="*/ 281 h 1608"/>
              <a:gd name="T46" fmla="*/ 1052 w 1608"/>
              <a:gd name="T47" fmla="*/ 923 h 1608"/>
              <a:gd name="T48" fmla="*/ 1144 w 1608"/>
              <a:gd name="T49" fmla="*/ 1093 h 1608"/>
              <a:gd name="T50" fmla="*/ 832 w 1608"/>
              <a:gd name="T51" fmla="*/ 1239 h 1608"/>
              <a:gd name="T52" fmla="*/ 508 w 1608"/>
              <a:gd name="T53" fmla="*/ 963 h 1608"/>
              <a:gd name="T54" fmla="*/ 1073 w 1608"/>
              <a:gd name="T55" fmla="*/ 904 h 1608"/>
              <a:gd name="T56" fmla="*/ 533 w 1608"/>
              <a:gd name="T57" fmla="*/ 234 h 1608"/>
              <a:gd name="T58" fmla="*/ 565 w 1608"/>
              <a:gd name="T59" fmla="*/ 264 h 1608"/>
              <a:gd name="T60" fmla="*/ 1163 w 1608"/>
              <a:gd name="T61" fmla="*/ 896 h 1608"/>
              <a:gd name="T62" fmla="*/ 1073 w 1608"/>
              <a:gd name="T63" fmla="*/ 904 h 1608"/>
              <a:gd name="T64" fmla="*/ 656 w 1608"/>
              <a:gd name="T65" fmla="*/ 48 h 1608"/>
              <a:gd name="T66" fmla="*/ 568 w 1608"/>
              <a:gd name="T67" fmla="*/ 153 h 1608"/>
              <a:gd name="T68" fmla="*/ 502 w 1608"/>
              <a:gd name="T69" fmla="*/ 250 h 1608"/>
              <a:gd name="T70" fmla="*/ 241 w 1608"/>
              <a:gd name="T71" fmla="*/ 241 h 1608"/>
              <a:gd name="T72" fmla="*/ 248 w 1608"/>
              <a:gd name="T73" fmla="*/ 1166 h 1608"/>
              <a:gd name="T74" fmla="*/ 166 w 1608"/>
              <a:gd name="T75" fmla="*/ 314 h 1608"/>
              <a:gd name="T76" fmla="*/ 486 w 1608"/>
              <a:gd name="T77" fmla="*/ 980 h 1608"/>
              <a:gd name="T78" fmla="*/ 819 w 1608"/>
              <a:gd name="T79" fmla="*/ 1264 h 1608"/>
              <a:gd name="T80" fmla="*/ 1054 w 1608"/>
              <a:gd name="T81" fmla="*/ 1452 h 1608"/>
              <a:gd name="T82" fmla="*/ 1525 w 1608"/>
              <a:gd name="T83" fmla="*/ 1095 h 1608"/>
              <a:gd name="T84" fmla="*/ 1059 w 1608"/>
              <a:gd name="T85" fmla="*/ 1506 h 1608"/>
              <a:gd name="T86" fmla="*/ 995 w 1608"/>
              <a:gd name="T87" fmla="*/ 1519 h 1608"/>
              <a:gd name="T88" fmla="*/ 1007 w 1608"/>
              <a:gd name="T89" fmla="*/ 1513 h 1608"/>
              <a:gd name="T90" fmla="*/ 1021 w 1608"/>
              <a:gd name="T91" fmla="*/ 1506 h 1608"/>
              <a:gd name="T92" fmla="*/ 1035 w 1608"/>
              <a:gd name="T93" fmla="*/ 1499 h 1608"/>
              <a:gd name="T94" fmla="*/ 1046 w 1608"/>
              <a:gd name="T95" fmla="*/ 1492 h 1608"/>
              <a:gd name="T96" fmla="*/ 1058 w 1608"/>
              <a:gd name="T97" fmla="*/ 1484 h 1608"/>
              <a:gd name="T98" fmla="*/ 1072 w 1608"/>
              <a:gd name="T99" fmla="*/ 1474 h 1608"/>
              <a:gd name="T100" fmla="*/ 1173 w 1608"/>
              <a:gd name="T101" fmla="*/ 1321 h 1608"/>
              <a:gd name="T102" fmla="*/ 1172 w 1608"/>
              <a:gd name="T103" fmla="*/ 1088 h 1608"/>
              <a:gd name="T104" fmla="*/ 1247 w 1608"/>
              <a:gd name="T105" fmla="*/ 898 h 1608"/>
              <a:gd name="T106" fmla="*/ 1525 w 1608"/>
              <a:gd name="T107" fmla="*/ 109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8" h="1608">
                <a:moveTo>
                  <a:pt x="1573" y="662"/>
                </a:moveTo>
                <a:cubicBezTo>
                  <a:pt x="1569" y="646"/>
                  <a:pt x="1563" y="630"/>
                  <a:pt x="1557" y="614"/>
                </a:cubicBezTo>
                <a:cubicBezTo>
                  <a:pt x="1565" y="594"/>
                  <a:pt x="1569" y="577"/>
                  <a:pt x="1566" y="558"/>
                </a:cubicBezTo>
                <a:cubicBezTo>
                  <a:pt x="1566" y="534"/>
                  <a:pt x="1556" y="510"/>
                  <a:pt x="1537" y="488"/>
                </a:cubicBezTo>
                <a:cubicBezTo>
                  <a:pt x="1141" y="61"/>
                  <a:pt x="1141" y="61"/>
                  <a:pt x="1141" y="61"/>
                </a:cubicBezTo>
                <a:cubicBezTo>
                  <a:pt x="1106" y="22"/>
                  <a:pt x="1039" y="4"/>
                  <a:pt x="989" y="17"/>
                </a:cubicBezTo>
                <a:cubicBezTo>
                  <a:pt x="983" y="17"/>
                  <a:pt x="978" y="18"/>
                  <a:pt x="973" y="19"/>
                </a:cubicBezTo>
                <a:cubicBezTo>
                  <a:pt x="897" y="0"/>
                  <a:pt x="799" y="1"/>
                  <a:pt x="652" y="20"/>
                </a:cubicBezTo>
                <a:cubicBezTo>
                  <a:pt x="587" y="29"/>
                  <a:pt x="363" y="106"/>
                  <a:pt x="226" y="217"/>
                </a:cubicBezTo>
                <a:cubicBezTo>
                  <a:pt x="220" y="222"/>
                  <a:pt x="213" y="227"/>
                  <a:pt x="207" y="232"/>
                </a:cubicBezTo>
                <a:cubicBezTo>
                  <a:pt x="160" y="269"/>
                  <a:pt x="107" y="311"/>
                  <a:pt x="82" y="363"/>
                </a:cubicBezTo>
                <a:cubicBezTo>
                  <a:pt x="25" y="444"/>
                  <a:pt x="0" y="553"/>
                  <a:pt x="12" y="681"/>
                </a:cubicBezTo>
                <a:cubicBezTo>
                  <a:pt x="16" y="722"/>
                  <a:pt x="23" y="765"/>
                  <a:pt x="34" y="807"/>
                </a:cubicBezTo>
                <a:cubicBezTo>
                  <a:pt x="71" y="986"/>
                  <a:pt x="168" y="1160"/>
                  <a:pt x="308" y="1296"/>
                </a:cubicBezTo>
                <a:cubicBezTo>
                  <a:pt x="423" y="1407"/>
                  <a:pt x="547" y="1483"/>
                  <a:pt x="678" y="1523"/>
                </a:cubicBezTo>
                <a:cubicBezTo>
                  <a:pt x="748" y="1545"/>
                  <a:pt x="819" y="1555"/>
                  <a:pt x="890" y="1555"/>
                </a:cubicBezTo>
                <a:cubicBezTo>
                  <a:pt x="948" y="1555"/>
                  <a:pt x="1007" y="1548"/>
                  <a:pt x="1066" y="1533"/>
                </a:cubicBezTo>
                <a:cubicBezTo>
                  <a:pt x="1129" y="1518"/>
                  <a:pt x="1253" y="1423"/>
                  <a:pt x="1340" y="1347"/>
                </a:cubicBezTo>
                <a:cubicBezTo>
                  <a:pt x="1384" y="1308"/>
                  <a:pt x="1532" y="1175"/>
                  <a:pt x="1552" y="1102"/>
                </a:cubicBezTo>
                <a:cubicBezTo>
                  <a:pt x="1602" y="918"/>
                  <a:pt x="1608" y="786"/>
                  <a:pt x="1573" y="662"/>
                </a:cubicBezTo>
                <a:close/>
                <a:moveTo>
                  <a:pt x="1496" y="514"/>
                </a:moveTo>
                <a:cubicBezTo>
                  <a:pt x="1135" y="775"/>
                  <a:pt x="1135" y="775"/>
                  <a:pt x="1135" y="775"/>
                </a:cubicBezTo>
                <a:cubicBezTo>
                  <a:pt x="649" y="236"/>
                  <a:pt x="649" y="236"/>
                  <a:pt x="649" y="236"/>
                </a:cubicBezTo>
                <a:cubicBezTo>
                  <a:pt x="1092" y="71"/>
                  <a:pt x="1092" y="71"/>
                  <a:pt x="1092" y="71"/>
                </a:cubicBezTo>
                <a:lnTo>
                  <a:pt x="1496" y="514"/>
                </a:lnTo>
                <a:close/>
                <a:moveTo>
                  <a:pt x="989" y="46"/>
                </a:moveTo>
                <a:cubicBezTo>
                  <a:pt x="999" y="42"/>
                  <a:pt x="1011" y="40"/>
                  <a:pt x="1023" y="40"/>
                </a:cubicBezTo>
                <a:cubicBezTo>
                  <a:pt x="1039" y="40"/>
                  <a:pt x="1056" y="44"/>
                  <a:pt x="1072" y="49"/>
                </a:cubicBezTo>
                <a:cubicBezTo>
                  <a:pt x="620" y="217"/>
                  <a:pt x="620" y="217"/>
                  <a:pt x="620" y="217"/>
                </a:cubicBezTo>
                <a:cubicBezTo>
                  <a:pt x="616" y="219"/>
                  <a:pt x="613" y="222"/>
                  <a:pt x="612" y="227"/>
                </a:cubicBezTo>
                <a:cubicBezTo>
                  <a:pt x="611" y="231"/>
                  <a:pt x="612" y="236"/>
                  <a:pt x="615" y="240"/>
                </a:cubicBezTo>
                <a:cubicBezTo>
                  <a:pt x="1123" y="803"/>
                  <a:pt x="1123" y="803"/>
                  <a:pt x="1123" y="803"/>
                </a:cubicBezTo>
                <a:cubicBezTo>
                  <a:pt x="1126" y="806"/>
                  <a:pt x="1129" y="807"/>
                  <a:pt x="1133" y="807"/>
                </a:cubicBezTo>
                <a:cubicBezTo>
                  <a:pt x="1136" y="807"/>
                  <a:pt x="1139" y="806"/>
                  <a:pt x="1141" y="805"/>
                </a:cubicBezTo>
                <a:cubicBezTo>
                  <a:pt x="1525" y="528"/>
                  <a:pt x="1525" y="528"/>
                  <a:pt x="1525" y="528"/>
                </a:cubicBezTo>
                <a:cubicBezTo>
                  <a:pt x="1526" y="527"/>
                  <a:pt x="1527" y="525"/>
                  <a:pt x="1528" y="524"/>
                </a:cubicBezTo>
                <a:cubicBezTo>
                  <a:pt x="1544" y="550"/>
                  <a:pt x="1541" y="578"/>
                  <a:pt x="1520" y="599"/>
                </a:cubicBezTo>
                <a:cubicBezTo>
                  <a:pt x="1227" y="846"/>
                  <a:pt x="1227" y="846"/>
                  <a:pt x="1227" y="846"/>
                </a:cubicBezTo>
                <a:cubicBezTo>
                  <a:pt x="1203" y="862"/>
                  <a:pt x="1145" y="891"/>
                  <a:pt x="1104" y="837"/>
                </a:cubicBezTo>
                <a:cubicBezTo>
                  <a:pt x="1104" y="837"/>
                  <a:pt x="1104" y="837"/>
                  <a:pt x="1103" y="837"/>
                </a:cubicBezTo>
                <a:cubicBezTo>
                  <a:pt x="586" y="246"/>
                  <a:pt x="586" y="246"/>
                  <a:pt x="586" y="246"/>
                </a:cubicBezTo>
                <a:cubicBezTo>
                  <a:pt x="573" y="232"/>
                  <a:pt x="568" y="217"/>
                  <a:pt x="571" y="203"/>
                </a:cubicBezTo>
                <a:cubicBezTo>
                  <a:pt x="575" y="190"/>
                  <a:pt x="586" y="179"/>
                  <a:pt x="605" y="173"/>
                </a:cubicBezTo>
                <a:lnTo>
                  <a:pt x="989" y="46"/>
                </a:lnTo>
                <a:close/>
                <a:moveTo>
                  <a:pt x="334" y="250"/>
                </a:moveTo>
                <a:cubicBezTo>
                  <a:pt x="388" y="247"/>
                  <a:pt x="445" y="257"/>
                  <a:pt x="505" y="281"/>
                </a:cubicBezTo>
                <a:cubicBezTo>
                  <a:pt x="509" y="292"/>
                  <a:pt x="514" y="302"/>
                  <a:pt x="521" y="310"/>
                </a:cubicBezTo>
                <a:cubicBezTo>
                  <a:pt x="1052" y="923"/>
                  <a:pt x="1052" y="923"/>
                  <a:pt x="1052" y="923"/>
                </a:cubicBezTo>
                <a:cubicBezTo>
                  <a:pt x="1064" y="935"/>
                  <a:pt x="1080" y="942"/>
                  <a:pt x="1098" y="945"/>
                </a:cubicBezTo>
                <a:cubicBezTo>
                  <a:pt x="1119" y="996"/>
                  <a:pt x="1134" y="1046"/>
                  <a:pt x="1144" y="1093"/>
                </a:cubicBezTo>
                <a:cubicBezTo>
                  <a:pt x="1157" y="1157"/>
                  <a:pt x="1164" y="1233"/>
                  <a:pt x="1147" y="1304"/>
                </a:cubicBezTo>
                <a:cubicBezTo>
                  <a:pt x="1051" y="1318"/>
                  <a:pt x="943" y="1296"/>
                  <a:pt x="832" y="1239"/>
                </a:cubicBezTo>
                <a:cubicBezTo>
                  <a:pt x="714" y="1179"/>
                  <a:pt x="602" y="1083"/>
                  <a:pt x="508" y="963"/>
                </a:cubicBezTo>
                <a:cubicBezTo>
                  <a:pt x="508" y="963"/>
                  <a:pt x="508" y="963"/>
                  <a:pt x="508" y="963"/>
                </a:cubicBezTo>
                <a:cubicBezTo>
                  <a:pt x="323" y="726"/>
                  <a:pt x="253" y="441"/>
                  <a:pt x="334" y="250"/>
                </a:cubicBezTo>
                <a:close/>
                <a:moveTo>
                  <a:pt x="1073" y="904"/>
                </a:moveTo>
                <a:cubicBezTo>
                  <a:pt x="542" y="291"/>
                  <a:pt x="542" y="291"/>
                  <a:pt x="542" y="291"/>
                </a:cubicBezTo>
                <a:cubicBezTo>
                  <a:pt x="530" y="278"/>
                  <a:pt x="527" y="257"/>
                  <a:pt x="533" y="234"/>
                </a:cubicBezTo>
                <a:cubicBezTo>
                  <a:pt x="535" y="226"/>
                  <a:pt x="538" y="218"/>
                  <a:pt x="542" y="211"/>
                </a:cubicBezTo>
                <a:cubicBezTo>
                  <a:pt x="542" y="229"/>
                  <a:pt x="550" y="248"/>
                  <a:pt x="565" y="264"/>
                </a:cubicBezTo>
                <a:cubicBezTo>
                  <a:pt x="1082" y="855"/>
                  <a:pt x="1082" y="855"/>
                  <a:pt x="1082" y="855"/>
                </a:cubicBezTo>
                <a:cubicBezTo>
                  <a:pt x="1103" y="882"/>
                  <a:pt x="1132" y="896"/>
                  <a:pt x="1163" y="896"/>
                </a:cubicBezTo>
                <a:cubicBezTo>
                  <a:pt x="1184" y="896"/>
                  <a:pt x="1205" y="890"/>
                  <a:pt x="1227" y="879"/>
                </a:cubicBezTo>
                <a:cubicBezTo>
                  <a:pt x="1183" y="915"/>
                  <a:pt x="1100" y="934"/>
                  <a:pt x="1073" y="904"/>
                </a:cubicBezTo>
                <a:close/>
                <a:moveTo>
                  <a:pt x="243" y="239"/>
                </a:moveTo>
                <a:cubicBezTo>
                  <a:pt x="375" y="133"/>
                  <a:pt x="595" y="56"/>
                  <a:pt x="656" y="48"/>
                </a:cubicBezTo>
                <a:cubicBezTo>
                  <a:pt x="769" y="33"/>
                  <a:pt x="851" y="29"/>
                  <a:pt x="916" y="37"/>
                </a:cubicBezTo>
                <a:cubicBezTo>
                  <a:pt x="568" y="153"/>
                  <a:pt x="568" y="153"/>
                  <a:pt x="568" y="153"/>
                </a:cubicBezTo>
                <a:cubicBezTo>
                  <a:pt x="539" y="163"/>
                  <a:pt x="515" y="191"/>
                  <a:pt x="506" y="227"/>
                </a:cubicBezTo>
                <a:cubicBezTo>
                  <a:pt x="504" y="235"/>
                  <a:pt x="503" y="242"/>
                  <a:pt x="502" y="250"/>
                </a:cubicBezTo>
                <a:cubicBezTo>
                  <a:pt x="451" y="231"/>
                  <a:pt x="401" y="221"/>
                  <a:pt x="353" y="221"/>
                </a:cubicBezTo>
                <a:cubicBezTo>
                  <a:pt x="314" y="221"/>
                  <a:pt x="276" y="228"/>
                  <a:pt x="241" y="241"/>
                </a:cubicBezTo>
                <a:cubicBezTo>
                  <a:pt x="242" y="240"/>
                  <a:pt x="242" y="240"/>
                  <a:pt x="243" y="239"/>
                </a:cubicBezTo>
                <a:close/>
                <a:moveTo>
                  <a:pt x="248" y="1166"/>
                </a:moveTo>
                <a:cubicBezTo>
                  <a:pt x="128" y="1013"/>
                  <a:pt x="54" y="840"/>
                  <a:pt x="40" y="678"/>
                </a:cubicBezTo>
                <a:cubicBezTo>
                  <a:pt x="25" y="518"/>
                  <a:pt x="70" y="389"/>
                  <a:pt x="166" y="314"/>
                </a:cubicBezTo>
                <a:cubicBezTo>
                  <a:pt x="205" y="284"/>
                  <a:pt x="250" y="264"/>
                  <a:pt x="302" y="254"/>
                </a:cubicBezTo>
                <a:cubicBezTo>
                  <a:pt x="227" y="454"/>
                  <a:pt x="299" y="741"/>
                  <a:pt x="486" y="980"/>
                </a:cubicBezTo>
                <a:cubicBezTo>
                  <a:pt x="486" y="980"/>
                  <a:pt x="486" y="980"/>
                  <a:pt x="486" y="980"/>
                </a:cubicBezTo>
                <a:cubicBezTo>
                  <a:pt x="582" y="1104"/>
                  <a:pt x="697" y="1202"/>
                  <a:pt x="819" y="1264"/>
                </a:cubicBezTo>
                <a:cubicBezTo>
                  <a:pt x="930" y="1321"/>
                  <a:pt x="1040" y="1345"/>
                  <a:pt x="1138" y="1333"/>
                </a:cubicBezTo>
                <a:cubicBezTo>
                  <a:pt x="1121" y="1375"/>
                  <a:pt x="1096" y="1419"/>
                  <a:pt x="1054" y="1452"/>
                </a:cubicBezTo>
                <a:cubicBezTo>
                  <a:pt x="855" y="1608"/>
                  <a:pt x="493" y="1480"/>
                  <a:pt x="248" y="1166"/>
                </a:cubicBezTo>
                <a:close/>
                <a:moveTo>
                  <a:pt x="1525" y="1095"/>
                </a:moveTo>
                <a:cubicBezTo>
                  <a:pt x="1513" y="1137"/>
                  <a:pt x="1433" y="1228"/>
                  <a:pt x="1321" y="1326"/>
                </a:cubicBezTo>
                <a:cubicBezTo>
                  <a:pt x="1212" y="1422"/>
                  <a:pt x="1107" y="1494"/>
                  <a:pt x="1059" y="1506"/>
                </a:cubicBezTo>
                <a:cubicBezTo>
                  <a:pt x="1037" y="1512"/>
                  <a:pt x="1015" y="1516"/>
                  <a:pt x="992" y="1520"/>
                </a:cubicBezTo>
                <a:cubicBezTo>
                  <a:pt x="993" y="1519"/>
                  <a:pt x="994" y="1519"/>
                  <a:pt x="995" y="1519"/>
                </a:cubicBezTo>
                <a:cubicBezTo>
                  <a:pt x="996" y="1518"/>
                  <a:pt x="997" y="1517"/>
                  <a:pt x="999" y="1517"/>
                </a:cubicBezTo>
                <a:cubicBezTo>
                  <a:pt x="1002" y="1516"/>
                  <a:pt x="1004" y="1514"/>
                  <a:pt x="1007" y="1513"/>
                </a:cubicBezTo>
                <a:cubicBezTo>
                  <a:pt x="1009" y="1512"/>
                  <a:pt x="1010" y="1512"/>
                  <a:pt x="1011" y="1511"/>
                </a:cubicBezTo>
                <a:cubicBezTo>
                  <a:pt x="1014" y="1510"/>
                  <a:pt x="1018" y="1508"/>
                  <a:pt x="1021" y="1506"/>
                </a:cubicBezTo>
                <a:cubicBezTo>
                  <a:pt x="1022" y="1506"/>
                  <a:pt x="1022" y="1506"/>
                  <a:pt x="1023" y="1505"/>
                </a:cubicBezTo>
                <a:cubicBezTo>
                  <a:pt x="1027" y="1503"/>
                  <a:pt x="1031" y="1501"/>
                  <a:pt x="1035" y="1499"/>
                </a:cubicBezTo>
                <a:cubicBezTo>
                  <a:pt x="1036" y="1498"/>
                  <a:pt x="1037" y="1498"/>
                  <a:pt x="1038" y="1497"/>
                </a:cubicBezTo>
                <a:cubicBezTo>
                  <a:pt x="1040" y="1495"/>
                  <a:pt x="1043" y="1494"/>
                  <a:pt x="1046" y="1492"/>
                </a:cubicBezTo>
                <a:cubicBezTo>
                  <a:pt x="1047" y="1491"/>
                  <a:pt x="1049" y="1490"/>
                  <a:pt x="1050" y="1489"/>
                </a:cubicBezTo>
                <a:cubicBezTo>
                  <a:pt x="1052" y="1488"/>
                  <a:pt x="1055" y="1486"/>
                  <a:pt x="1058" y="1484"/>
                </a:cubicBezTo>
                <a:cubicBezTo>
                  <a:pt x="1059" y="1483"/>
                  <a:pt x="1060" y="1483"/>
                  <a:pt x="1061" y="1482"/>
                </a:cubicBezTo>
                <a:cubicBezTo>
                  <a:pt x="1065" y="1479"/>
                  <a:pt x="1068" y="1477"/>
                  <a:pt x="1072" y="1474"/>
                </a:cubicBezTo>
                <a:cubicBezTo>
                  <a:pt x="1118" y="1438"/>
                  <a:pt x="1150" y="1391"/>
                  <a:pt x="1168" y="1334"/>
                </a:cubicBezTo>
                <a:cubicBezTo>
                  <a:pt x="1170" y="1329"/>
                  <a:pt x="1172" y="1325"/>
                  <a:pt x="1173" y="1321"/>
                </a:cubicBezTo>
                <a:cubicBezTo>
                  <a:pt x="1174" y="1318"/>
                  <a:pt x="1174" y="1316"/>
                  <a:pt x="1174" y="1313"/>
                </a:cubicBezTo>
                <a:cubicBezTo>
                  <a:pt x="1190" y="1249"/>
                  <a:pt x="1190" y="1173"/>
                  <a:pt x="1172" y="1088"/>
                </a:cubicBezTo>
                <a:cubicBezTo>
                  <a:pt x="1162" y="1042"/>
                  <a:pt x="1147" y="994"/>
                  <a:pt x="1129" y="946"/>
                </a:cubicBezTo>
                <a:cubicBezTo>
                  <a:pt x="1171" y="943"/>
                  <a:pt x="1218" y="923"/>
                  <a:pt x="1247" y="898"/>
                </a:cubicBezTo>
                <a:cubicBezTo>
                  <a:pt x="1539" y="645"/>
                  <a:pt x="1539" y="645"/>
                  <a:pt x="1539" y="645"/>
                </a:cubicBezTo>
                <a:cubicBezTo>
                  <a:pt x="1582" y="775"/>
                  <a:pt x="1574" y="914"/>
                  <a:pt x="1525" y="1095"/>
                </a:cubicBezTo>
                <a:close/>
              </a:path>
            </a:pathLst>
          </a:custGeom>
          <a:solidFill>
            <a:schemeClr val="tx1">
              <a:lumMod val="50000"/>
              <a:lumOff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latin typeface="东芝黑体 Bold" panose="020B0800000000000000" pitchFamily="34" charset="-122"/>
              <a:ea typeface="东芝黑体 Bold" panose="020B0800000000000000" pitchFamily="34" charset="-122"/>
            </a:endParaRPr>
          </a:p>
        </p:txBody>
      </p:sp>
      <p:sp>
        <p:nvSpPr>
          <p:cNvPr id="33" name="Freeform 27"/>
          <p:cNvSpPr>
            <a:spLocks noChangeAspect="1" noEditPoints="1"/>
          </p:cNvSpPr>
          <p:nvPr/>
        </p:nvSpPr>
        <p:spPr bwMode="auto">
          <a:xfrm>
            <a:off x="7407587" y="3913971"/>
            <a:ext cx="717805" cy="770695"/>
          </a:xfrm>
          <a:custGeom>
            <a:avLst/>
            <a:gdLst>
              <a:gd name="T0" fmla="*/ 1464 w 1464"/>
              <a:gd name="T1" fmla="*/ 326 h 1572"/>
              <a:gd name="T2" fmla="*/ 732 w 1464"/>
              <a:gd name="T3" fmla="*/ 0 h 1572"/>
              <a:gd name="T4" fmla="*/ 0 w 1464"/>
              <a:gd name="T5" fmla="*/ 326 h 1572"/>
              <a:gd name="T6" fmla="*/ 0 w 1464"/>
              <a:gd name="T7" fmla="*/ 337 h 1572"/>
              <a:gd name="T8" fmla="*/ 0 w 1464"/>
              <a:gd name="T9" fmla="*/ 429 h 1572"/>
              <a:gd name="T10" fmla="*/ 0 w 1464"/>
              <a:gd name="T11" fmla="*/ 751 h 1572"/>
              <a:gd name="T12" fmla="*/ 6 w 1464"/>
              <a:gd name="T13" fmla="*/ 793 h 1572"/>
              <a:gd name="T14" fmla="*/ 113 w 1464"/>
              <a:gd name="T15" fmla="*/ 973 h 1572"/>
              <a:gd name="T16" fmla="*/ 1350 w 1464"/>
              <a:gd name="T17" fmla="*/ 973 h 1572"/>
              <a:gd name="T18" fmla="*/ 1458 w 1464"/>
              <a:gd name="T19" fmla="*/ 793 h 1572"/>
              <a:gd name="T20" fmla="*/ 1464 w 1464"/>
              <a:gd name="T21" fmla="*/ 751 h 1572"/>
              <a:gd name="T22" fmla="*/ 1464 w 1464"/>
              <a:gd name="T23" fmla="*/ 429 h 1572"/>
              <a:gd name="T24" fmla="*/ 1464 w 1464"/>
              <a:gd name="T25" fmla="*/ 337 h 1572"/>
              <a:gd name="T26" fmla="*/ 230 w 1464"/>
              <a:gd name="T27" fmla="*/ 130 h 1572"/>
              <a:gd name="T28" fmla="*/ 1234 w 1464"/>
              <a:gd name="T29" fmla="*/ 130 h 1572"/>
              <a:gd name="T30" fmla="*/ 1233 w 1464"/>
              <a:gd name="T31" fmla="*/ 161 h 1572"/>
              <a:gd name="T32" fmla="*/ 230 w 1464"/>
              <a:gd name="T33" fmla="*/ 161 h 1572"/>
              <a:gd name="T34" fmla="*/ 230 w 1464"/>
              <a:gd name="T35" fmla="*/ 130 h 1572"/>
              <a:gd name="T36" fmla="*/ 141 w 1464"/>
              <a:gd name="T37" fmla="*/ 973 h 1572"/>
              <a:gd name="T38" fmla="*/ 316 w 1464"/>
              <a:gd name="T39" fmla="*/ 729 h 1572"/>
              <a:gd name="T40" fmla="*/ 1147 w 1464"/>
              <a:gd name="T41" fmla="*/ 729 h 1572"/>
              <a:gd name="T42" fmla="*/ 1322 w 1464"/>
              <a:gd name="T43" fmla="*/ 973 h 1572"/>
              <a:gd name="T44" fmla="*/ 1164 w 1464"/>
              <a:gd name="T45" fmla="*/ 689 h 1572"/>
              <a:gd name="T46" fmla="*/ 299 w 1464"/>
              <a:gd name="T47" fmla="*/ 689 h 1572"/>
              <a:gd name="T48" fmla="*/ 300 w 1464"/>
              <a:gd name="T49" fmla="*/ 666 h 1572"/>
              <a:gd name="T50" fmla="*/ 1163 w 1464"/>
              <a:gd name="T51" fmla="*/ 666 h 1572"/>
              <a:gd name="T52" fmla="*/ 1164 w 1464"/>
              <a:gd name="T53" fmla="*/ 689 h 1572"/>
              <a:gd name="T54" fmla="*/ 1363 w 1464"/>
              <a:gd name="T55" fmla="*/ 843 h 1572"/>
              <a:gd name="T56" fmla="*/ 1363 w 1464"/>
              <a:gd name="T57" fmla="*/ 833 h 1572"/>
              <a:gd name="T58" fmla="*/ 732 w 1464"/>
              <a:gd name="T59" fmla="*/ 551 h 1572"/>
              <a:gd name="T60" fmla="*/ 100 w 1464"/>
              <a:gd name="T61" fmla="*/ 833 h 1572"/>
              <a:gd name="T62" fmla="*/ 100 w 1464"/>
              <a:gd name="T63" fmla="*/ 843 h 1572"/>
              <a:gd name="T64" fmla="*/ 29 w 1464"/>
              <a:gd name="T65" fmla="*/ 768 h 1572"/>
              <a:gd name="T66" fmla="*/ 732 w 1464"/>
              <a:gd name="T67" fmla="*/ 487 h 1572"/>
              <a:gd name="T68" fmla="*/ 1434 w 1464"/>
              <a:gd name="T69" fmla="*/ 768 h 1572"/>
              <a:gd name="T70" fmla="*/ 1436 w 1464"/>
              <a:gd name="T71" fmla="*/ 462 h 1572"/>
              <a:gd name="T72" fmla="*/ 1242 w 1464"/>
              <a:gd name="T73" fmla="*/ 551 h 1572"/>
              <a:gd name="T74" fmla="*/ 221 w 1464"/>
              <a:gd name="T75" fmla="*/ 551 h 1572"/>
              <a:gd name="T76" fmla="*/ 28 w 1464"/>
              <a:gd name="T77" fmla="*/ 462 h 1572"/>
              <a:gd name="T78" fmla="*/ 230 w 1464"/>
              <a:gd name="T79" fmla="*/ 222 h 1572"/>
              <a:gd name="T80" fmla="*/ 1234 w 1464"/>
              <a:gd name="T81" fmla="*/ 222 h 1572"/>
              <a:gd name="T82" fmla="*/ 1436 w 1464"/>
              <a:gd name="T83" fmla="*/ 462 h 1572"/>
              <a:gd name="T84" fmla="*/ 531 w 1464"/>
              <a:gd name="T85" fmla="*/ 855 h 1572"/>
              <a:gd name="T86" fmla="*/ 312 w 1464"/>
              <a:gd name="T87" fmla="*/ 900 h 1572"/>
              <a:gd name="T88" fmla="*/ 406 w 1464"/>
              <a:gd name="T89" fmla="*/ 1112 h 1572"/>
              <a:gd name="T90" fmla="*/ 1057 w 1464"/>
              <a:gd name="T91" fmla="*/ 1112 h 1572"/>
              <a:gd name="T92" fmla="*/ 340 w 1464"/>
              <a:gd name="T93" fmla="*/ 900 h 1572"/>
              <a:gd name="T94" fmla="*/ 513 w 1464"/>
              <a:gd name="T95" fmla="*/ 900 h 1572"/>
              <a:gd name="T96" fmla="*/ 340 w 1464"/>
              <a:gd name="T97" fmla="*/ 900 h 1572"/>
              <a:gd name="T98" fmla="*/ 434 w 1464"/>
              <a:gd name="T99" fmla="*/ 1112 h 1572"/>
              <a:gd name="T100" fmla="*/ 541 w 1464"/>
              <a:gd name="T101" fmla="*/ 900 h 1572"/>
              <a:gd name="T102" fmla="*/ 732 w 1464"/>
              <a:gd name="T103" fmla="*/ 814 h 1572"/>
              <a:gd name="T104" fmla="*/ 732 w 1464"/>
              <a:gd name="T105" fmla="*/ 1409 h 1572"/>
              <a:gd name="T106" fmla="*/ 539 w 1464"/>
              <a:gd name="T107" fmla="*/ 1112 h 1572"/>
              <a:gd name="T108" fmla="*/ 924 w 1464"/>
              <a:gd name="T109" fmla="*/ 1112 h 1572"/>
              <a:gd name="T110" fmla="*/ 732 w 1464"/>
              <a:gd name="T111" fmla="*/ 1276 h 1572"/>
              <a:gd name="T112" fmla="*/ 732 w 1464"/>
              <a:gd name="T113" fmla="*/ 947 h 1572"/>
              <a:gd name="T114" fmla="*/ 732 w 1464"/>
              <a:gd name="T115" fmla="*/ 1276 h 1572"/>
              <a:gd name="T116" fmla="*/ 591 w 1464"/>
              <a:gd name="T117" fmla="*/ 1112 h 1572"/>
              <a:gd name="T118" fmla="*/ 872 w 1464"/>
              <a:gd name="T119" fmla="*/ 1112 h 1572"/>
              <a:gd name="T120" fmla="*/ 732 w 1464"/>
              <a:gd name="T121" fmla="*/ 1224 h 1572"/>
              <a:gd name="T122" fmla="*/ 732 w 1464"/>
              <a:gd name="T123" fmla="*/ 999 h 1572"/>
              <a:gd name="T124" fmla="*/ 732 w 1464"/>
              <a:gd name="T125" fmla="*/ 122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4" h="1572">
                <a:moveTo>
                  <a:pt x="1463" y="332"/>
                </a:moveTo>
                <a:cubicBezTo>
                  <a:pt x="1463" y="330"/>
                  <a:pt x="1464" y="328"/>
                  <a:pt x="1464" y="326"/>
                </a:cubicBezTo>
                <a:cubicBezTo>
                  <a:pt x="1464" y="236"/>
                  <a:pt x="1386" y="154"/>
                  <a:pt x="1245" y="92"/>
                </a:cubicBezTo>
                <a:cubicBezTo>
                  <a:pt x="1108" y="33"/>
                  <a:pt x="925" y="0"/>
                  <a:pt x="732" y="0"/>
                </a:cubicBezTo>
                <a:cubicBezTo>
                  <a:pt x="538" y="0"/>
                  <a:pt x="356" y="33"/>
                  <a:pt x="218" y="92"/>
                </a:cubicBezTo>
                <a:cubicBezTo>
                  <a:pt x="77" y="154"/>
                  <a:pt x="0" y="236"/>
                  <a:pt x="0" y="326"/>
                </a:cubicBezTo>
                <a:cubicBezTo>
                  <a:pt x="0" y="328"/>
                  <a:pt x="0" y="330"/>
                  <a:pt x="0" y="332"/>
                </a:cubicBezTo>
                <a:cubicBezTo>
                  <a:pt x="0" y="334"/>
                  <a:pt x="0" y="335"/>
                  <a:pt x="0" y="337"/>
                </a:cubicBezTo>
                <a:cubicBezTo>
                  <a:pt x="0" y="353"/>
                  <a:pt x="2" y="368"/>
                  <a:pt x="7" y="383"/>
                </a:cubicBezTo>
                <a:cubicBezTo>
                  <a:pt x="2" y="398"/>
                  <a:pt x="0" y="414"/>
                  <a:pt x="0" y="429"/>
                </a:cubicBezTo>
                <a:cubicBezTo>
                  <a:pt x="0" y="448"/>
                  <a:pt x="0" y="448"/>
                  <a:pt x="0" y="448"/>
                </a:cubicBezTo>
                <a:cubicBezTo>
                  <a:pt x="0" y="751"/>
                  <a:pt x="0" y="751"/>
                  <a:pt x="0" y="751"/>
                </a:cubicBezTo>
                <a:cubicBezTo>
                  <a:pt x="0" y="782"/>
                  <a:pt x="0" y="782"/>
                  <a:pt x="0" y="782"/>
                </a:cubicBezTo>
                <a:cubicBezTo>
                  <a:pt x="0" y="786"/>
                  <a:pt x="2" y="790"/>
                  <a:pt x="6" y="793"/>
                </a:cubicBezTo>
                <a:cubicBezTo>
                  <a:pt x="19" y="842"/>
                  <a:pt x="57" y="887"/>
                  <a:pt x="115" y="928"/>
                </a:cubicBezTo>
                <a:cubicBezTo>
                  <a:pt x="114" y="943"/>
                  <a:pt x="113" y="958"/>
                  <a:pt x="113" y="973"/>
                </a:cubicBezTo>
                <a:cubicBezTo>
                  <a:pt x="113" y="1303"/>
                  <a:pt x="391" y="1572"/>
                  <a:pt x="732" y="1572"/>
                </a:cubicBezTo>
                <a:cubicBezTo>
                  <a:pt x="1072" y="1572"/>
                  <a:pt x="1350" y="1303"/>
                  <a:pt x="1350" y="973"/>
                </a:cubicBezTo>
                <a:cubicBezTo>
                  <a:pt x="1350" y="958"/>
                  <a:pt x="1349" y="943"/>
                  <a:pt x="1348" y="928"/>
                </a:cubicBezTo>
                <a:cubicBezTo>
                  <a:pt x="1406" y="887"/>
                  <a:pt x="1444" y="842"/>
                  <a:pt x="1458" y="793"/>
                </a:cubicBezTo>
                <a:cubicBezTo>
                  <a:pt x="1461" y="790"/>
                  <a:pt x="1464" y="786"/>
                  <a:pt x="1464" y="782"/>
                </a:cubicBezTo>
                <a:cubicBezTo>
                  <a:pt x="1464" y="751"/>
                  <a:pt x="1464" y="751"/>
                  <a:pt x="1464" y="751"/>
                </a:cubicBezTo>
                <a:cubicBezTo>
                  <a:pt x="1464" y="448"/>
                  <a:pt x="1464" y="448"/>
                  <a:pt x="1464" y="448"/>
                </a:cubicBezTo>
                <a:cubicBezTo>
                  <a:pt x="1464" y="429"/>
                  <a:pt x="1464" y="429"/>
                  <a:pt x="1464" y="429"/>
                </a:cubicBezTo>
                <a:cubicBezTo>
                  <a:pt x="1464" y="414"/>
                  <a:pt x="1461" y="398"/>
                  <a:pt x="1456" y="383"/>
                </a:cubicBezTo>
                <a:cubicBezTo>
                  <a:pt x="1461" y="368"/>
                  <a:pt x="1464" y="353"/>
                  <a:pt x="1464" y="337"/>
                </a:cubicBezTo>
                <a:cubicBezTo>
                  <a:pt x="1464" y="335"/>
                  <a:pt x="1463" y="334"/>
                  <a:pt x="1463" y="332"/>
                </a:cubicBezTo>
                <a:close/>
                <a:moveTo>
                  <a:pt x="230" y="130"/>
                </a:moveTo>
                <a:cubicBezTo>
                  <a:pt x="363" y="72"/>
                  <a:pt x="542" y="40"/>
                  <a:pt x="732" y="40"/>
                </a:cubicBezTo>
                <a:cubicBezTo>
                  <a:pt x="921" y="40"/>
                  <a:pt x="1100" y="72"/>
                  <a:pt x="1234" y="130"/>
                </a:cubicBezTo>
                <a:cubicBezTo>
                  <a:pt x="1350" y="180"/>
                  <a:pt x="1420" y="245"/>
                  <a:pt x="1433" y="313"/>
                </a:cubicBezTo>
                <a:cubicBezTo>
                  <a:pt x="1405" y="255"/>
                  <a:pt x="1336" y="202"/>
                  <a:pt x="1233" y="161"/>
                </a:cubicBezTo>
                <a:cubicBezTo>
                  <a:pt x="1099" y="107"/>
                  <a:pt x="921" y="77"/>
                  <a:pt x="732" y="77"/>
                </a:cubicBezTo>
                <a:cubicBezTo>
                  <a:pt x="542" y="77"/>
                  <a:pt x="364" y="107"/>
                  <a:pt x="230" y="161"/>
                </a:cubicBezTo>
                <a:cubicBezTo>
                  <a:pt x="127" y="202"/>
                  <a:pt x="58" y="255"/>
                  <a:pt x="30" y="313"/>
                </a:cubicBezTo>
                <a:cubicBezTo>
                  <a:pt x="44" y="245"/>
                  <a:pt x="113" y="180"/>
                  <a:pt x="230" y="130"/>
                </a:cubicBezTo>
                <a:close/>
                <a:moveTo>
                  <a:pt x="732" y="1544"/>
                </a:moveTo>
                <a:cubicBezTo>
                  <a:pt x="406" y="1544"/>
                  <a:pt x="141" y="1288"/>
                  <a:pt x="141" y="973"/>
                </a:cubicBezTo>
                <a:cubicBezTo>
                  <a:pt x="141" y="928"/>
                  <a:pt x="147" y="882"/>
                  <a:pt x="158" y="838"/>
                </a:cubicBezTo>
                <a:cubicBezTo>
                  <a:pt x="184" y="798"/>
                  <a:pt x="238" y="759"/>
                  <a:pt x="316" y="729"/>
                </a:cubicBezTo>
                <a:cubicBezTo>
                  <a:pt x="428" y="685"/>
                  <a:pt x="575" y="661"/>
                  <a:pt x="732" y="661"/>
                </a:cubicBezTo>
                <a:cubicBezTo>
                  <a:pt x="888" y="661"/>
                  <a:pt x="1035" y="685"/>
                  <a:pt x="1147" y="729"/>
                </a:cubicBezTo>
                <a:cubicBezTo>
                  <a:pt x="1225" y="759"/>
                  <a:pt x="1280" y="798"/>
                  <a:pt x="1305" y="838"/>
                </a:cubicBezTo>
                <a:cubicBezTo>
                  <a:pt x="1316" y="882"/>
                  <a:pt x="1322" y="928"/>
                  <a:pt x="1322" y="973"/>
                </a:cubicBezTo>
                <a:cubicBezTo>
                  <a:pt x="1322" y="1288"/>
                  <a:pt x="1057" y="1544"/>
                  <a:pt x="732" y="1544"/>
                </a:cubicBezTo>
                <a:close/>
                <a:moveTo>
                  <a:pt x="1164" y="689"/>
                </a:moveTo>
                <a:cubicBezTo>
                  <a:pt x="1048" y="643"/>
                  <a:pt x="895" y="617"/>
                  <a:pt x="732" y="617"/>
                </a:cubicBezTo>
                <a:cubicBezTo>
                  <a:pt x="568" y="617"/>
                  <a:pt x="415" y="643"/>
                  <a:pt x="299" y="689"/>
                </a:cubicBezTo>
                <a:cubicBezTo>
                  <a:pt x="218" y="722"/>
                  <a:pt x="162" y="763"/>
                  <a:pt x="134" y="807"/>
                </a:cubicBezTo>
                <a:cubicBezTo>
                  <a:pt x="152" y="755"/>
                  <a:pt x="210" y="706"/>
                  <a:pt x="300" y="666"/>
                </a:cubicBezTo>
                <a:cubicBezTo>
                  <a:pt x="415" y="616"/>
                  <a:pt x="568" y="589"/>
                  <a:pt x="732" y="589"/>
                </a:cubicBezTo>
                <a:cubicBezTo>
                  <a:pt x="895" y="589"/>
                  <a:pt x="1048" y="616"/>
                  <a:pt x="1163" y="666"/>
                </a:cubicBezTo>
                <a:cubicBezTo>
                  <a:pt x="1254" y="706"/>
                  <a:pt x="1311" y="755"/>
                  <a:pt x="1329" y="807"/>
                </a:cubicBezTo>
                <a:cubicBezTo>
                  <a:pt x="1301" y="763"/>
                  <a:pt x="1245" y="722"/>
                  <a:pt x="1164" y="689"/>
                </a:cubicBezTo>
                <a:close/>
                <a:moveTo>
                  <a:pt x="1356" y="887"/>
                </a:moveTo>
                <a:cubicBezTo>
                  <a:pt x="1361" y="873"/>
                  <a:pt x="1363" y="858"/>
                  <a:pt x="1363" y="843"/>
                </a:cubicBezTo>
                <a:cubicBezTo>
                  <a:pt x="1363" y="841"/>
                  <a:pt x="1363" y="840"/>
                  <a:pt x="1363" y="838"/>
                </a:cubicBezTo>
                <a:cubicBezTo>
                  <a:pt x="1363" y="836"/>
                  <a:pt x="1363" y="835"/>
                  <a:pt x="1363" y="833"/>
                </a:cubicBezTo>
                <a:cubicBezTo>
                  <a:pt x="1363" y="755"/>
                  <a:pt x="1296" y="683"/>
                  <a:pt x="1174" y="630"/>
                </a:cubicBezTo>
                <a:cubicBezTo>
                  <a:pt x="1056" y="579"/>
                  <a:pt x="898" y="551"/>
                  <a:pt x="732" y="551"/>
                </a:cubicBezTo>
                <a:cubicBezTo>
                  <a:pt x="565" y="551"/>
                  <a:pt x="408" y="579"/>
                  <a:pt x="289" y="630"/>
                </a:cubicBezTo>
                <a:cubicBezTo>
                  <a:pt x="167" y="683"/>
                  <a:pt x="100" y="755"/>
                  <a:pt x="100" y="833"/>
                </a:cubicBezTo>
                <a:cubicBezTo>
                  <a:pt x="100" y="835"/>
                  <a:pt x="100" y="836"/>
                  <a:pt x="100" y="838"/>
                </a:cubicBezTo>
                <a:cubicBezTo>
                  <a:pt x="100" y="840"/>
                  <a:pt x="100" y="841"/>
                  <a:pt x="100" y="843"/>
                </a:cubicBezTo>
                <a:cubicBezTo>
                  <a:pt x="100" y="858"/>
                  <a:pt x="102" y="873"/>
                  <a:pt x="107" y="887"/>
                </a:cubicBezTo>
                <a:cubicBezTo>
                  <a:pt x="62" y="850"/>
                  <a:pt x="35" y="810"/>
                  <a:pt x="29" y="768"/>
                </a:cubicBezTo>
                <a:cubicBezTo>
                  <a:pt x="39" y="696"/>
                  <a:pt x="110" y="629"/>
                  <a:pt x="232" y="576"/>
                </a:cubicBezTo>
                <a:cubicBezTo>
                  <a:pt x="366" y="519"/>
                  <a:pt x="543" y="487"/>
                  <a:pt x="732" y="487"/>
                </a:cubicBezTo>
                <a:cubicBezTo>
                  <a:pt x="920" y="487"/>
                  <a:pt x="1097" y="519"/>
                  <a:pt x="1231" y="576"/>
                </a:cubicBezTo>
                <a:cubicBezTo>
                  <a:pt x="1353" y="629"/>
                  <a:pt x="1424" y="696"/>
                  <a:pt x="1434" y="768"/>
                </a:cubicBezTo>
                <a:cubicBezTo>
                  <a:pt x="1428" y="810"/>
                  <a:pt x="1402" y="850"/>
                  <a:pt x="1356" y="887"/>
                </a:cubicBezTo>
                <a:close/>
                <a:moveTo>
                  <a:pt x="1436" y="462"/>
                </a:moveTo>
                <a:cubicBezTo>
                  <a:pt x="1436" y="694"/>
                  <a:pt x="1436" y="694"/>
                  <a:pt x="1436" y="694"/>
                </a:cubicBezTo>
                <a:cubicBezTo>
                  <a:pt x="1401" y="640"/>
                  <a:pt x="1335" y="591"/>
                  <a:pt x="1242" y="551"/>
                </a:cubicBezTo>
                <a:cubicBezTo>
                  <a:pt x="1105" y="492"/>
                  <a:pt x="924" y="459"/>
                  <a:pt x="732" y="459"/>
                </a:cubicBezTo>
                <a:cubicBezTo>
                  <a:pt x="539" y="459"/>
                  <a:pt x="358" y="492"/>
                  <a:pt x="221" y="551"/>
                </a:cubicBezTo>
                <a:cubicBezTo>
                  <a:pt x="128" y="591"/>
                  <a:pt x="62" y="640"/>
                  <a:pt x="28" y="694"/>
                </a:cubicBezTo>
                <a:cubicBezTo>
                  <a:pt x="28" y="462"/>
                  <a:pt x="28" y="462"/>
                  <a:pt x="28" y="462"/>
                </a:cubicBezTo>
                <a:cubicBezTo>
                  <a:pt x="28" y="429"/>
                  <a:pt x="28" y="429"/>
                  <a:pt x="28" y="429"/>
                </a:cubicBezTo>
                <a:cubicBezTo>
                  <a:pt x="28" y="352"/>
                  <a:pt x="99" y="278"/>
                  <a:pt x="230" y="222"/>
                </a:cubicBezTo>
                <a:cubicBezTo>
                  <a:pt x="363" y="163"/>
                  <a:pt x="542" y="131"/>
                  <a:pt x="732" y="131"/>
                </a:cubicBezTo>
                <a:cubicBezTo>
                  <a:pt x="921" y="131"/>
                  <a:pt x="1100" y="163"/>
                  <a:pt x="1234" y="222"/>
                </a:cubicBezTo>
                <a:cubicBezTo>
                  <a:pt x="1364" y="278"/>
                  <a:pt x="1436" y="352"/>
                  <a:pt x="1436" y="429"/>
                </a:cubicBezTo>
                <a:lnTo>
                  <a:pt x="1436" y="462"/>
                </a:lnTo>
                <a:close/>
                <a:moveTo>
                  <a:pt x="732" y="786"/>
                </a:moveTo>
                <a:cubicBezTo>
                  <a:pt x="656" y="786"/>
                  <a:pt x="587" y="812"/>
                  <a:pt x="531" y="855"/>
                </a:cubicBezTo>
                <a:cubicBezTo>
                  <a:pt x="514" y="814"/>
                  <a:pt x="473" y="786"/>
                  <a:pt x="426" y="786"/>
                </a:cubicBezTo>
                <a:cubicBezTo>
                  <a:pt x="363" y="786"/>
                  <a:pt x="312" y="837"/>
                  <a:pt x="312" y="900"/>
                </a:cubicBezTo>
                <a:cubicBezTo>
                  <a:pt x="312" y="961"/>
                  <a:pt x="360" y="1011"/>
                  <a:pt x="421" y="1014"/>
                </a:cubicBezTo>
                <a:cubicBezTo>
                  <a:pt x="411" y="1045"/>
                  <a:pt x="406" y="1078"/>
                  <a:pt x="406" y="1112"/>
                </a:cubicBezTo>
                <a:cubicBezTo>
                  <a:pt x="406" y="1291"/>
                  <a:pt x="552" y="1437"/>
                  <a:pt x="732" y="1437"/>
                </a:cubicBezTo>
                <a:cubicBezTo>
                  <a:pt x="911" y="1437"/>
                  <a:pt x="1057" y="1291"/>
                  <a:pt x="1057" y="1112"/>
                </a:cubicBezTo>
                <a:cubicBezTo>
                  <a:pt x="1057" y="932"/>
                  <a:pt x="911" y="786"/>
                  <a:pt x="732" y="786"/>
                </a:cubicBezTo>
                <a:close/>
                <a:moveTo>
                  <a:pt x="340" y="900"/>
                </a:moveTo>
                <a:cubicBezTo>
                  <a:pt x="340" y="852"/>
                  <a:pt x="379" y="814"/>
                  <a:pt x="426" y="814"/>
                </a:cubicBezTo>
                <a:cubicBezTo>
                  <a:pt x="474" y="814"/>
                  <a:pt x="513" y="852"/>
                  <a:pt x="513" y="900"/>
                </a:cubicBezTo>
                <a:cubicBezTo>
                  <a:pt x="513" y="948"/>
                  <a:pt x="474" y="987"/>
                  <a:pt x="426" y="987"/>
                </a:cubicBezTo>
                <a:cubicBezTo>
                  <a:pt x="379" y="987"/>
                  <a:pt x="340" y="948"/>
                  <a:pt x="340" y="900"/>
                </a:cubicBezTo>
                <a:close/>
                <a:moveTo>
                  <a:pt x="732" y="1409"/>
                </a:moveTo>
                <a:cubicBezTo>
                  <a:pt x="567" y="1409"/>
                  <a:pt x="434" y="1276"/>
                  <a:pt x="434" y="1112"/>
                </a:cubicBezTo>
                <a:cubicBezTo>
                  <a:pt x="434" y="1077"/>
                  <a:pt x="440" y="1043"/>
                  <a:pt x="451" y="1012"/>
                </a:cubicBezTo>
                <a:cubicBezTo>
                  <a:pt x="502" y="1001"/>
                  <a:pt x="541" y="955"/>
                  <a:pt x="541" y="900"/>
                </a:cubicBezTo>
                <a:cubicBezTo>
                  <a:pt x="541" y="895"/>
                  <a:pt x="541" y="889"/>
                  <a:pt x="540" y="884"/>
                </a:cubicBezTo>
                <a:cubicBezTo>
                  <a:pt x="592" y="840"/>
                  <a:pt x="659" y="814"/>
                  <a:pt x="732" y="814"/>
                </a:cubicBezTo>
                <a:cubicBezTo>
                  <a:pt x="896" y="814"/>
                  <a:pt x="1029" y="947"/>
                  <a:pt x="1029" y="1112"/>
                </a:cubicBezTo>
                <a:cubicBezTo>
                  <a:pt x="1029" y="1276"/>
                  <a:pt x="896" y="1409"/>
                  <a:pt x="732" y="1409"/>
                </a:cubicBezTo>
                <a:close/>
                <a:moveTo>
                  <a:pt x="732" y="919"/>
                </a:moveTo>
                <a:cubicBezTo>
                  <a:pt x="625" y="919"/>
                  <a:pt x="539" y="1005"/>
                  <a:pt x="539" y="1112"/>
                </a:cubicBezTo>
                <a:cubicBezTo>
                  <a:pt x="539" y="1218"/>
                  <a:pt x="625" y="1304"/>
                  <a:pt x="732" y="1304"/>
                </a:cubicBezTo>
                <a:cubicBezTo>
                  <a:pt x="838" y="1304"/>
                  <a:pt x="924" y="1218"/>
                  <a:pt x="924" y="1112"/>
                </a:cubicBezTo>
                <a:cubicBezTo>
                  <a:pt x="924" y="1005"/>
                  <a:pt x="838" y="919"/>
                  <a:pt x="732" y="919"/>
                </a:cubicBezTo>
                <a:close/>
                <a:moveTo>
                  <a:pt x="732" y="1276"/>
                </a:moveTo>
                <a:cubicBezTo>
                  <a:pt x="641" y="1276"/>
                  <a:pt x="567" y="1202"/>
                  <a:pt x="567" y="1112"/>
                </a:cubicBezTo>
                <a:cubicBezTo>
                  <a:pt x="567" y="1021"/>
                  <a:pt x="641" y="947"/>
                  <a:pt x="732" y="947"/>
                </a:cubicBezTo>
                <a:cubicBezTo>
                  <a:pt x="822" y="947"/>
                  <a:pt x="896" y="1021"/>
                  <a:pt x="896" y="1112"/>
                </a:cubicBezTo>
                <a:cubicBezTo>
                  <a:pt x="896" y="1202"/>
                  <a:pt x="822" y="1276"/>
                  <a:pt x="732" y="1276"/>
                </a:cubicBezTo>
                <a:close/>
                <a:moveTo>
                  <a:pt x="732" y="971"/>
                </a:moveTo>
                <a:cubicBezTo>
                  <a:pt x="654" y="971"/>
                  <a:pt x="591" y="1034"/>
                  <a:pt x="591" y="1112"/>
                </a:cubicBezTo>
                <a:cubicBezTo>
                  <a:pt x="591" y="1189"/>
                  <a:pt x="654" y="1252"/>
                  <a:pt x="732" y="1252"/>
                </a:cubicBezTo>
                <a:cubicBezTo>
                  <a:pt x="809" y="1252"/>
                  <a:pt x="872" y="1189"/>
                  <a:pt x="872" y="1112"/>
                </a:cubicBezTo>
                <a:cubicBezTo>
                  <a:pt x="872" y="1034"/>
                  <a:pt x="809" y="971"/>
                  <a:pt x="732" y="971"/>
                </a:cubicBezTo>
                <a:close/>
                <a:moveTo>
                  <a:pt x="732" y="1224"/>
                </a:moveTo>
                <a:cubicBezTo>
                  <a:pt x="670" y="1224"/>
                  <a:pt x="619" y="1174"/>
                  <a:pt x="619" y="1112"/>
                </a:cubicBezTo>
                <a:cubicBezTo>
                  <a:pt x="619" y="1050"/>
                  <a:pt x="670" y="999"/>
                  <a:pt x="732" y="999"/>
                </a:cubicBezTo>
                <a:cubicBezTo>
                  <a:pt x="794" y="999"/>
                  <a:pt x="844" y="1050"/>
                  <a:pt x="844" y="1112"/>
                </a:cubicBezTo>
                <a:cubicBezTo>
                  <a:pt x="844" y="1174"/>
                  <a:pt x="794" y="1224"/>
                  <a:pt x="732" y="1224"/>
                </a:cubicBezTo>
                <a:close/>
              </a:path>
            </a:pathLst>
          </a:custGeom>
          <a:solidFill>
            <a:schemeClr val="tx1">
              <a:lumMod val="50000"/>
              <a:lumOff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latin typeface="东芝黑体 Bold" panose="020B0800000000000000" pitchFamily="34" charset="-122"/>
              <a:ea typeface="东芝黑体 Bold" panose="020B0800000000000000" pitchFamily="34" charset="-122"/>
            </a:endParaRPr>
          </a:p>
        </p:txBody>
      </p:sp>
      <p:sp>
        <p:nvSpPr>
          <p:cNvPr id="42" name="Freeform 33"/>
          <p:cNvSpPr>
            <a:spLocks noChangeAspect="1" noEditPoints="1"/>
          </p:cNvSpPr>
          <p:nvPr/>
        </p:nvSpPr>
        <p:spPr bwMode="auto">
          <a:xfrm>
            <a:off x="8510867" y="3787882"/>
            <a:ext cx="935508" cy="896784"/>
          </a:xfrm>
          <a:custGeom>
            <a:avLst/>
            <a:gdLst>
              <a:gd name="T0" fmla="*/ 250 w 1909"/>
              <a:gd name="T1" fmla="*/ 885 h 1829"/>
              <a:gd name="T2" fmla="*/ 81 w 1909"/>
              <a:gd name="T3" fmla="*/ 940 h 1829"/>
              <a:gd name="T4" fmla="*/ 21 w 1909"/>
              <a:gd name="T5" fmla="*/ 964 h 1829"/>
              <a:gd name="T6" fmla="*/ 18 w 1909"/>
              <a:gd name="T7" fmla="*/ 967 h 1829"/>
              <a:gd name="T8" fmla="*/ 891 w 1909"/>
              <a:gd name="T9" fmla="*/ 1829 h 1829"/>
              <a:gd name="T10" fmla="*/ 1810 w 1909"/>
              <a:gd name="T11" fmla="*/ 1258 h 1829"/>
              <a:gd name="T12" fmla="*/ 694 w 1909"/>
              <a:gd name="T13" fmla="*/ 1311 h 1829"/>
              <a:gd name="T14" fmla="*/ 643 w 1909"/>
              <a:gd name="T15" fmla="*/ 1685 h 1829"/>
              <a:gd name="T16" fmla="*/ 118 w 1909"/>
              <a:gd name="T17" fmla="*/ 1514 h 1829"/>
              <a:gd name="T18" fmla="*/ 173 w 1909"/>
              <a:gd name="T19" fmla="*/ 1543 h 1829"/>
              <a:gd name="T20" fmla="*/ 675 w 1909"/>
              <a:gd name="T21" fmla="*/ 1723 h 1829"/>
              <a:gd name="T22" fmla="*/ 760 w 1909"/>
              <a:gd name="T23" fmla="*/ 1741 h 1829"/>
              <a:gd name="T24" fmla="*/ 825 w 1909"/>
              <a:gd name="T25" fmla="*/ 1750 h 1829"/>
              <a:gd name="T26" fmla="*/ 889 w 1909"/>
              <a:gd name="T27" fmla="*/ 1753 h 1829"/>
              <a:gd name="T28" fmla="*/ 932 w 1909"/>
              <a:gd name="T29" fmla="*/ 1751 h 1829"/>
              <a:gd name="T30" fmla="*/ 982 w 1909"/>
              <a:gd name="T31" fmla="*/ 1745 h 1829"/>
              <a:gd name="T32" fmla="*/ 1021 w 1909"/>
              <a:gd name="T33" fmla="*/ 1735 h 1829"/>
              <a:gd name="T34" fmla="*/ 1058 w 1909"/>
              <a:gd name="T35" fmla="*/ 1722 h 1829"/>
              <a:gd name="T36" fmla="*/ 1088 w 1909"/>
              <a:gd name="T37" fmla="*/ 1708 h 1829"/>
              <a:gd name="T38" fmla="*/ 1118 w 1909"/>
              <a:gd name="T39" fmla="*/ 1692 h 1829"/>
              <a:gd name="T40" fmla="*/ 1207 w 1909"/>
              <a:gd name="T41" fmla="*/ 1633 h 1829"/>
              <a:gd name="T42" fmla="*/ 196 w 1909"/>
              <a:gd name="T43" fmla="*/ 1101 h 1829"/>
              <a:gd name="T44" fmla="*/ 138 w 1909"/>
              <a:gd name="T45" fmla="*/ 1070 h 1829"/>
              <a:gd name="T46" fmla="*/ 78 w 1909"/>
              <a:gd name="T47" fmla="*/ 1026 h 1829"/>
              <a:gd name="T48" fmla="*/ 53 w 1909"/>
              <a:gd name="T49" fmla="*/ 991 h 1829"/>
              <a:gd name="T50" fmla="*/ 93 w 1909"/>
              <a:gd name="T51" fmla="*/ 987 h 1829"/>
              <a:gd name="T52" fmla="*/ 124 w 1909"/>
              <a:gd name="T53" fmla="*/ 1010 h 1829"/>
              <a:gd name="T54" fmla="*/ 176 w 1909"/>
              <a:gd name="T55" fmla="*/ 1038 h 1829"/>
              <a:gd name="T56" fmla="*/ 717 w 1909"/>
              <a:gd name="T57" fmla="*/ 1238 h 1829"/>
              <a:gd name="T58" fmla="*/ 1158 w 1909"/>
              <a:gd name="T59" fmla="*/ 1725 h 1829"/>
              <a:gd name="T60" fmla="*/ 1173 w 1909"/>
              <a:gd name="T61" fmla="*/ 1137 h 1829"/>
              <a:gd name="T62" fmla="*/ 152 w 1909"/>
              <a:gd name="T63" fmla="*/ 945 h 1829"/>
              <a:gd name="T64" fmla="*/ 296 w 1909"/>
              <a:gd name="T65" fmla="*/ 901 h 1829"/>
              <a:gd name="T66" fmla="*/ 405 w 1909"/>
              <a:gd name="T67" fmla="*/ 875 h 1829"/>
              <a:gd name="T68" fmla="*/ 510 w 1909"/>
              <a:gd name="T69" fmla="*/ 855 h 1829"/>
              <a:gd name="T70" fmla="*/ 718 w 1909"/>
              <a:gd name="T71" fmla="*/ 1090 h 1829"/>
              <a:gd name="T72" fmla="*/ 1599 w 1909"/>
              <a:gd name="T73" fmla="*/ 1124 h 1829"/>
              <a:gd name="T74" fmla="*/ 1448 w 1909"/>
              <a:gd name="T75" fmla="*/ 1347 h 1829"/>
              <a:gd name="T76" fmla="*/ 1161 w 1909"/>
              <a:gd name="T77" fmla="*/ 1756 h 1829"/>
              <a:gd name="T78" fmla="*/ 1759 w 1909"/>
              <a:gd name="T79" fmla="*/ 1018 h 1829"/>
              <a:gd name="T80" fmla="*/ 1655 w 1909"/>
              <a:gd name="T81" fmla="*/ 1124 h 1829"/>
              <a:gd name="T82" fmla="*/ 1788 w 1909"/>
              <a:gd name="T83" fmla="*/ 1241 h 1829"/>
              <a:gd name="T84" fmla="*/ 1550 w 1909"/>
              <a:gd name="T85" fmla="*/ 1409 h 1829"/>
              <a:gd name="T86" fmla="*/ 1475 w 1909"/>
              <a:gd name="T87" fmla="*/ 1331 h 1829"/>
              <a:gd name="T88" fmla="*/ 1674 w 1909"/>
              <a:gd name="T89" fmla="*/ 1145 h 1829"/>
              <a:gd name="T90" fmla="*/ 1793 w 1909"/>
              <a:gd name="T91" fmla="*/ 1017 h 1829"/>
              <a:gd name="T92" fmla="*/ 827 w 1909"/>
              <a:gd name="T93" fmla="*/ 937 h 1829"/>
              <a:gd name="T94" fmla="*/ 642 w 1909"/>
              <a:gd name="T95" fmla="*/ 1011 h 1829"/>
              <a:gd name="T96" fmla="*/ 674 w 1909"/>
              <a:gd name="T97" fmla="*/ 812 h 1829"/>
              <a:gd name="T98" fmla="*/ 455 w 1909"/>
              <a:gd name="T99" fmla="*/ 836 h 1829"/>
              <a:gd name="T100" fmla="*/ 371 w 1909"/>
              <a:gd name="T101" fmla="*/ 853 h 1829"/>
              <a:gd name="T102" fmla="*/ 753 w 1909"/>
              <a:gd name="T103" fmla="*/ 641 h 1829"/>
              <a:gd name="T104" fmla="*/ 1744 w 1909"/>
              <a:gd name="T105" fmla="*/ 720 h 1829"/>
              <a:gd name="T106" fmla="*/ 1059 w 1909"/>
              <a:gd name="T107" fmla="*/ 323 h 1829"/>
              <a:gd name="T108" fmla="*/ 1570 w 1909"/>
              <a:gd name="T109" fmla="*/ 647 h 1829"/>
              <a:gd name="T110" fmla="*/ 972 w 1909"/>
              <a:gd name="T111" fmla="*/ 565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9" h="1829">
                <a:moveTo>
                  <a:pt x="1773" y="714"/>
                </a:moveTo>
                <a:cubicBezTo>
                  <a:pt x="1776" y="666"/>
                  <a:pt x="1777" y="594"/>
                  <a:pt x="1771" y="517"/>
                </a:cubicBezTo>
                <a:cubicBezTo>
                  <a:pt x="1769" y="497"/>
                  <a:pt x="1767" y="477"/>
                  <a:pt x="1764" y="458"/>
                </a:cubicBezTo>
                <a:cubicBezTo>
                  <a:pt x="1758" y="411"/>
                  <a:pt x="1748" y="367"/>
                  <a:pt x="1736" y="327"/>
                </a:cubicBezTo>
                <a:cubicBezTo>
                  <a:pt x="1705" y="227"/>
                  <a:pt x="1657" y="153"/>
                  <a:pt x="1592" y="106"/>
                </a:cubicBezTo>
                <a:cubicBezTo>
                  <a:pt x="1542" y="65"/>
                  <a:pt x="1483" y="38"/>
                  <a:pt x="1416" y="27"/>
                </a:cubicBezTo>
                <a:cubicBezTo>
                  <a:pt x="1271" y="0"/>
                  <a:pt x="1060" y="29"/>
                  <a:pt x="877" y="315"/>
                </a:cubicBezTo>
                <a:cubicBezTo>
                  <a:pt x="824" y="398"/>
                  <a:pt x="775" y="499"/>
                  <a:pt x="733" y="616"/>
                </a:cubicBezTo>
                <a:cubicBezTo>
                  <a:pt x="547" y="673"/>
                  <a:pt x="380" y="765"/>
                  <a:pt x="250" y="885"/>
                </a:cubicBezTo>
                <a:cubicBezTo>
                  <a:pt x="235" y="889"/>
                  <a:pt x="235" y="889"/>
                  <a:pt x="235" y="889"/>
                </a:cubicBezTo>
                <a:cubicBezTo>
                  <a:pt x="230" y="890"/>
                  <a:pt x="225" y="892"/>
                  <a:pt x="219" y="894"/>
                </a:cubicBezTo>
                <a:cubicBezTo>
                  <a:pt x="215" y="895"/>
                  <a:pt x="215" y="895"/>
                  <a:pt x="215" y="895"/>
                </a:cubicBezTo>
                <a:cubicBezTo>
                  <a:pt x="202" y="899"/>
                  <a:pt x="189" y="903"/>
                  <a:pt x="176" y="907"/>
                </a:cubicBezTo>
                <a:cubicBezTo>
                  <a:pt x="170" y="909"/>
                  <a:pt x="164" y="911"/>
                  <a:pt x="158" y="913"/>
                </a:cubicBezTo>
                <a:cubicBezTo>
                  <a:pt x="153" y="915"/>
                  <a:pt x="148" y="916"/>
                  <a:pt x="143" y="918"/>
                </a:cubicBezTo>
                <a:cubicBezTo>
                  <a:pt x="143" y="918"/>
                  <a:pt x="142" y="918"/>
                  <a:pt x="142" y="918"/>
                </a:cubicBezTo>
                <a:cubicBezTo>
                  <a:pt x="104" y="931"/>
                  <a:pt x="82" y="940"/>
                  <a:pt x="81" y="940"/>
                </a:cubicBezTo>
                <a:cubicBezTo>
                  <a:pt x="81" y="940"/>
                  <a:pt x="81" y="940"/>
                  <a:pt x="81" y="940"/>
                </a:cubicBezTo>
                <a:cubicBezTo>
                  <a:pt x="26" y="961"/>
                  <a:pt x="26" y="961"/>
                  <a:pt x="26" y="961"/>
                </a:cubicBezTo>
                <a:cubicBezTo>
                  <a:pt x="26" y="961"/>
                  <a:pt x="26" y="961"/>
                  <a:pt x="26" y="961"/>
                </a:cubicBezTo>
                <a:cubicBezTo>
                  <a:pt x="25" y="961"/>
                  <a:pt x="25" y="961"/>
                  <a:pt x="24" y="961"/>
                </a:cubicBezTo>
                <a:cubicBezTo>
                  <a:pt x="24" y="961"/>
                  <a:pt x="24" y="961"/>
                  <a:pt x="24" y="962"/>
                </a:cubicBezTo>
                <a:cubicBezTo>
                  <a:pt x="24" y="962"/>
                  <a:pt x="23" y="962"/>
                  <a:pt x="23" y="962"/>
                </a:cubicBezTo>
                <a:cubicBezTo>
                  <a:pt x="23" y="962"/>
                  <a:pt x="23" y="962"/>
                  <a:pt x="22" y="962"/>
                </a:cubicBezTo>
                <a:cubicBezTo>
                  <a:pt x="22" y="963"/>
                  <a:pt x="22" y="963"/>
                  <a:pt x="22" y="963"/>
                </a:cubicBezTo>
                <a:cubicBezTo>
                  <a:pt x="22" y="963"/>
                  <a:pt x="22" y="963"/>
                  <a:pt x="21" y="963"/>
                </a:cubicBezTo>
                <a:cubicBezTo>
                  <a:pt x="21" y="963"/>
                  <a:pt x="21" y="963"/>
                  <a:pt x="21" y="964"/>
                </a:cubicBezTo>
                <a:cubicBezTo>
                  <a:pt x="21" y="964"/>
                  <a:pt x="21" y="964"/>
                  <a:pt x="20" y="964"/>
                </a:cubicBezTo>
                <a:cubicBezTo>
                  <a:pt x="20" y="964"/>
                  <a:pt x="20" y="964"/>
                  <a:pt x="20" y="965"/>
                </a:cubicBezTo>
                <a:cubicBezTo>
                  <a:pt x="20" y="965"/>
                  <a:pt x="20" y="965"/>
                  <a:pt x="20" y="965"/>
                </a:cubicBezTo>
                <a:cubicBezTo>
                  <a:pt x="20" y="965"/>
                  <a:pt x="20" y="965"/>
                  <a:pt x="19" y="966"/>
                </a:cubicBezTo>
                <a:cubicBezTo>
                  <a:pt x="19" y="966"/>
                  <a:pt x="19" y="966"/>
                  <a:pt x="19" y="966"/>
                </a:cubicBezTo>
                <a:cubicBezTo>
                  <a:pt x="19" y="966"/>
                  <a:pt x="19" y="966"/>
                  <a:pt x="19" y="966"/>
                </a:cubicBezTo>
                <a:cubicBezTo>
                  <a:pt x="19" y="966"/>
                  <a:pt x="19" y="967"/>
                  <a:pt x="19" y="967"/>
                </a:cubicBezTo>
                <a:cubicBezTo>
                  <a:pt x="19" y="967"/>
                  <a:pt x="18" y="967"/>
                  <a:pt x="18" y="967"/>
                </a:cubicBezTo>
                <a:cubicBezTo>
                  <a:pt x="18" y="967"/>
                  <a:pt x="18" y="967"/>
                  <a:pt x="18" y="967"/>
                </a:cubicBezTo>
                <a:cubicBezTo>
                  <a:pt x="0" y="1001"/>
                  <a:pt x="4" y="1221"/>
                  <a:pt x="17" y="1329"/>
                </a:cubicBezTo>
                <a:cubicBezTo>
                  <a:pt x="17" y="1329"/>
                  <a:pt x="17" y="1330"/>
                  <a:pt x="17" y="1330"/>
                </a:cubicBezTo>
                <a:cubicBezTo>
                  <a:pt x="25" y="1377"/>
                  <a:pt x="38" y="1421"/>
                  <a:pt x="55" y="1461"/>
                </a:cubicBezTo>
                <a:cubicBezTo>
                  <a:pt x="108" y="1589"/>
                  <a:pt x="185" y="1630"/>
                  <a:pt x="188" y="1631"/>
                </a:cubicBezTo>
                <a:cubicBezTo>
                  <a:pt x="188" y="1632"/>
                  <a:pt x="189" y="1632"/>
                  <a:pt x="190" y="1632"/>
                </a:cubicBezTo>
                <a:cubicBezTo>
                  <a:pt x="610" y="1785"/>
                  <a:pt x="610" y="1785"/>
                  <a:pt x="610" y="1785"/>
                </a:cubicBezTo>
                <a:cubicBezTo>
                  <a:pt x="611" y="1785"/>
                  <a:pt x="611" y="1785"/>
                  <a:pt x="611" y="1785"/>
                </a:cubicBezTo>
                <a:cubicBezTo>
                  <a:pt x="614" y="1786"/>
                  <a:pt x="614" y="1786"/>
                  <a:pt x="614" y="1786"/>
                </a:cubicBezTo>
                <a:cubicBezTo>
                  <a:pt x="721" y="1815"/>
                  <a:pt x="811" y="1829"/>
                  <a:pt x="891" y="1829"/>
                </a:cubicBezTo>
                <a:cubicBezTo>
                  <a:pt x="918" y="1829"/>
                  <a:pt x="943" y="1828"/>
                  <a:pt x="969" y="1824"/>
                </a:cubicBezTo>
                <a:cubicBezTo>
                  <a:pt x="969" y="1824"/>
                  <a:pt x="970" y="1824"/>
                  <a:pt x="970" y="1824"/>
                </a:cubicBezTo>
                <a:cubicBezTo>
                  <a:pt x="1359" y="1782"/>
                  <a:pt x="1523" y="1564"/>
                  <a:pt x="1587" y="1434"/>
                </a:cubicBezTo>
                <a:cubicBezTo>
                  <a:pt x="1596" y="1431"/>
                  <a:pt x="1605" y="1428"/>
                  <a:pt x="1614" y="1423"/>
                </a:cubicBezTo>
                <a:cubicBezTo>
                  <a:pt x="1673" y="1390"/>
                  <a:pt x="1728" y="1347"/>
                  <a:pt x="1775" y="1298"/>
                </a:cubicBezTo>
                <a:cubicBezTo>
                  <a:pt x="1780" y="1293"/>
                  <a:pt x="1785" y="1288"/>
                  <a:pt x="1790" y="1282"/>
                </a:cubicBezTo>
                <a:cubicBezTo>
                  <a:pt x="1793" y="1278"/>
                  <a:pt x="1793" y="1278"/>
                  <a:pt x="1793" y="1278"/>
                </a:cubicBezTo>
                <a:cubicBezTo>
                  <a:pt x="1799" y="1272"/>
                  <a:pt x="1804" y="1265"/>
                  <a:pt x="1810" y="1258"/>
                </a:cubicBezTo>
                <a:cubicBezTo>
                  <a:pt x="1810" y="1258"/>
                  <a:pt x="1810" y="1258"/>
                  <a:pt x="1810" y="1258"/>
                </a:cubicBezTo>
                <a:cubicBezTo>
                  <a:pt x="1810" y="1258"/>
                  <a:pt x="1811" y="1257"/>
                  <a:pt x="1811" y="1257"/>
                </a:cubicBezTo>
                <a:cubicBezTo>
                  <a:pt x="1811" y="1257"/>
                  <a:pt x="1811" y="1256"/>
                  <a:pt x="1812" y="1256"/>
                </a:cubicBezTo>
                <a:cubicBezTo>
                  <a:pt x="1875" y="1175"/>
                  <a:pt x="1909" y="1085"/>
                  <a:pt x="1908" y="993"/>
                </a:cubicBezTo>
                <a:cubicBezTo>
                  <a:pt x="1907" y="883"/>
                  <a:pt x="1859" y="784"/>
                  <a:pt x="1773" y="714"/>
                </a:cubicBezTo>
                <a:close/>
                <a:moveTo>
                  <a:pt x="80" y="1449"/>
                </a:moveTo>
                <a:cubicBezTo>
                  <a:pt x="64" y="1412"/>
                  <a:pt x="52" y="1370"/>
                  <a:pt x="44" y="1325"/>
                </a:cubicBezTo>
                <a:cubicBezTo>
                  <a:pt x="33" y="1227"/>
                  <a:pt x="32" y="1088"/>
                  <a:pt x="37" y="1020"/>
                </a:cubicBezTo>
                <a:cubicBezTo>
                  <a:pt x="66" y="1064"/>
                  <a:pt x="121" y="1097"/>
                  <a:pt x="198" y="1133"/>
                </a:cubicBezTo>
                <a:cubicBezTo>
                  <a:pt x="334" y="1197"/>
                  <a:pt x="680" y="1307"/>
                  <a:pt x="694" y="1311"/>
                </a:cubicBezTo>
                <a:cubicBezTo>
                  <a:pt x="701" y="1313"/>
                  <a:pt x="857" y="1360"/>
                  <a:pt x="1033" y="1302"/>
                </a:cubicBezTo>
                <a:cubicBezTo>
                  <a:pt x="1059" y="1293"/>
                  <a:pt x="1115" y="1266"/>
                  <a:pt x="1117" y="1265"/>
                </a:cubicBezTo>
                <a:cubicBezTo>
                  <a:pt x="1118" y="1265"/>
                  <a:pt x="1118" y="1265"/>
                  <a:pt x="1118" y="1264"/>
                </a:cubicBezTo>
                <a:cubicBezTo>
                  <a:pt x="1164" y="1236"/>
                  <a:pt x="1213" y="1232"/>
                  <a:pt x="1253" y="1254"/>
                </a:cubicBezTo>
                <a:cubicBezTo>
                  <a:pt x="1290" y="1274"/>
                  <a:pt x="1313" y="1315"/>
                  <a:pt x="1314" y="1363"/>
                </a:cubicBezTo>
                <a:cubicBezTo>
                  <a:pt x="1316" y="1460"/>
                  <a:pt x="1270" y="1553"/>
                  <a:pt x="1190" y="1610"/>
                </a:cubicBezTo>
                <a:cubicBezTo>
                  <a:pt x="1130" y="1653"/>
                  <a:pt x="1130" y="1653"/>
                  <a:pt x="1130" y="1653"/>
                </a:cubicBezTo>
                <a:cubicBezTo>
                  <a:pt x="1127" y="1655"/>
                  <a:pt x="1123" y="1657"/>
                  <a:pt x="1120" y="1659"/>
                </a:cubicBezTo>
                <a:cubicBezTo>
                  <a:pt x="1033" y="1709"/>
                  <a:pt x="933" y="1765"/>
                  <a:pt x="643" y="1685"/>
                </a:cubicBezTo>
                <a:cubicBezTo>
                  <a:pt x="195" y="1523"/>
                  <a:pt x="195" y="1523"/>
                  <a:pt x="195" y="1523"/>
                </a:cubicBezTo>
                <a:cubicBezTo>
                  <a:pt x="123" y="1487"/>
                  <a:pt x="95" y="1471"/>
                  <a:pt x="80" y="1449"/>
                </a:cubicBezTo>
                <a:close/>
                <a:moveTo>
                  <a:pt x="966" y="1796"/>
                </a:moveTo>
                <a:cubicBezTo>
                  <a:pt x="942" y="1800"/>
                  <a:pt x="917" y="1801"/>
                  <a:pt x="891" y="1801"/>
                </a:cubicBezTo>
                <a:cubicBezTo>
                  <a:pt x="814" y="1801"/>
                  <a:pt x="726" y="1787"/>
                  <a:pt x="622" y="1759"/>
                </a:cubicBezTo>
                <a:cubicBezTo>
                  <a:pt x="619" y="1758"/>
                  <a:pt x="619" y="1758"/>
                  <a:pt x="619" y="1758"/>
                </a:cubicBezTo>
                <a:cubicBezTo>
                  <a:pt x="200" y="1606"/>
                  <a:pt x="200" y="1606"/>
                  <a:pt x="200" y="1606"/>
                </a:cubicBezTo>
                <a:cubicBezTo>
                  <a:pt x="194" y="1603"/>
                  <a:pt x="152" y="1577"/>
                  <a:pt x="111" y="1511"/>
                </a:cubicBezTo>
                <a:cubicBezTo>
                  <a:pt x="113" y="1512"/>
                  <a:pt x="116" y="1513"/>
                  <a:pt x="118" y="1514"/>
                </a:cubicBezTo>
                <a:cubicBezTo>
                  <a:pt x="118" y="1515"/>
                  <a:pt x="118" y="1515"/>
                  <a:pt x="119" y="1515"/>
                </a:cubicBezTo>
                <a:cubicBezTo>
                  <a:pt x="123" y="1518"/>
                  <a:pt x="129" y="1520"/>
                  <a:pt x="134" y="1523"/>
                </a:cubicBezTo>
                <a:cubicBezTo>
                  <a:pt x="134" y="1523"/>
                  <a:pt x="134" y="1523"/>
                  <a:pt x="134" y="1523"/>
                </a:cubicBezTo>
                <a:cubicBezTo>
                  <a:pt x="137" y="1525"/>
                  <a:pt x="140" y="1526"/>
                  <a:pt x="143" y="1528"/>
                </a:cubicBezTo>
                <a:cubicBezTo>
                  <a:pt x="143" y="1528"/>
                  <a:pt x="143" y="1528"/>
                  <a:pt x="143" y="1528"/>
                </a:cubicBezTo>
                <a:cubicBezTo>
                  <a:pt x="149" y="1531"/>
                  <a:pt x="155" y="1534"/>
                  <a:pt x="162" y="1538"/>
                </a:cubicBezTo>
                <a:cubicBezTo>
                  <a:pt x="162" y="1538"/>
                  <a:pt x="162" y="1538"/>
                  <a:pt x="162" y="1538"/>
                </a:cubicBezTo>
                <a:cubicBezTo>
                  <a:pt x="165" y="1539"/>
                  <a:pt x="168" y="1541"/>
                  <a:pt x="172" y="1543"/>
                </a:cubicBezTo>
                <a:cubicBezTo>
                  <a:pt x="172" y="1543"/>
                  <a:pt x="172" y="1543"/>
                  <a:pt x="173" y="1543"/>
                </a:cubicBezTo>
                <a:cubicBezTo>
                  <a:pt x="176" y="1545"/>
                  <a:pt x="179" y="1546"/>
                  <a:pt x="183" y="1548"/>
                </a:cubicBezTo>
                <a:cubicBezTo>
                  <a:pt x="183" y="1548"/>
                  <a:pt x="184" y="1549"/>
                  <a:pt x="184" y="1549"/>
                </a:cubicBezTo>
                <a:cubicBezTo>
                  <a:pt x="634" y="1712"/>
                  <a:pt x="634" y="1712"/>
                  <a:pt x="634" y="1712"/>
                </a:cubicBezTo>
                <a:cubicBezTo>
                  <a:pt x="634" y="1712"/>
                  <a:pt x="634" y="1712"/>
                  <a:pt x="635" y="1712"/>
                </a:cubicBezTo>
                <a:cubicBezTo>
                  <a:pt x="641" y="1714"/>
                  <a:pt x="646" y="1715"/>
                  <a:pt x="652" y="1717"/>
                </a:cubicBezTo>
                <a:cubicBezTo>
                  <a:pt x="653" y="1717"/>
                  <a:pt x="654" y="1717"/>
                  <a:pt x="654" y="1717"/>
                </a:cubicBezTo>
                <a:cubicBezTo>
                  <a:pt x="655" y="1718"/>
                  <a:pt x="656" y="1718"/>
                  <a:pt x="657" y="1718"/>
                </a:cubicBezTo>
                <a:cubicBezTo>
                  <a:pt x="662" y="1719"/>
                  <a:pt x="666" y="1721"/>
                  <a:pt x="671" y="1722"/>
                </a:cubicBezTo>
                <a:cubicBezTo>
                  <a:pt x="672" y="1722"/>
                  <a:pt x="673" y="1722"/>
                  <a:pt x="675" y="1723"/>
                </a:cubicBezTo>
                <a:cubicBezTo>
                  <a:pt x="680" y="1724"/>
                  <a:pt x="686" y="1725"/>
                  <a:pt x="691" y="1727"/>
                </a:cubicBezTo>
                <a:cubicBezTo>
                  <a:pt x="692" y="1727"/>
                  <a:pt x="694" y="1727"/>
                  <a:pt x="695" y="1727"/>
                </a:cubicBezTo>
                <a:cubicBezTo>
                  <a:pt x="699" y="1728"/>
                  <a:pt x="704" y="1729"/>
                  <a:pt x="708" y="1730"/>
                </a:cubicBezTo>
                <a:cubicBezTo>
                  <a:pt x="709" y="1731"/>
                  <a:pt x="711" y="1731"/>
                  <a:pt x="712" y="1731"/>
                </a:cubicBezTo>
                <a:cubicBezTo>
                  <a:pt x="717" y="1732"/>
                  <a:pt x="723" y="1734"/>
                  <a:pt x="728" y="1735"/>
                </a:cubicBezTo>
                <a:cubicBezTo>
                  <a:pt x="728" y="1735"/>
                  <a:pt x="729" y="1735"/>
                  <a:pt x="730" y="1735"/>
                </a:cubicBezTo>
                <a:cubicBezTo>
                  <a:pt x="734" y="1736"/>
                  <a:pt x="739" y="1737"/>
                  <a:pt x="743" y="1738"/>
                </a:cubicBezTo>
                <a:cubicBezTo>
                  <a:pt x="744" y="1738"/>
                  <a:pt x="746" y="1738"/>
                  <a:pt x="747" y="1738"/>
                </a:cubicBezTo>
                <a:cubicBezTo>
                  <a:pt x="752" y="1739"/>
                  <a:pt x="756" y="1740"/>
                  <a:pt x="760" y="1741"/>
                </a:cubicBezTo>
                <a:cubicBezTo>
                  <a:pt x="761" y="1741"/>
                  <a:pt x="762" y="1741"/>
                  <a:pt x="762" y="1741"/>
                </a:cubicBezTo>
                <a:cubicBezTo>
                  <a:pt x="767" y="1742"/>
                  <a:pt x="772" y="1743"/>
                  <a:pt x="776" y="1743"/>
                </a:cubicBezTo>
                <a:cubicBezTo>
                  <a:pt x="778" y="1744"/>
                  <a:pt x="779" y="1744"/>
                  <a:pt x="781" y="1744"/>
                </a:cubicBezTo>
                <a:cubicBezTo>
                  <a:pt x="784" y="1744"/>
                  <a:pt x="788" y="1745"/>
                  <a:pt x="791" y="1745"/>
                </a:cubicBezTo>
                <a:cubicBezTo>
                  <a:pt x="792" y="1746"/>
                  <a:pt x="794" y="1746"/>
                  <a:pt x="795" y="1746"/>
                </a:cubicBezTo>
                <a:cubicBezTo>
                  <a:pt x="799" y="1747"/>
                  <a:pt x="804" y="1747"/>
                  <a:pt x="808" y="1748"/>
                </a:cubicBezTo>
                <a:cubicBezTo>
                  <a:pt x="809" y="1748"/>
                  <a:pt x="810" y="1748"/>
                  <a:pt x="811" y="1748"/>
                </a:cubicBezTo>
                <a:cubicBezTo>
                  <a:pt x="815" y="1748"/>
                  <a:pt x="818" y="1749"/>
                  <a:pt x="821" y="1749"/>
                </a:cubicBezTo>
                <a:cubicBezTo>
                  <a:pt x="823" y="1749"/>
                  <a:pt x="824" y="1749"/>
                  <a:pt x="825" y="1750"/>
                </a:cubicBezTo>
                <a:cubicBezTo>
                  <a:pt x="829" y="1750"/>
                  <a:pt x="833" y="1750"/>
                  <a:pt x="837" y="1751"/>
                </a:cubicBezTo>
                <a:cubicBezTo>
                  <a:pt x="838" y="1751"/>
                  <a:pt x="838" y="1751"/>
                  <a:pt x="838" y="1751"/>
                </a:cubicBezTo>
                <a:cubicBezTo>
                  <a:pt x="842" y="1751"/>
                  <a:pt x="846" y="1751"/>
                  <a:pt x="850" y="1752"/>
                </a:cubicBezTo>
                <a:cubicBezTo>
                  <a:pt x="851" y="1752"/>
                  <a:pt x="852" y="1752"/>
                  <a:pt x="854" y="1752"/>
                </a:cubicBezTo>
                <a:cubicBezTo>
                  <a:pt x="857" y="1752"/>
                  <a:pt x="860" y="1752"/>
                  <a:pt x="863" y="1752"/>
                </a:cubicBezTo>
                <a:cubicBezTo>
                  <a:pt x="864" y="1752"/>
                  <a:pt x="865" y="1752"/>
                  <a:pt x="866" y="1752"/>
                </a:cubicBezTo>
                <a:cubicBezTo>
                  <a:pt x="870" y="1753"/>
                  <a:pt x="873" y="1753"/>
                  <a:pt x="877" y="1753"/>
                </a:cubicBezTo>
                <a:cubicBezTo>
                  <a:pt x="878" y="1753"/>
                  <a:pt x="879" y="1753"/>
                  <a:pt x="880" y="1753"/>
                </a:cubicBezTo>
                <a:cubicBezTo>
                  <a:pt x="883" y="1753"/>
                  <a:pt x="886" y="1753"/>
                  <a:pt x="889" y="1753"/>
                </a:cubicBezTo>
                <a:cubicBezTo>
                  <a:pt x="890" y="1753"/>
                  <a:pt x="890" y="1753"/>
                  <a:pt x="891" y="1753"/>
                </a:cubicBezTo>
                <a:cubicBezTo>
                  <a:pt x="891" y="1753"/>
                  <a:pt x="891" y="1753"/>
                  <a:pt x="892" y="1753"/>
                </a:cubicBezTo>
                <a:cubicBezTo>
                  <a:pt x="895" y="1753"/>
                  <a:pt x="898" y="1753"/>
                  <a:pt x="901" y="1753"/>
                </a:cubicBezTo>
                <a:cubicBezTo>
                  <a:pt x="901" y="1753"/>
                  <a:pt x="902" y="1753"/>
                  <a:pt x="902" y="1753"/>
                </a:cubicBezTo>
                <a:cubicBezTo>
                  <a:pt x="905" y="1753"/>
                  <a:pt x="909" y="1753"/>
                  <a:pt x="912" y="1752"/>
                </a:cubicBezTo>
                <a:cubicBezTo>
                  <a:pt x="913" y="1752"/>
                  <a:pt x="914" y="1752"/>
                  <a:pt x="915" y="1752"/>
                </a:cubicBezTo>
                <a:cubicBezTo>
                  <a:pt x="917" y="1752"/>
                  <a:pt x="919" y="1752"/>
                  <a:pt x="922" y="1752"/>
                </a:cubicBezTo>
                <a:cubicBezTo>
                  <a:pt x="923" y="1752"/>
                  <a:pt x="924" y="1752"/>
                  <a:pt x="925" y="1752"/>
                </a:cubicBezTo>
                <a:cubicBezTo>
                  <a:pt x="927" y="1752"/>
                  <a:pt x="930" y="1751"/>
                  <a:pt x="932" y="1751"/>
                </a:cubicBezTo>
                <a:cubicBezTo>
                  <a:pt x="933" y="1751"/>
                  <a:pt x="933" y="1751"/>
                  <a:pt x="934" y="1751"/>
                </a:cubicBezTo>
                <a:cubicBezTo>
                  <a:pt x="937" y="1751"/>
                  <a:pt x="940" y="1751"/>
                  <a:pt x="943" y="1750"/>
                </a:cubicBezTo>
                <a:cubicBezTo>
                  <a:pt x="944" y="1750"/>
                  <a:pt x="944" y="1750"/>
                  <a:pt x="945" y="1750"/>
                </a:cubicBezTo>
                <a:cubicBezTo>
                  <a:pt x="947" y="1750"/>
                  <a:pt x="950" y="1750"/>
                  <a:pt x="952" y="1749"/>
                </a:cubicBezTo>
                <a:cubicBezTo>
                  <a:pt x="953" y="1749"/>
                  <a:pt x="954" y="1749"/>
                  <a:pt x="955" y="1749"/>
                </a:cubicBezTo>
                <a:cubicBezTo>
                  <a:pt x="957" y="1749"/>
                  <a:pt x="959" y="1748"/>
                  <a:pt x="961" y="1748"/>
                </a:cubicBezTo>
                <a:cubicBezTo>
                  <a:pt x="962" y="1748"/>
                  <a:pt x="963" y="1748"/>
                  <a:pt x="963" y="1748"/>
                </a:cubicBezTo>
                <a:cubicBezTo>
                  <a:pt x="969" y="1747"/>
                  <a:pt x="975" y="1746"/>
                  <a:pt x="980" y="1745"/>
                </a:cubicBezTo>
                <a:cubicBezTo>
                  <a:pt x="981" y="1745"/>
                  <a:pt x="981" y="1745"/>
                  <a:pt x="982" y="1745"/>
                </a:cubicBezTo>
                <a:cubicBezTo>
                  <a:pt x="984" y="1744"/>
                  <a:pt x="986" y="1744"/>
                  <a:pt x="988" y="1743"/>
                </a:cubicBezTo>
                <a:cubicBezTo>
                  <a:pt x="989" y="1743"/>
                  <a:pt x="989" y="1743"/>
                  <a:pt x="990" y="1743"/>
                </a:cubicBezTo>
                <a:cubicBezTo>
                  <a:pt x="992" y="1743"/>
                  <a:pt x="995" y="1742"/>
                  <a:pt x="997" y="1741"/>
                </a:cubicBezTo>
                <a:cubicBezTo>
                  <a:pt x="997" y="1741"/>
                  <a:pt x="998" y="1741"/>
                  <a:pt x="998" y="1741"/>
                </a:cubicBezTo>
                <a:cubicBezTo>
                  <a:pt x="1000" y="1741"/>
                  <a:pt x="1003" y="1740"/>
                  <a:pt x="1006" y="1739"/>
                </a:cubicBezTo>
                <a:cubicBezTo>
                  <a:pt x="1006" y="1739"/>
                  <a:pt x="1006" y="1739"/>
                  <a:pt x="1007" y="1739"/>
                </a:cubicBezTo>
                <a:cubicBezTo>
                  <a:pt x="1009" y="1739"/>
                  <a:pt x="1011" y="1738"/>
                  <a:pt x="1013" y="1737"/>
                </a:cubicBezTo>
                <a:cubicBezTo>
                  <a:pt x="1014" y="1737"/>
                  <a:pt x="1014" y="1737"/>
                  <a:pt x="1015" y="1737"/>
                </a:cubicBezTo>
                <a:cubicBezTo>
                  <a:pt x="1017" y="1736"/>
                  <a:pt x="1019" y="1736"/>
                  <a:pt x="1021" y="1735"/>
                </a:cubicBezTo>
                <a:cubicBezTo>
                  <a:pt x="1021" y="1735"/>
                  <a:pt x="1021" y="1735"/>
                  <a:pt x="1022" y="1735"/>
                </a:cubicBezTo>
                <a:cubicBezTo>
                  <a:pt x="1027" y="1733"/>
                  <a:pt x="1031" y="1732"/>
                  <a:pt x="1036" y="1730"/>
                </a:cubicBezTo>
                <a:cubicBezTo>
                  <a:pt x="1036" y="1730"/>
                  <a:pt x="1037" y="1730"/>
                  <a:pt x="1037" y="1730"/>
                </a:cubicBezTo>
                <a:cubicBezTo>
                  <a:pt x="1039" y="1729"/>
                  <a:pt x="1041" y="1729"/>
                  <a:pt x="1043" y="1728"/>
                </a:cubicBezTo>
                <a:cubicBezTo>
                  <a:pt x="1043" y="1728"/>
                  <a:pt x="1044" y="1728"/>
                  <a:pt x="1044" y="1727"/>
                </a:cubicBezTo>
                <a:cubicBezTo>
                  <a:pt x="1046" y="1727"/>
                  <a:pt x="1048" y="1726"/>
                  <a:pt x="1050" y="1725"/>
                </a:cubicBezTo>
                <a:cubicBezTo>
                  <a:pt x="1050" y="1725"/>
                  <a:pt x="1051" y="1725"/>
                  <a:pt x="1051" y="1725"/>
                </a:cubicBezTo>
                <a:cubicBezTo>
                  <a:pt x="1053" y="1724"/>
                  <a:pt x="1055" y="1723"/>
                  <a:pt x="1057" y="1722"/>
                </a:cubicBezTo>
                <a:cubicBezTo>
                  <a:pt x="1057" y="1722"/>
                  <a:pt x="1058" y="1722"/>
                  <a:pt x="1058" y="1722"/>
                </a:cubicBezTo>
                <a:cubicBezTo>
                  <a:pt x="1060" y="1721"/>
                  <a:pt x="1062" y="1720"/>
                  <a:pt x="1063" y="1720"/>
                </a:cubicBezTo>
                <a:cubicBezTo>
                  <a:pt x="1064" y="1720"/>
                  <a:pt x="1064" y="1719"/>
                  <a:pt x="1065" y="1719"/>
                </a:cubicBezTo>
                <a:cubicBezTo>
                  <a:pt x="1066" y="1718"/>
                  <a:pt x="1068" y="1718"/>
                  <a:pt x="1070" y="1717"/>
                </a:cubicBezTo>
                <a:cubicBezTo>
                  <a:pt x="1070" y="1717"/>
                  <a:pt x="1070" y="1717"/>
                  <a:pt x="1071" y="1716"/>
                </a:cubicBezTo>
                <a:cubicBezTo>
                  <a:pt x="1073" y="1716"/>
                  <a:pt x="1075" y="1715"/>
                  <a:pt x="1077" y="1714"/>
                </a:cubicBezTo>
                <a:cubicBezTo>
                  <a:pt x="1077" y="1714"/>
                  <a:pt x="1077" y="1714"/>
                  <a:pt x="1077" y="1714"/>
                </a:cubicBezTo>
                <a:cubicBezTo>
                  <a:pt x="1079" y="1713"/>
                  <a:pt x="1081" y="1712"/>
                  <a:pt x="1082" y="1711"/>
                </a:cubicBezTo>
                <a:cubicBezTo>
                  <a:pt x="1083" y="1711"/>
                  <a:pt x="1083" y="1711"/>
                  <a:pt x="1084" y="1710"/>
                </a:cubicBezTo>
                <a:cubicBezTo>
                  <a:pt x="1085" y="1710"/>
                  <a:pt x="1087" y="1709"/>
                  <a:pt x="1088" y="1708"/>
                </a:cubicBezTo>
                <a:cubicBezTo>
                  <a:pt x="1089" y="1708"/>
                  <a:pt x="1089" y="1708"/>
                  <a:pt x="1090" y="1707"/>
                </a:cubicBezTo>
                <a:cubicBezTo>
                  <a:pt x="1093" y="1706"/>
                  <a:pt x="1097" y="1704"/>
                  <a:pt x="1101" y="1702"/>
                </a:cubicBezTo>
                <a:cubicBezTo>
                  <a:pt x="1101" y="1702"/>
                  <a:pt x="1101" y="1701"/>
                  <a:pt x="1102" y="1701"/>
                </a:cubicBezTo>
                <a:cubicBezTo>
                  <a:pt x="1103" y="1700"/>
                  <a:pt x="1105" y="1700"/>
                  <a:pt x="1106" y="1699"/>
                </a:cubicBezTo>
                <a:cubicBezTo>
                  <a:pt x="1106" y="1699"/>
                  <a:pt x="1107" y="1698"/>
                  <a:pt x="1107" y="1698"/>
                </a:cubicBezTo>
                <a:cubicBezTo>
                  <a:pt x="1109" y="1697"/>
                  <a:pt x="1110" y="1697"/>
                  <a:pt x="1112" y="1696"/>
                </a:cubicBezTo>
                <a:cubicBezTo>
                  <a:pt x="1112" y="1696"/>
                  <a:pt x="1112" y="1696"/>
                  <a:pt x="1112" y="1695"/>
                </a:cubicBezTo>
                <a:cubicBezTo>
                  <a:pt x="1114" y="1694"/>
                  <a:pt x="1116" y="1693"/>
                  <a:pt x="1118" y="1692"/>
                </a:cubicBezTo>
                <a:cubicBezTo>
                  <a:pt x="1118" y="1692"/>
                  <a:pt x="1118" y="1692"/>
                  <a:pt x="1118" y="1692"/>
                </a:cubicBezTo>
                <a:cubicBezTo>
                  <a:pt x="1118" y="1692"/>
                  <a:pt x="1118" y="1692"/>
                  <a:pt x="1118" y="1692"/>
                </a:cubicBezTo>
                <a:cubicBezTo>
                  <a:pt x="1120" y="1691"/>
                  <a:pt x="1121" y="1690"/>
                  <a:pt x="1123" y="1690"/>
                </a:cubicBezTo>
                <a:cubicBezTo>
                  <a:pt x="1123" y="1689"/>
                  <a:pt x="1124" y="1689"/>
                  <a:pt x="1124" y="1689"/>
                </a:cubicBezTo>
                <a:cubicBezTo>
                  <a:pt x="1126" y="1688"/>
                  <a:pt x="1127" y="1687"/>
                  <a:pt x="1128" y="1687"/>
                </a:cubicBezTo>
                <a:cubicBezTo>
                  <a:pt x="1129" y="1686"/>
                  <a:pt x="1129" y="1686"/>
                  <a:pt x="1129" y="1686"/>
                </a:cubicBezTo>
                <a:cubicBezTo>
                  <a:pt x="1131" y="1685"/>
                  <a:pt x="1132" y="1684"/>
                  <a:pt x="1134" y="1683"/>
                </a:cubicBezTo>
                <a:cubicBezTo>
                  <a:pt x="1137" y="1681"/>
                  <a:pt x="1141" y="1679"/>
                  <a:pt x="1144" y="1677"/>
                </a:cubicBezTo>
                <a:cubicBezTo>
                  <a:pt x="1145" y="1677"/>
                  <a:pt x="1145" y="1677"/>
                  <a:pt x="1146" y="1677"/>
                </a:cubicBezTo>
                <a:cubicBezTo>
                  <a:pt x="1207" y="1633"/>
                  <a:pt x="1207" y="1633"/>
                  <a:pt x="1207" y="1633"/>
                </a:cubicBezTo>
                <a:cubicBezTo>
                  <a:pt x="1217" y="1625"/>
                  <a:pt x="1228" y="1617"/>
                  <a:pt x="1237" y="1608"/>
                </a:cubicBezTo>
                <a:cubicBezTo>
                  <a:pt x="1305" y="1545"/>
                  <a:pt x="1344" y="1456"/>
                  <a:pt x="1342" y="1362"/>
                </a:cubicBezTo>
                <a:cubicBezTo>
                  <a:pt x="1341" y="1304"/>
                  <a:pt x="1313" y="1255"/>
                  <a:pt x="1266" y="1229"/>
                </a:cubicBezTo>
                <a:cubicBezTo>
                  <a:pt x="1242" y="1216"/>
                  <a:pt x="1216" y="1211"/>
                  <a:pt x="1189" y="1212"/>
                </a:cubicBezTo>
                <a:cubicBezTo>
                  <a:pt x="1161" y="1214"/>
                  <a:pt x="1132" y="1223"/>
                  <a:pt x="1104" y="1240"/>
                </a:cubicBezTo>
                <a:cubicBezTo>
                  <a:pt x="1098" y="1243"/>
                  <a:pt x="1047" y="1268"/>
                  <a:pt x="1025" y="1275"/>
                </a:cubicBezTo>
                <a:cubicBezTo>
                  <a:pt x="857" y="1331"/>
                  <a:pt x="704" y="1285"/>
                  <a:pt x="703" y="1285"/>
                </a:cubicBezTo>
                <a:cubicBezTo>
                  <a:pt x="699" y="1283"/>
                  <a:pt x="344" y="1171"/>
                  <a:pt x="210" y="1108"/>
                </a:cubicBezTo>
                <a:cubicBezTo>
                  <a:pt x="205" y="1106"/>
                  <a:pt x="200" y="1103"/>
                  <a:pt x="196" y="1101"/>
                </a:cubicBezTo>
                <a:cubicBezTo>
                  <a:pt x="195" y="1101"/>
                  <a:pt x="195" y="1100"/>
                  <a:pt x="194" y="1100"/>
                </a:cubicBezTo>
                <a:cubicBezTo>
                  <a:pt x="190" y="1098"/>
                  <a:pt x="185" y="1096"/>
                  <a:pt x="181" y="1094"/>
                </a:cubicBezTo>
                <a:cubicBezTo>
                  <a:pt x="180" y="1093"/>
                  <a:pt x="179" y="1093"/>
                  <a:pt x="179" y="1093"/>
                </a:cubicBezTo>
                <a:cubicBezTo>
                  <a:pt x="175" y="1090"/>
                  <a:pt x="170" y="1088"/>
                  <a:pt x="166" y="1086"/>
                </a:cubicBezTo>
                <a:cubicBezTo>
                  <a:pt x="166" y="1086"/>
                  <a:pt x="165" y="1085"/>
                  <a:pt x="164" y="1085"/>
                </a:cubicBezTo>
                <a:cubicBezTo>
                  <a:pt x="160" y="1083"/>
                  <a:pt x="156" y="1081"/>
                  <a:pt x="152" y="1079"/>
                </a:cubicBezTo>
                <a:cubicBezTo>
                  <a:pt x="152" y="1078"/>
                  <a:pt x="151" y="1078"/>
                  <a:pt x="151" y="1078"/>
                </a:cubicBezTo>
                <a:cubicBezTo>
                  <a:pt x="147" y="1076"/>
                  <a:pt x="143" y="1073"/>
                  <a:pt x="139" y="1071"/>
                </a:cubicBezTo>
                <a:cubicBezTo>
                  <a:pt x="139" y="1071"/>
                  <a:pt x="138" y="1071"/>
                  <a:pt x="138" y="1070"/>
                </a:cubicBezTo>
                <a:cubicBezTo>
                  <a:pt x="134" y="1068"/>
                  <a:pt x="130" y="1066"/>
                  <a:pt x="127" y="1064"/>
                </a:cubicBezTo>
                <a:cubicBezTo>
                  <a:pt x="127" y="1064"/>
                  <a:pt x="126" y="1063"/>
                  <a:pt x="126" y="1063"/>
                </a:cubicBezTo>
                <a:cubicBezTo>
                  <a:pt x="119" y="1059"/>
                  <a:pt x="112" y="1054"/>
                  <a:pt x="105" y="1049"/>
                </a:cubicBezTo>
                <a:cubicBezTo>
                  <a:pt x="105" y="1049"/>
                  <a:pt x="105" y="1049"/>
                  <a:pt x="104" y="1049"/>
                </a:cubicBezTo>
                <a:cubicBezTo>
                  <a:pt x="101" y="1046"/>
                  <a:pt x="98" y="1044"/>
                  <a:pt x="96" y="1042"/>
                </a:cubicBezTo>
                <a:cubicBezTo>
                  <a:pt x="95" y="1041"/>
                  <a:pt x="95" y="1041"/>
                  <a:pt x="95" y="1041"/>
                </a:cubicBezTo>
                <a:cubicBezTo>
                  <a:pt x="92" y="1039"/>
                  <a:pt x="89" y="1036"/>
                  <a:pt x="87" y="1034"/>
                </a:cubicBezTo>
                <a:cubicBezTo>
                  <a:pt x="86" y="1034"/>
                  <a:pt x="86" y="1033"/>
                  <a:pt x="85" y="1033"/>
                </a:cubicBezTo>
                <a:cubicBezTo>
                  <a:pt x="83" y="1031"/>
                  <a:pt x="80" y="1028"/>
                  <a:pt x="78" y="1026"/>
                </a:cubicBezTo>
                <a:cubicBezTo>
                  <a:pt x="78" y="1026"/>
                  <a:pt x="77" y="1025"/>
                  <a:pt x="77" y="1025"/>
                </a:cubicBezTo>
                <a:cubicBezTo>
                  <a:pt x="75" y="1023"/>
                  <a:pt x="73" y="1020"/>
                  <a:pt x="71" y="1018"/>
                </a:cubicBezTo>
                <a:cubicBezTo>
                  <a:pt x="70" y="1017"/>
                  <a:pt x="70" y="1017"/>
                  <a:pt x="70" y="1017"/>
                </a:cubicBezTo>
                <a:cubicBezTo>
                  <a:pt x="68" y="1014"/>
                  <a:pt x="66" y="1012"/>
                  <a:pt x="64" y="1009"/>
                </a:cubicBezTo>
                <a:cubicBezTo>
                  <a:pt x="64" y="1009"/>
                  <a:pt x="63" y="1009"/>
                  <a:pt x="63" y="1009"/>
                </a:cubicBezTo>
                <a:cubicBezTo>
                  <a:pt x="61" y="1006"/>
                  <a:pt x="59" y="1003"/>
                  <a:pt x="58" y="1000"/>
                </a:cubicBezTo>
                <a:cubicBezTo>
                  <a:pt x="58" y="1000"/>
                  <a:pt x="58" y="1000"/>
                  <a:pt x="58" y="1000"/>
                </a:cubicBezTo>
                <a:cubicBezTo>
                  <a:pt x="56" y="998"/>
                  <a:pt x="54" y="995"/>
                  <a:pt x="53" y="992"/>
                </a:cubicBezTo>
                <a:cubicBezTo>
                  <a:pt x="53" y="992"/>
                  <a:pt x="53" y="991"/>
                  <a:pt x="53" y="991"/>
                </a:cubicBezTo>
                <a:cubicBezTo>
                  <a:pt x="51" y="988"/>
                  <a:pt x="50" y="986"/>
                  <a:pt x="49" y="983"/>
                </a:cubicBezTo>
                <a:cubicBezTo>
                  <a:pt x="49" y="983"/>
                  <a:pt x="48" y="982"/>
                  <a:pt x="48" y="982"/>
                </a:cubicBezTo>
                <a:cubicBezTo>
                  <a:pt x="79" y="971"/>
                  <a:pt x="79" y="971"/>
                  <a:pt x="79" y="971"/>
                </a:cubicBezTo>
                <a:cubicBezTo>
                  <a:pt x="79" y="971"/>
                  <a:pt x="80" y="971"/>
                  <a:pt x="80" y="971"/>
                </a:cubicBezTo>
                <a:cubicBezTo>
                  <a:pt x="81" y="973"/>
                  <a:pt x="82" y="974"/>
                  <a:pt x="83" y="976"/>
                </a:cubicBezTo>
                <a:cubicBezTo>
                  <a:pt x="83" y="976"/>
                  <a:pt x="83" y="976"/>
                  <a:pt x="83" y="976"/>
                </a:cubicBezTo>
                <a:cubicBezTo>
                  <a:pt x="85" y="978"/>
                  <a:pt x="86" y="980"/>
                  <a:pt x="88" y="981"/>
                </a:cubicBezTo>
                <a:cubicBezTo>
                  <a:pt x="88" y="981"/>
                  <a:pt x="88" y="982"/>
                  <a:pt x="88" y="982"/>
                </a:cubicBezTo>
                <a:cubicBezTo>
                  <a:pt x="90" y="984"/>
                  <a:pt x="92" y="985"/>
                  <a:pt x="93" y="987"/>
                </a:cubicBezTo>
                <a:cubicBezTo>
                  <a:pt x="94" y="987"/>
                  <a:pt x="94" y="987"/>
                  <a:pt x="94" y="988"/>
                </a:cubicBezTo>
                <a:cubicBezTo>
                  <a:pt x="96" y="989"/>
                  <a:pt x="98" y="991"/>
                  <a:pt x="100" y="992"/>
                </a:cubicBezTo>
                <a:cubicBezTo>
                  <a:pt x="100" y="993"/>
                  <a:pt x="100" y="993"/>
                  <a:pt x="100" y="993"/>
                </a:cubicBezTo>
                <a:cubicBezTo>
                  <a:pt x="102" y="995"/>
                  <a:pt x="104" y="996"/>
                  <a:pt x="107" y="998"/>
                </a:cubicBezTo>
                <a:cubicBezTo>
                  <a:pt x="107" y="998"/>
                  <a:pt x="107" y="998"/>
                  <a:pt x="107" y="998"/>
                </a:cubicBezTo>
                <a:cubicBezTo>
                  <a:pt x="109" y="1000"/>
                  <a:pt x="112" y="1001"/>
                  <a:pt x="114" y="1003"/>
                </a:cubicBezTo>
                <a:cubicBezTo>
                  <a:pt x="115" y="1003"/>
                  <a:pt x="115" y="1004"/>
                  <a:pt x="115" y="1004"/>
                </a:cubicBezTo>
                <a:cubicBezTo>
                  <a:pt x="118" y="1006"/>
                  <a:pt x="120" y="1007"/>
                  <a:pt x="123" y="1009"/>
                </a:cubicBezTo>
                <a:cubicBezTo>
                  <a:pt x="123" y="1009"/>
                  <a:pt x="124" y="1009"/>
                  <a:pt x="124" y="1010"/>
                </a:cubicBezTo>
                <a:cubicBezTo>
                  <a:pt x="127" y="1011"/>
                  <a:pt x="130" y="1013"/>
                  <a:pt x="132" y="1015"/>
                </a:cubicBezTo>
                <a:cubicBezTo>
                  <a:pt x="133" y="1015"/>
                  <a:pt x="133" y="1015"/>
                  <a:pt x="133" y="1015"/>
                </a:cubicBezTo>
                <a:cubicBezTo>
                  <a:pt x="136" y="1017"/>
                  <a:pt x="139" y="1018"/>
                  <a:pt x="142" y="1020"/>
                </a:cubicBezTo>
                <a:cubicBezTo>
                  <a:pt x="142" y="1020"/>
                  <a:pt x="143" y="1020"/>
                  <a:pt x="143" y="1020"/>
                </a:cubicBezTo>
                <a:cubicBezTo>
                  <a:pt x="146" y="1022"/>
                  <a:pt x="149" y="1024"/>
                  <a:pt x="152" y="1026"/>
                </a:cubicBezTo>
                <a:cubicBezTo>
                  <a:pt x="153" y="1026"/>
                  <a:pt x="153" y="1026"/>
                  <a:pt x="154" y="1026"/>
                </a:cubicBezTo>
                <a:cubicBezTo>
                  <a:pt x="157" y="1028"/>
                  <a:pt x="161" y="1030"/>
                  <a:pt x="164" y="1032"/>
                </a:cubicBezTo>
                <a:cubicBezTo>
                  <a:pt x="164" y="1032"/>
                  <a:pt x="165" y="1032"/>
                  <a:pt x="165" y="1032"/>
                </a:cubicBezTo>
                <a:cubicBezTo>
                  <a:pt x="169" y="1034"/>
                  <a:pt x="173" y="1036"/>
                  <a:pt x="176" y="1038"/>
                </a:cubicBezTo>
                <a:cubicBezTo>
                  <a:pt x="176" y="1038"/>
                  <a:pt x="176" y="1038"/>
                  <a:pt x="177" y="1038"/>
                </a:cubicBezTo>
                <a:cubicBezTo>
                  <a:pt x="180" y="1040"/>
                  <a:pt x="184" y="1042"/>
                  <a:pt x="188" y="1044"/>
                </a:cubicBezTo>
                <a:cubicBezTo>
                  <a:pt x="189" y="1044"/>
                  <a:pt x="189" y="1044"/>
                  <a:pt x="190" y="1045"/>
                </a:cubicBezTo>
                <a:cubicBezTo>
                  <a:pt x="194" y="1046"/>
                  <a:pt x="197" y="1048"/>
                  <a:pt x="202" y="1050"/>
                </a:cubicBezTo>
                <a:cubicBezTo>
                  <a:pt x="202" y="1051"/>
                  <a:pt x="203" y="1051"/>
                  <a:pt x="204" y="1051"/>
                </a:cubicBezTo>
                <a:cubicBezTo>
                  <a:pt x="208" y="1053"/>
                  <a:pt x="212" y="1055"/>
                  <a:pt x="216" y="1057"/>
                </a:cubicBezTo>
                <a:cubicBezTo>
                  <a:pt x="216" y="1057"/>
                  <a:pt x="217" y="1058"/>
                  <a:pt x="218" y="1058"/>
                </a:cubicBezTo>
                <a:cubicBezTo>
                  <a:pt x="222" y="1060"/>
                  <a:pt x="226" y="1062"/>
                  <a:pt x="231" y="1064"/>
                </a:cubicBezTo>
                <a:cubicBezTo>
                  <a:pt x="360" y="1125"/>
                  <a:pt x="702" y="1234"/>
                  <a:pt x="717" y="1238"/>
                </a:cubicBezTo>
                <a:cubicBezTo>
                  <a:pt x="719" y="1239"/>
                  <a:pt x="773" y="1254"/>
                  <a:pt x="848" y="1254"/>
                </a:cubicBezTo>
                <a:cubicBezTo>
                  <a:pt x="905" y="1254"/>
                  <a:pt x="959" y="1246"/>
                  <a:pt x="1010" y="1229"/>
                </a:cubicBezTo>
                <a:cubicBezTo>
                  <a:pt x="1025" y="1224"/>
                  <a:pt x="1063" y="1207"/>
                  <a:pt x="1080" y="1198"/>
                </a:cubicBezTo>
                <a:cubicBezTo>
                  <a:pt x="1081" y="1198"/>
                  <a:pt x="1081" y="1198"/>
                  <a:pt x="1082" y="1197"/>
                </a:cubicBezTo>
                <a:cubicBezTo>
                  <a:pt x="1118" y="1175"/>
                  <a:pt x="1159" y="1164"/>
                  <a:pt x="1198" y="1164"/>
                </a:cubicBezTo>
                <a:cubicBezTo>
                  <a:pt x="1306" y="1164"/>
                  <a:pt x="1388" y="1249"/>
                  <a:pt x="1391" y="1361"/>
                </a:cubicBezTo>
                <a:cubicBezTo>
                  <a:pt x="1393" y="1484"/>
                  <a:pt x="1335" y="1600"/>
                  <a:pt x="1235" y="1672"/>
                </a:cubicBezTo>
                <a:cubicBezTo>
                  <a:pt x="1171" y="1718"/>
                  <a:pt x="1171" y="1718"/>
                  <a:pt x="1171" y="1718"/>
                </a:cubicBezTo>
                <a:cubicBezTo>
                  <a:pt x="1158" y="1725"/>
                  <a:pt x="1158" y="1725"/>
                  <a:pt x="1158" y="1725"/>
                </a:cubicBezTo>
                <a:cubicBezTo>
                  <a:pt x="1112" y="1752"/>
                  <a:pt x="1054" y="1784"/>
                  <a:pt x="966" y="1796"/>
                </a:cubicBezTo>
                <a:close/>
                <a:moveTo>
                  <a:pt x="1161" y="1756"/>
                </a:moveTo>
                <a:cubicBezTo>
                  <a:pt x="1164" y="1754"/>
                  <a:pt x="1168" y="1752"/>
                  <a:pt x="1172" y="1750"/>
                </a:cubicBezTo>
                <a:cubicBezTo>
                  <a:pt x="1185" y="1742"/>
                  <a:pt x="1185" y="1742"/>
                  <a:pt x="1185" y="1742"/>
                </a:cubicBezTo>
                <a:cubicBezTo>
                  <a:pt x="1186" y="1742"/>
                  <a:pt x="1186" y="1741"/>
                  <a:pt x="1187" y="1741"/>
                </a:cubicBezTo>
                <a:cubicBezTo>
                  <a:pt x="1251" y="1695"/>
                  <a:pt x="1251" y="1695"/>
                  <a:pt x="1251" y="1695"/>
                </a:cubicBezTo>
                <a:cubicBezTo>
                  <a:pt x="1358" y="1618"/>
                  <a:pt x="1421" y="1493"/>
                  <a:pt x="1418" y="1361"/>
                </a:cubicBezTo>
                <a:cubicBezTo>
                  <a:pt x="1416" y="1232"/>
                  <a:pt x="1321" y="1136"/>
                  <a:pt x="1198" y="1136"/>
                </a:cubicBezTo>
                <a:cubicBezTo>
                  <a:pt x="1189" y="1136"/>
                  <a:pt x="1181" y="1136"/>
                  <a:pt x="1173" y="1137"/>
                </a:cubicBezTo>
                <a:cubicBezTo>
                  <a:pt x="1137" y="1141"/>
                  <a:pt x="1101" y="1153"/>
                  <a:pt x="1068" y="1173"/>
                </a:cubicBezTo>
                <a:cubicBezTo>
                  <a:pt x="1051" y="1181"/>
                  <a:pt x="1031" y="1190"/>
                  <a:pt x="1017" y="1197"/>
                </a:cubicBezTo>
                <a:cubicBezTo>
                  <a:pt x="1010" y="1199"/>
                  <a:pt x="1004" y="1202"/>
                  <a:pt x="1001" y="1203"/>
                </a:cubicBezTo>
                <a:cubicBezTo>
                  <a:pt x="953" y="1218"/>
                  <a:pt x="902" y="1226"/>
                  <a:pt x="848" y="1226"/>
                </a:cubicBezTo>
                <a:cubicBezTo>
                  <a:pt x="777" y="1226"/>
                  <a:pt x="727" y="1212"/>
                  <a:pt x="725" y="1212"/>
                </a:cubicBezTo>
                <a:cubicBezTo>
                  <a:pt x="711" y="1207"/>
                  <a:pt x="370" y="1099"/>
                  <a:pt x="243" y="1039"/>
                </a:cubicBezTo>
                <a:cubicBezTo>
                  <a:pt x="186" y="1012"/>
                  <a:pt x="127" y="984"/>
                  <a:pt x="106" y="960"/>
                </a:cubicBezTo>
                <a:cubicBezTo>
                  <a:pt x="117" y="957"/>
                  <a:pt x="132" y="951"/>
                  <a:pt x="151" y="945"/>
                </a:cubicBezTo>
                <a:cubicBezTo>
                  <a:pt x="152" y="945"/>
                  <a:pt x="152" y="945"/>
                  <a:pt x="152" y="945"/>
                </a:cubicBezTo>
                <a:cubicBezTo>
                  <a:pt x="157" y="943"/>
                  <a:pt x="162" y="941"/>
                  <a:pt x="167" y="939"/>
                </a:cubicBezTo>
                <a:cubicBezTo>
                  <a:pt x="173" y="938"/>
                  <a:pt x="178" y="936"/>
                  <a:pt x="184" y="934"/>
                </a:cubicBezTo>
                <a:cubicBezTo>
                  <a:pt x="198" y="930"/>
                  <a:pt x="210" y="926"/>
                  <a:pt x="223" y="922"/>
                </a:cubicBezTo>
                <a:cubicBezTo>
                  <a:pt x="227" y="920"/>
                  <a:pt x="227" y="920"/>
                  <a:pt x="227" y="920"/>
                </a:cubicBezTo>
                <a:cubicBezTo>
                  <a:pt x="233" y="919"/>
                  <a:pt x="238" y="917"/>
                  <a:pt x="243" y="916"/>
                </a:cubicBezTo>
                <a:cubicBezTo>
                  <a:pt x="260" y="911"/>
                  <a:pt x="260" y="911"/>
                  <a:pt x="260" y="911"/>
                </a:cubicBezTo>
                <a:cubicBezTo>
                  <a:pt x="260" y="911"/>
                  <a:pt x="260" y="911"/>
                  <a:pt x="260" y="911"/>
                </a:cubicBezTo>
                <a:cubicBezTo>
                  <a:pt x="273" y="907"/>
                  <a:pt x="284" y="904"/>
                  <a:pt x="295" y="901"/>
                </a:cubicBezTo>
                <a:cubicBezTo>
                  <a:pt x="296" y="901"/>
                  <a:pt x="296" y="901"/>
                  <a:pt x="296" y="901"/>
                </a:cubicBezTo>
                <a:cubicBezTo>
                  <a:pt x="301" y="900"/>
                  <a:pt x="306" y="898"/>
                  <a:pt x="311" y="897"/>
                </a:cubicBezTo>
                <a:cubicBezTo>
                  <a:pt x="320" y="895"/>
                  <a:pt x="320" y="895"/>
                  <a:pt x="320" y="895"/>
                </a:cubicBezTo>
                <a:cubicBezTo>
                  <a:pt x="326" y="893"/>
                  <a:pt x="332" y="891"/>
                  <a:pt x="339" y="890"/>
                </a:cubicBezTo>
                <a:cubicBezTo>
                  <a:pt x="344" y="888"/>
                  <a:pt x="344" y="888"/>
                  <a:pt x="344" y="888"/>
                </a:cubicBezTo>
                <a:cubicBezTo>
                  <a:pt x="353" y="886"/>
                  <a:pt x="361" y="884"/>
                  <a:pt x="370" y="882"/>
                </a:cubicBezTo>
                <a:cubicBezTo>
                  <a:pt x="377" y="881"/>
                  <a:pt x="377" y="881"/>
                  <a:pt x="377" y="881"/>
                </a:cubicBezTo>
                <a:cubicBezTo>
                  <a:pt x="383" y="879"/>
                  <a:pt x="389" y="878"/>
                  <a:pt x="395" y="877"/>
                </a:cubicBezTo>
                <a:cubicBezTo>
                  <a:pt x="398" y="876"/>
                  <a:pt x="400" y="876"/>
                  <a:pt x="402" y="875"/>
                </a:cubicBezTo>
                <a:cubicBezTo>
                  <a:pt x="405" y="875"/>
                  <a:pt x="405" y="875"/>
                  <a:pt x="405" y="875"/>
                </a:cubicBezTo>
                <a:cubicBezTo>
                  <a:pt x="411" y="873"/>
                  <a:pt x="416" y="872"/>
                  <a:pt x="422" y="871"/>
                </a:cubicBezTo>
                <a:cubicBezTo>
                  <a:pt x="425" y="870"/>
                  <a:pt x="429" y="870"/>
                  <a:pt x="433" y="869"/>
                </a:cubicBezTo>
                <a:cubicBezTo>
                  <a:pt x="438" y="868"/>
                  <a:pt x="444" y="867"/>
                  <a:pt x="449" y="866"/>
                </a:cubicBezTo>
                <a:cubicBezTo>
                  <a:pt x="453" y="865"/>
                  <a:pt x="457" y="864"/>
                  <a:pt x="460" y="864"/>
                </a:cubicBezTo>
                <a:cubicBezTo>
                  <a:pt x="466" y="863"/>
                  <a:pt x="472" y="862"/>
                  <a:pt x="477" y="861"/>
                </a:cubicBezTo>
                <a:cubicBezTo>
                  <a:pt x="479" y="860"/>
                  <a:pt x="479" y="860"/>
                  <a:pt x="479" y="860"/>
                </a:cubicBezTo>
                <a:cubicBezTo>
                  <a:pt x="482" y="860"/>
                  <a:pt x="485" y="859"/>
                  <a:pt x="488" y="859"/>
                </a:cubicBezTo>
                <a:cubicBezTo>
                  <a:pt x="494" y="858"/>
                  <a:pt x="500" y="857"/>
                  <a:pt x="507" y="856"/>
                </a:cubicBezTo>
                <a:cubicBezTo>
                  <a:pt x="510" y="855"/>
                  <a:pt x="510" y="855"/>
                  <a:pt x="510" y="855"/>
                </a:cubicBezTo>
                <a:cubicBezTo>
                  <a:pt x="512" y="855"/>
                  <a:pt x="514" y="855"/>
                  <a:pt x="516" y="854"/>
                </a:cubicBezTo>
                <a:cubicBezTo>
                  <a:pt x="525" y="853"/>
                  <a:pt x="534" y="852"/>
                  <a:pt x="544" y="851"/>
                </a:cubicBezTo>
                <a:cubicBezTo>
                  <a:pt x="544" y="850"/>
                  <a:pt x="544" y="850"/>
                  <a:pt x="544" y="850"/>
                </a:cubicBezTo>
                <a:cubicBezTo>
                  <a:pt x="585" y="845"/>
                  <a:pt x="625" y="842"/>
                  <a:pt x="663" y="840"/>
                </a:cubicBezTo>
                <a:cubicBezTo>
                  <a:pt x="662" y="842"/>
                  <a:pt x="662" y="844"/>
                  <a:pt x="661" y="845"/>
                </a:cubicBezTo>
                <a:cubicBezTo>
                  <a:pt x="650" y="889"/>
                  <a:pt x="638" y="937"/>
                  <a:pt x="628" y="986"/>
                </a:cubicBezTo>
                <a:cubicBezTo>
                  <a:pt x="623" y="987"/>
                  <a:pt x="618" y="988"/>
                  <a:pt x="614" y="990"/>
                </a:cubicBezTo>
                <a:cubicBezTo>
                  <a:pt x="583" y="1000"/>
                  <a:pt x="567" y="1015"/>
                  <a:pt x="567" y="1033"/>
                </a:cubicBezTo>
                <a:cubicBezTo>
                  <a:pt x="567" y="1072"/>
                  <a:pt x="645" y="1090"/>
                  <a:pt x="718" y="1090"/>
                </a:cubicBezTo>
                <a:cubicBezTo>
                  <a:pt x="790" y="1090"/>
                  <a:pt x="868" y="1072"/>
                  <a:pt x="868" y="1033"/>
                </a:cubicBezTo>
                <a:cubicBezTo>
                  <a:pt x="868" y="1023"/>
                  <a:pt x="863" y="1010"/>
                  <a:pt x="841" y="998"/>
                </a:cubicBezTo>
                <a:cubicBezTo>
                  <a:pt x="843" y="991"/>
                  <a:pt x="844" y="985"/>
                  <a:pt x="846" y="978"/>
                </a:cubicBezTo>
                <a:cubicBezTo>
                  <a:pt x="846" y="976"/>
                  <a:pt x="846" y="976"/>
                  <a:pt x="846" y="976"/>
                </a:cubicBezTo>
                <a:cubicBezTo>
                  <a:pt x="847" y="974"/>
                  <a:pt x="848" y="971"/>
                  <a:pt x="848" y="969"/>
                </a:cubicBezTo>
                <a:cubicBezTo>
                  <a:pt x="879" y="1001"/>
                  <a:pt x="879" y="1001"/>
                  <a:pt x="879" y="1001"/>
                </a:cubicBezTo>
                <a:cubicBezTo>
                  <a:pt x="882" y="1005"/>
                  <a:pt x="887" y="1006"/>
                  <a:pt x="892" y="1005"/>
                </a:cubicBezTo>
                <a:cubicBezTo>
                  <a:pt x="1162" y="962"/>
                  <a:pt x="1346" y="957"/>
                  <a:pt x="1454" y="991"/>
                </a:cubicBezTo>
                <a:cubicBezTo>
                  <a:pt x="1546" y="1020"/>
                  <a:pt x="1572" y="1070"/>
                  <a:pt x="1599" y="1124"/>
                </a:cubicBezTo>
                <a:cubicBezTo>
                  <a:pt x="1601" y="1128"/>
                  <a:pt x="1603" y="1132"/>
                  <a:pt x="1605" y="1135"/>
                </a:cubicBezTo>
                <a:cubicBezTo>
                  <a:pt x="1607" y="1141"/>
                  <a:pt x="1610" y="1148"/>
                  <a:pt x="1612" y="1156"/>
                </a:cubicBezTo>
                <a:cubicBezTo>
                  <a:pt x="1612" y="1156"/>
                  <a:pt x="1612" y="1156"/>
                  <a:pt x="1611" y="1156"/>
                </a:cubicBezTo>
                <a:cubicBezTo>
                  <a:pt x="1580" y="1178"/>
                  <a:pt x="1545" y="1198"/>
                  <a:pt x="1509" y="1217"/>
                </a:cubicBezTo>
                <a:cubicBezTo>
                  <a:pt x="1507" y="1217"/>
                  <a:pt x="1506" y="1218"/>
                  <a:pt x="1505" y="1220"/>
                </a:cubicBezTo>
                <a:cubicBezTo>
                  <a:pt x="1498" y="1224"/>
                  <a:pt x="1492" y="1229"/>
                  <a:pt x="1486" y="1235"/>
                </a:cubicBezTo>
                <a:cubicBezTo>
                  <a:pt x="1477" y="1245"/>
                  <a:pt x="1468" y="1256"/>
                  <a:pt x="1462" y="1270"/>
                </a:cubicBezTo>
                <a:cubicBezTo>
                  <a:pt x="1452" y="1289"/>
                  <a:pt x="1447" y="1311"/>
                  <a:pt x="1447" y="1332"/>
                </a:cubicBezTo>
                <a:cubicBezTo>
                  <a:pt x="1447" y="1338"/>
                  <a:pt x="1448" y="1342"/>
                  <a:pt x="1448" y="1347"/>
                </a:cubicBezTo>
                <a:cubicBezTo>
                  <a:pt x="1451" y="1367"/>
                  <a:pt x="1460" y="1386"/>
                  <a:pt x="1474" y="1400"/>
                </a:cubicBezTo>
                <a:cubicBezTo>
                  <a:pt x="1476" y="1405"/>
                  <a:pt x="1476" y="1405"/>
                  <a:pt x="1476" y="1405"/>
                </a:cubicBezTo>
                <a:cubicBezTo>
                  <a:pt x="1478" y="1410"/>
                  <a:pt x="1482" y="1413"/>
                  <a:pt x="1488" y="1413"/>
                </a:cubicBezTo>
                <a:cubicBezTo>
                  <a:pt x="1488" y="1413"/>
                  <a:pt x="1488" y="1414"/>
                  <a:pt x="1489" y="1414"/>
                </a:cubicBezTo>
                <a:cubicBezTo>
                  <a:pt x="1490" y="1414"/>
                  <a:pt x="1490" y="1414"/>
                  <a:pt x="1491" y="1415"/>
                </a:cubicBezTo>
                <a:cubicBezTo>
                  <a:pt x="1496" y="1419"/>
                  <a:pt x="1503" y="1422"/>
                  <a:pt x="1510" y="1425"/>
                </a:cubicBezTo>
                <a:cubicBezTo>
                  <a:pt x="1521" y="1431"/>
                  <a:pt x="1533" y="1435"/>
                  <a:pt x="1546" y="1436"/>
                </a:cubicBezTo>
                <a:cubicBezTo>
                  <a:pt x="1548" y="1437"/>
                  <a:pt x="1551" y="1437"/>
                  <a:pt x="1553" y="1437"/>
                </a:cubicBezTo>
                <a:cubicBezTo>
                  <a:pt x="1500" y="1538"/>
                  <a:pt x="1388" y="1682"/>
                  <a:pt x="1161" y="1756"/>
                </a:cubicBezTo>
                <a:close/>
                <a:moveTo>
                  <a:pt x="856" y="936"/>
                </a:moveTo>
                <a:cubicBezTo>
                  <a:pt x="868" y="889"/>
                  <a:pt x="880" y="842"/>
                  <a:pt x="893" y="796"/>
                </a:cubicBezTo>
                <a:cubicBezTo>
                  <a:pt x="1160" y="732"/>
                  <a:pt x="1406" y="741"/>
                  <a:pt x="1626" y="821"/>
                </a:cubicBezTo>
                <a:cubicBezTo>
                  <a:pt x="1698" y="847"/>
                  <a:pt x="1778" y="899"/>
                  <a:pt x="1789" y="966"/>
                </a:cubicBezTo>
                <a:cubicBezTo>
                  <a:pt x="1786" y="971"/>
                  <a:pt x="1784" y="977"/>
                  <a:pt x="1781" y="982"/>
                </a:cubicBezTo>
                <a:cubicBezTo>
                  <a:pt x="1780" y="984"/>
                  <a:pt x="1780" y="984"/>
                  <a:pt x="1780" y="984"/>
                </a:cubicBezTo>
                <a:cubicBezTo>
                  <a:pt x="1777" y="990"/>
                  <a:pt x="1774" y="995"/>
                  <a:pt x="1770" y="1000"/>
                </a:cubicBezTo>
                <a:cubicBezTo>
                  <a:pt x="1769" y="1002"/>
                  <a:pt x="1769" y="1002"/>
                  <a:pt x="1769" y="1002"/>
                </a:cubicBezTo>
                <a:cubicBezTo>
                  <a:pt x="1766" y="1008"/>
                  <a:pt x="1762" y="1013"/>
                  <a:pt x="1759" y="1018"/>
                </a:cubicBezTo>
                <a:cubicBezTo>
                  <a:pt x="1758" y="1019"/>
                  <a:pt x="1758" y="1019"/>
                  <a:pt x="1758" y="1019"/>
                </a:cubicBezTo>
                <a:cubicBezTo>
                  <a:pt x="1754" y="1024"/>
                  <a:pt x="1750" y="1030"/>
                  <a:pt x="1746" y="1036"/>
                </a:cubicBezTo>
                <a:cubicBezTo>
                  <a:pt x="1744" y="1037"/>
                  <a:pt x="1744" y="1037"/>
                  <a:pt x="1744" y="1037"/>
                </a:cubicBezTo>
                <a:cubicBezTo>
                  <a:pt x="1735" y="1049"/>
                  <a:pt x="1725" y="1060"/>
                  <a:pt x="1714" y="1071"/>
                </a:cubicBezTo>
                <a:cubicBezTo>
                  <a:pt x="1713" y="1072"/>
                  <a:pt x="1713" y="1072"/>
                  <a:pt x="1713" y="1072"/>
                </a:cubicBezTo>
                <a:cubicBezTo>
                  <a:pt x="1708" y="1078"/>
                  <a:pt x="1702" y="1083"/>
                  <a:pt x="1696" y="1089"/>
                </a:cubicBezTo>
                <a:cubicBezTo>
                  <a:pt x="1695" y="1090"/>
                  <a:pt x="1695" y="1090"/>
                  <a:pt x="1695" y="1090"/>
                </a:cubicBezTo>
                <a:cubicBezTo>
                  <a:pt x="1683" y="1101"/>
                  <a:pt x="1670" y="1112"/>
                  <a:pt x="1657" y="1123"/>
                </a:cubicBezTo>
                <a:cubicBezTo>
                  <a:pt x="1655" y="1124"/>
                  <a:pt x="1655" y="1124"/>
                  <a:pt x="1655" y="1124"/>
                </a:cubicBezTo>
                <a:cubicBezTo>
                  <a:pt x="1649" y="1129"/>
                  <a:pt x="1643" y="1134"/>
                  <a:pt x="1636" y="1139"/>
                </a:cubicBezTo>
                <a:cubicBezTo>
                  <a:pt x="1634" y="1133"/>
                  <a:pt x="1632" y="1127"/>
                  <a:pt x="1630" y="1123"/>
                </a:cubicBezTo>
                <a:cubicBezTo>
                  <a:pt x="1628" y="1119"/>
                  <a:pt x="1626" y="1115"/>
                  <a:pt x="1624" y="1111"/>
                </a:cubicBezTo>
                <a:cubicBezTo>
                  <a:pt x="1597" y="1057"/>
                  <a:pt x="1566" y="996"/>
                  <a:pt x="1463" y="964"/>
                </a:cubicBezTo>
                <a:cubicBezTo>
                  <a:pt x="1351" y="929"/>
                  <a:pt x="1165" y="933"/>
                  <a:pt x="894" y="977"/>
                </a:cubicBezTo>
                <a:lnTo>
                  <a:pt x="856" y="936"/>
                </a:lnTo>
                <a:close/>
                <a:moveTo>
                  <a:pt x="1789" y="1239"/>
                </a:moveTo>
                <a:cubicBezTo>
                  <a:pt x="1789" y="1240"/>
                  <a:pt x="1789" y="1240"/>
                  <a:pt x="1789" y="1240"/>
                </a:cubicBezTo>
                <a:cubicBezTo>
                  <a:pt x="1788" y="1240"/>
                  <a:pt x="1788" y="1241"/>
                  <a:pt x="1788" y="1241"/>
                </a:cubicBezTo>
                <a:cubicBezTo>
                  <a:pt x="1783" y="1247"/>
                  <a:pt x="1777" y="1254"/>
                  <a:pt x="1772" y="1260"/>
                </a:cubicBezTo>
                <a:cubicBezTo>
                  <a:pt x="1769" y="1263"/>
                  <a:pt x="1769" y="1263"/>
                  <a:pt x="1769" y="1263"/>
                </a:cubicBezTo>
                <a:cubicBezTo>
                  <a:pt x="1764" y="1269"/>
                  <a:pt x="1759" y="1274"/>
                  <a:pt x="1755" y="1278"/>
                </a:cubicBezTo>
                <a:cubicBezTo>
                  <a:pt x="1710" y="1325"/>
                  <a:pt x="1657" y="1367"/>
                  <a:pt x="1600" y="1398"/>
                </a:cubicBezTo>
                <a:cubicBezTo>
                  <a:pt x="1592" y="1403"/>
                  <a:pt x="1583" y="1406"/>
                  <a:pt x="1574" y="1408"/>
                </a:cubicBezTo>
                <a:cubicBezTo>
                  <a:pt x="1568" y="1409"/>
                  <a:pt x="1561" y="1409"/>
                  <a:pt x="1554" y="1409"/>
                </a:cubicBezTo>
                <a:cubicBezTo>
                  <a:pt x="1554" y="1409"/>
                  <a:pt x="1554" y="1409"/>
                  <a:pt x="1554" y="1409"/>
                </a:cubicBezTo>
                <a:cubicBezTo>
                  <a:pt x="1553" y="1409"/>
                  <a:pt x="1553" y="1409"/>
                  <a:pt x="1552" y="1409"/>
                </a:cubicBezTo>
                <a:cubicBezTo>
                  <a:pt x="1551" y="1409"/>
                  <a:pt x="1551" y="1409"/>
                  <a:pt x="1550" y="1409"/>
                </a:cubicBezTo>
                <a:cubicBezTo>
                  <a:pt x="1548" y="1408"/>
                  <a:pt x="1545" y="1408"/>
                  <a:pt x="1542" y="1407"/>
                </a:cubicBezTo>
                <a:cubicBezTo>
                  <a:pt x="1535" y="1405"/>
                  <a:pt x="1528" y="1403"/>
                  <a:pt x="1521" y="1400"/>
                </a:cubicBezTo>
                <a:cubicBezTo>
                  <a:pt x="1516" y="1397"/>
                  <a:pt x="1511" y="1395"/>
                  <a:pt x="1506" y="1392"/>
                </a:cubicBezTo>
                <a:cubicBezTo>
                  <a:pt x="1505" y="1391"/>
                  <a:pt x="1505" y="1390"/>
                  <a:pt x="1504" y="1390"/>
                </a:cubicBezTo>
                <a:cubicBezTo>
                  <a:pt x="1503" y="1389"/>
                  <a:pt x="1503" y="1389"/>
                  <a:pt x="1503" y="1389"/>
                </a:cubicBezTo>
                <a:cubicBezTo>
                  <a:pt x="1503" y="1389"/>
                  <a:pt x="1503" y="1389"/>
                  <a:pt x="1503" y="1389"/>
                </a:cubicBezTo>
                <a:cubicBezTo>
                  <a:pt x="1500" y="1387"/>
                  <a:pt x="1498" y="1385"/>
                  <a:pt x="1496" y="1383"/>
                </a:cubicBezTo>
                <a:cubicBezTo>
                  <a:pt x="1485" y="1372"/>
                  <a:pt x="1478" y="1358"/>
                  <a:pt x="1476" y="1343"/>
                </a:cubicBezTo>
                <a:cubicBezTo>
                  <a:pt x="1476" y="1339"/>
                  <a:pt x="1475" y="1336"/>
                  <a:pt x="1475" y="1331"/>
                </a:cubicBezTo>
                <a:cubicBezTo>
                  <a:pt x="1475" y="1315"/>
                  <a:pt x="1479" y="1298"/>
                  <a:pt x="1487" y="1282"/>
                </a:cubicBezTo>
                <a:cubicBezTo>
                  <a:pt x="1492" y="1272"/>
                  <a:pt x="1499" y="1262"/>
                  <a:pt x="1506" y="1255"/>
                </a:cubicBezTo>
                <a:cubicBezTo>
                  <a:pt x="1511" y="1249"/>
                  <a:pt x="1517" y="1245"/>
                  <a:pt x="1522" y="1241"/>
                </a:cubicBezTo>
                <a:cubicBezTo>
                  <a:pt x="1523" y="1241"/>
                  <a:pt x="1524" y="1240"/>
                  <a:pt x="1525" y="1240"/>
                </a:cubicBezTo>
                <a:cubicBezTo>
                  <a:pt x="1561" y="1221"/>
                  <a:pt x="1596" y="1201"/>
                  <a:pt x="1627" y="1179"/>
                </a:cubicBezTo>
                <a:cubicBezTo>
                  <a:pt x="1629" y="1178"/>
                  <a:pt x="1631" y="1177"/>
                  <a:pt x="1632" y="1176"/>
                </a:cubicBezTo>
                <a:cubicBezTo>
                  <a:pt x="1633" y="1175"/>
                  <a:pt x="1634" y="1174"/>
                  <a:pt x="1635" y="1174"/>
                </a:cubicBezTo>
                <a:cubicBezTo>
                  <a:pt x="1649" y="1164"/>
                  <a:pt x="1662" y="1155"/>
                  <a:pt x="1673" y="1146"/>
                </a:cubicBezTo>
                <a:cubicBezTo>
                  <a:pt x="1674" y="1145"/>
                  <a:pt x="1674" y="1145"/>
                  <a:pt x="1674" y="1145"/>
                </a:cubicBezTo>
                <a:cubicBezTo>
                  <a:pt x="1688" y="1133"/>
                  <a:pt x="1702" y="1122"/>
                  <a:pt x="1715" y="1110"/>
                </a:cubicBezTo>
                <a:cubicBezTo>
                  <a:pt x="1715" y="1109"/>
                  <a:pt x="1715" y="1109"/>
                  <a:pt x="1715" y="1109"/>
                </a:cubicBezTo>
                <a:cubicBezTo>
                  <a:pt x="1721" y="1104"/>
                  <a:pt x="1727" y="1098"/>
                  <a:pt x="1733" y="1092"/>
                </a:cubicBezTo>
                <a:cubicBezTo>
                  <a:pt x="1734" y="1091"/>
                  <a:pt x="1734" y="1091"/>
                  <a:pt x="1734" y="1091"/>
                </a:cubicBezTo>
                <a:cubicBezTo>
                  <a:pt x="1746" y="1079"/>
                  <a:pt x="1756" y="1067"/>
                  <a:pt x="1766" y="1055"/>
                </a:cubicBezTo>
                <a:cubicBezTo>
                  <a:pt x="1767" y="1053"/>
                  <a:pt x="1767" y="1053"/>
                  <a:pt x="1767" y="1053"/>
                </a:cubicBezTo>
                <a:cubicBezTo>
                  <a:pt x="1772" y="1047"/>
                  <a:pt x="1777" y="1041"/>
                  <a:pt x="1781" y="1035"/>
                </a:cubicBezTo>
                <a:cubicBezTo>
                  <a:pt x="1781" y="1034"/>
                  <a:pt x="1781" y="1034"/>
                  <a:pt x="1781" y="1034"/>
                </a:cubicBezTo>
                <a:cubicBezTo>
                  <a:pt x="1785" y="1029"/>
                  <a:pt x="1789" y="1023"/>
                  <a:pt x="1793" y="1017"/>
                </a:cubicBezTo>
                <a:cubicBezTo>
                  <a:pt x="1794" y="1015"/>
                  <a:pt x="1794" y="1015"/>
                  <a:pt x="1794" y="1015"/>
                </a:cubicBezTo>
                <a:cubicBezTo>
                  <a:pt x="1798" y="1009"/>
                  <a:pt x="1801" y="1004"/>
                  <a:pt x="1804" y="997"/>
                </a:cubicBezTo>
                <a:cubicBezTo>
                  <a:pt x="1806" y="995"/>
                  <a:pt x="1806" y="995"/>
                  <a:pt x="1806" y="995"/>
                </a:cubicBezTo>
                <a:cubicBezTo>
                  <a:pt x="1810" y="988"/>
                  <a:pt x="1813" y="981"/>
                  <a:pt x="1816" y="973"/>
                </a:cubicBezTo>
                <a:cubicBezTo>
                  <a:pt x="1817" y="971"/>
                  <a:pt x="1818" y="968"/>
                  <a:pt x="1817" y="966"/>
                </a:cubicBezTo>
                <a:cubicBezTo>
                  <a:pt x="1807" y="885"/>
                  <a:pt x="1717" y="824"/>
                  <a:pt x="1635" y="795"/>
                </a:cubicBezTo>
                <a:cubicBezTo>
                  <a:pt x="1408" y="712"/>
                  <a:pt x="1154" y="704"/>
                  <a:pt x="879" y="771"/>
                </a:cubicBezTo>
                <a:cubicBezTo>
                  <a:pt x="874" y="772"/>
                  <a:pt x="870" y="776"/>
                  <a:pt x="869" y="781"/>
                </a:cubicBezTo>
                <a:cubicBezTo>
                  <a:pt x="854" y="831"/>
                  <a:pt x="840" y="884"/>
                  <a:pt x="827" y="937"/>
                </a:cubicBezTo>
                <a:cubicBezTo>
                  <a:pt x="824" y="948"/>
                  <a:pt x="822" y="959"/>
                  <a:pt x="819" y="970"/>
                </a:cubicBezTo>
                <a:cubicBezTo>
                  <a:pt x="819" y="972"/>
                  <a:pt x="819" y="972"/>
                  <a:pt x="819" y="972"/>
                </a:cubicBezTo>
                <a:cubicBezTo>
                  <a:pt x="817" y="980"/>
                  <a:pt x="815" y="988"/>
                  <a:pt x="813" y="996"/>
                </a:cubicBezTo>
                <a:cubicBezTo>
                  <a:pt x="812" y="1003"/>
                  <a:pt x="812" y="1003"/>
                  <a:pt x="812" y="1003"/>
                </a:cubicBezTo>
                <a:cubicBezTo>
                  <a:pt x="810" y="1010"/>
                  <a:pt x="814" y="1017"/>
                  <a:pt x="820" y="1019"/>
                </a:cubicBezTo>
                <a:cubicBezTo>
                  <a:pt x="836" y="1026"/>
                  <a:pt x="840" y="1031"/>
                  <a:pt x="840" y="1033"/>
                </a:cubicBezTo>
                <a:cubicBezTo>
                  <a:pt x="840" y="1041"/>
                  <a:pt x="796" y="1062"/>
                  <a:pt x="718" y="1062"/>
                </a:cubicBezTo>
                <a:cubicBezTo>
                  <a:pt x="639" y="1062"/>
                  <a:pt x="595" y="1041"/>
                  <a:pt x="595" y="1033"/>
                </a:cubicBezTo>
                <a:cubicBezTo>
                  <a:pt x="595" y="1031"/>
                  <a:pt x="604" y="1019"/>
                  <a:pt x="642" y="1011"/>
                </a:cubicBezTo>
                <a:cubicBezTo>
                  <a:pt x="648" y="1010"/>
                  <a:pt x="652" y="1006"/>
                  <a:pt x="653" y="1000"/>
                </a:cubicBezTo>
                <a:cubicBezTo>
                  <a:pt x="656" y="987"/>
                  <a:pt x="659" y="974"/>
                  <a:pt x="662" y="962"/>
                </a:cubicBezTo>
                <a:cubicBezTo>
                  <a:pt x="670" y="924"/>
                  <a:pt x="679" y="887"/>
                  <a:pt x="688" y="852"/>
                </a:cubicBezTo>
                <a:cubicBezTo>
                  <a:pt x="690" y="847"/>
                  <a:pt x="691" y="842"/>
                  <a:pt x="692" y="837"/>
                </a:cubicBezTo>
                <a:cubicBezTo>
                  <a:pt x="694" y="830"/>
                  <a:pt x="694" y="830"/>
                  <a:pt x="694" y="830"/>
                </a:cubicBezTo>
                <a:cubicBezTo>
                  <a:pt x="696" y="826"/>
                  <a:pt x="695" y="821"/>
                  <a:pt x="692" y="818"/>
                </a:cubicBezTo>
                <a:cubicBezTo>
                  <a:pt x="690" y="815"/>
                  <a:pt x="686" y="813"/>
                  <a:pt x="681" y="812"/>
                </a:cubicBezTo>
                <a:cubicBezTo>
                  <a:pt x="680" y="812"/>
                  <a:pt x="680" y="812"/>
                  <a:pt x="680" y="812"/>
                </a:cubicBezTo>
                <a:cubicBezTo>
                  <a:pt x="678" y="812"/>
                  <a:pt x="676" y="812"/>
                  <a:pt x="674" y="812"/>
                </a:cubicBezTo>
                <a:cubicBezTo>
                  <a:pt x="632" y="813"/>
                  <a:pt x="587" y="817"/>
                  <a:pt x="540" y="823"/>
                </a:cubicBezTo>
                <a:cubicBezTo>
                  <a:pt x="540" y="823"/>
                  <a:pt x="540" y="823"/>
                  <a:pt x="540" y="823"/>
                </a:cubicBezTo>
                <a:cubicBezTo>
                  <a:pt x="531" y="824"/>
                  <a:pt x="521" y="825"/>
                  <a:pt x="512" y="827"/>
                </a:cubicBezTo>
                <a:cubicBezTo>
                  <a:pt x="510" y="827"/>
                  <a:pt x="508" y="827"/>
                  <a:pt x="506" y="828"/>
                </a:cubicBezTo>
                <a:cubicBezTo>
                  <a:pt x="502" y="828"/>
                  <a:pt x="502" y="828"/>
                  <a:pt x="502" y="828"/>
                </a:cubicBezTo>
                <a:cubicBezTo>
                  <a:pt x="496" y="829"/>
                  <a:pt x="490" y="830"/>
                  <a:pt x="483" y="831"/>
                </a:cubicBezTo>
                <a:cubicBezTo>
                  <a:pt x="480" y="832"/>
                  <a:pt x="477" y="832"/>
                  <a:pt x="474" y="833"/>
                </a:cubicBezTo>
                <a:cubicBezTo>
                  <a:pt x="472" y="833"/>
                  <a:pt x="472" y="833"/>
                  <a:pt x="472" y="833"/>
                </a:cubicBezTo>
                <a:cubicBezTo>
                  <a:pt x="467" y="834"/>
                  <a:pt x="461" y="835"/>
                  <a:pt x="455" y="836"/>
                </a:cubicBezTo>
                <a:cubicBezTo>
                  <a:pt x="451" y="837"/>
                  <a:pt x="448" y="837"/>
                  <a:pt x="444" y="838"/>
                </a:cubicBezTo>
                <a:cubicBezTo>
                  <a:pt x="439" y="839"/>
                  <a:pt x="434" y="840"/>
                  <a:pt x="429" y="841"/>
                </a:cubicBezTo>
                <a:cubicBezTo>
                  <a:pt x="428" y="841"/>
                  <a:pt x="428" y="841"/>
                  <a:pt x="427" y="841"/>
                </a:cubicBezTo>
                <a:cubicBezTo>
                  <a:pt x="424" y="842"/>
                  <a:pt x="420" y="843"/>
                  <a:pt x="416" y="844"/>
                </a:cubicBezTo>
                <a:cubicBezTo>
                  <a:pt x="411" y="845"/>
                  <a:pt x="405" y="846"/>
                  <a:pt x="400" y="847"/>
                </a:cubicBezTo>
                <a:cubicBezTo>
                  <a:pt x="397" y="848"/>
                  <a:pt x="397" y="848"/>
                  <a:pt x="397" y="848"/>
                </a:cubicBezTo>
                <a:cubicBezTo>
                  <a:pt x="397" y="848"/>
                  <a:pt x="397" y="848"/>
                  <a:pt x="397" y="848"/>
                </a:cubicBezTo>
                <a:cubicBezTo>
                  <a:pt x="394" y="848"/>
                  <a:pt x="392" y="849"/>
                  <a:pt x="389" y="849"/>
                </a:cubicBezTo>
                <a:cubicBezTo>
                  <a:pt x="383" y="851"/>
                  <a:pt x="377" y="852"/>
                  <a:pt x="371" y="853"/>
                </a:cubicBezTo>
                <a:cubicBezTo>
                  <a:pt x="363" y="855"/>
                  <a:pt x="363" y="855"/>
                  <a:pt x="363" y="855"/>
                </a:cubicBezTo>
                <a:cubicBezTo>
                  <a:pt x="355" y="857"/>
                  <a:pt x="346" y="859"/>
                  <a:pt x="338" y="861"/>
                </a:cubicBezTo>
                <a:cubicBezTo>
                  <a:pt x="332" y="863"/>
                  <a:pt x="332" y="863"/>
                  <a:pt x="332" y="863"/>
                </a:cubicBezTo>
                <a:cubicBezTo>
                  <a:pt x="326" y="864"/>
                  <a:pt x="319" y="866"/>
                  <a:pt x="313" y="867"/>
                </a:cubicBezTo>
                <a:cubicBezTo>
                  <a:pt x="312" y="868"/>
                  <a:pt x="312" y="868"/>
                  <a:pt x="312" y="868"/>
                </a:cubicBezTo>
                <a:cubicBezTo>
                  <a:pt x="429" y="771"/>
                  <a:pt x="573" y="695"/>
                  <a:pt x="730" y="646"/>
                </a:cubicBezTo>
                <a:cubicBezTo>
                  <a:pt x="732" y="648"/>
                  <a:pt x="733" y="649"/>
                  <a:pt x="735" y="650"/>
                </a:cubicBezTo>
                <a:cubicBezTo>
                  <a:pt x="743" y="652"/>
                  <a:pt x="751" y="648"/>
                  <a:pt x="753" y="641"/>
                </a:cubicBezTo>
                <a:cubicBezTo>
                  <a:pt x="753" y="641"/>
                  <a:pt x="753" y="641"/>
                  <a:pt x="753" y="641"/>
                </a:cubicBezTo>
                <a:cubicBezTo>
                  <a:pt x="753" y="641"/>
                  <a:pt x="753" y="641"/>
                  <a:pt x="753" y="641"/>
                </a:cubicBezTo>
                <a:cubicBezTo>
                  <a:pt x="797" y="520"/>
                  <a:pt x="846" y="415"/>
                  <a:pt x="900" y="331"/>
                </a:cubicBezTo>
                <a:cubicBezTo>
                  <a:pt x="1075" y="58"/>
                  <a:pt x="1274" y="29"/>
                  <a:pt x="1411" y="54"/>
                </a:cubicBezTo>
                <a:cubicBezTo>
                  <a:pt x="1473" y="65"/>
                  <a:pt x="1529" y="90"/>
                  <a:pt x="1575" y="128"/>
                </a:cubicBezTo>
                <a:cubicBezTo>
                  <a:pt x="1575" y="128"/>
                  <a:pt x="1576" y="128"/>
                  <a:pt x="1576" y="128"/>
                </a:cubicBezTo>
                <a:cubicBezTo>
                  <a:pt x="1636" y="171"/>
                  <a:pt x="1680" y="241"/>
                  <a:pt x="1709" y="335"/>
                </a:cubicBezTo>
                <a:cubicBezTo>
                  <a:pt x="1721" y="374"/>
                  <a:pt x="1730" y="416"/>
                  <a:pt x="1737" y="462"/>
                </a:cubicBezTo>
                <a:cubicBezTo>
                  <a:pt x="1739" y="480"/>
                  <a:pt x="1741" y="499"/>
                  <a:pt x="1743" y="519"/>
                </a:cubicBezTo>
                <a:cubicBezTo>
                  <a:pt x="1749" y="599"/>
                  <a:pt x="1747" y="672"/>
                  <a:pt x="1744" y="720"/>
                </a:cubicBezTo>
                <a:cubicBezTo>
                  <a:pt x="1744" y="724"/>
                  <a:pt x="1746" y="729"/>
                  <a:pt x="1750" y="731"/>
                </a:cubicBezTo>
                <a:cubicBezTo>
                  <a:pt x="1833" y="796"/>
                  <a:pt x="1879" y="890"/>
                  <a:pt x="1880" y="993"/>
                </a:cubicBezTo>
                <a:cubicBezTo>
                  <a:pt x="1881" y="1079"/>
                  <a:pt x="1849" y="1164"/>
                  <a:pt x="1789" y="1239"/>
                </a:cubicBezTo>
                <a:close/>
                <a:moveTo>
                  <a:pt x="1589" y="627"/>
                </a:moveTo>
                <a:cubicBezTo>
                  <a:pt x="1586" y="439"/>
                  <a:pt x="1549" y="120"/>
                  <a:pt x="1347" y="84"/>
                </a:cubicBezTo>
                <a:cubicBezTo>
                  <a:pt x="1336" y="82"/>
                  <a:pt x="1325" y="81"/>
                  <a:pt x="1314" y="82"/>
                </a:cubicBezTo>
                <a:cubicBezTo>
                  <a:pt x="1312" y="82"/>
                  <a:pt x="1311" y="82"/>
                  <a:pt x="1309" y="83"/>
                </a:cubicBezTo>
                <a:cubicBezTo>
                  <a:pt x="1290" y="90"/>
                  <a:pt x="1271" y="100"/>
                  <a:pt x="1253" y="111"/>
                </a:cubicBezTo>
                <a:cubicBezTo>
                  <a:pt x="1184" y="154"/>
                  <a:pt x="1119" y="225"/>
                  <a:pt x="1059" y="323"/>
                </a:cubicBezTo>
                <a:cubicBezTo>
                  <a:pt x="1047" y="342"/>
                  <a:pt x="1035" y="364"/>
                  <a:pt x="1023" y="386"/>
                </a:cubicBezTo>
                <a:cubicBezTo>
                  <a:pt x="993" y="443"/>
                  <a:pt x="964" y="507"/>
                  <a:pt x="937" y="577"/>
                </a:cubicBezTo>
                <a:cubicBezTo>
                  <a:pt x="935" y="581"/>
                  <a:pt x="936" y="587"/>
                  <a:pt x="939" y="591"/>
                </a:cubicBezTo>
                <a:cubicBezTo>
                  <a:pt x="942" y="594"/>
                  <a:pt x="947" y="596"/>
                  <a:pt x="952" y="596"/>
                </a:cubicBezTo>
                <a:cubicBezTo>
                  <a:pt x="989" y="590"/>
                  <a:pt x="1027" y="586"/>
                  <a:pt x="1064" y="583"/>
                </a:cubicBezTo>
                <a:cubicBezTo>
                  <a:pt x="1064" y="583"/>
                  <a:pt x="1064" y="583"/>
                  <a:pt x="1064" y="583"/>
                </a:cubicBezTo>
                <a:cubicBezTo>
                  <a:pt x="1243" y="570"/>
                  <a:pt x="1419" y="589"/>
                  <a:pt x="1562" y="637"/>
                </a:cubicBezTo>
                <a:cubicBezTo>
                  <a:pt x="1563" y="641"/>
                  <a:pt x="1565" y="645"/>
                  <a:pt x="1569" y="647"/>
                </a:cubicBezTo>
                <a:cubicBezTo>
                  <a:pt x="1569" y="647"/>
                  <a:pt x="1570" y="647"/>
                  <a:pt x="1570" y="647"/>
                </a:cubicBezTo>
                <a:cubicBezTo>
                  <a:pt x="1572" y="648"/>
                  <a:pt x="1573" y="648"/>
                  <a:pt x="1575" y="648"/>
                </a:cubicBezTo>
                <a:cubicBezTo>
                  <a:pt x="1577" y="648"/>
                  <a:pt x="1579" y="648"/>
                  <a:pt x="1581" y="647"/>
                </a:cubicBezTo>
                <a:cubicBezTo>
                  <a:pt x="1586" y="645"/>
                  <a:pt x="1589" y="640"/>
                  <a:pt x="1589" y="634"/>
                </a:cubicBezTo>
                <a:cubicBezTo>
                  <a:pt x="1589" y="627"/>
                  <a:pt x="1589" y="627"/>
                  <a:pt x="1589" y="627"/>
                </a:cubicBezTo>
                <a:cubicBezTo>
                  <a:pt x="1589" y="627"/>
                  <a:pt x="1589" y="627"/>
                  <a:pt x="1589" y="627"/>
                </a:cubicBezTo>
                <a:close/>
                <a:moveTo>
                  <a:pt x="1174" y="551"/>
                </a:moveTo>
                <a:cubicBezTo>
                  <a:pt x="1137" y="551"/>
                  <a:pt x="1100" y="553"/>
                  <a:pt x="1062" y="555"/>
                </a:cubicBezTo>
                <a:cubicBezTo>
                  <a:pt x="1062" y="555"/>
                  <a:pt x="1062" y="555"/>
                  <a:pt x="1062" y="555"/>
                </a:cubicBezTo>
                <a:cubicBezTo>
                  <a:pt x="1032" y="558"/>
                  <a:pt x="1002" y="561"/>
                  <a:pt x="972" y="565"/>
                </a:cubicBezTo>
                <a:cubicBezTo>
                  <a:pt x="996" y="504"/>
                  <a:pt x="1021" y="449"/>
                  <a:pt x="1048" y="399"/>
                </a:cubicBezTo>
                <a:cubicBezTo>
                  <a:pt x="1059" y="377"/>
                  <a:pt x="1071" y="357"/>
                  <a:pt x="1083" y="338"/>
                </a:cubicBezTo>
                <a:cubicBezTo>
                  <a:pt x="1140" y="243"/>
                  <a:pt x="1202" y="175"/>
                  <a:pt x="1268" y="135"/>
                </a:cubicBezTo>
                <a:cubicBezTo>
                  <a:pt x="1284" y="125"/>
                  <a:pt x="1301" y="116"/>
                  <a:pt x="1317" y="110"/>
                </a:cubicBezTo>
                <a:cubicBezTo>
                  <a:pt x="1326" y="110"/>
                  <a:pt x="1334" y="110"/>
                  <a:pt x="1342" y="111"/>
                </a:cubicBezTo>
                <a:cubicBezTo>
                  <a:pt x="1421" y="126"/>
                  <a:pt x="1480" y="194"/>
                  <a:pt x="1518" y="313"/>
                </a:cubicBezTo>
                <a:cubicBezTo>
                  <a:pt x="1548" y="411"/>
                  <a:pt x="1558" y="524"/>
                  <a:pt x="1561" y="607"/>
                </a:cubicBezTo>
                <a:cubicBezTo>
                  <a:pt x="1447" y="570"/>
                  <a:pt x="1313" y="551"/>
                  <a:pt x="1174" y="551"/>
                </a:cubicBezTo>
                <a:close/>
              </a:path>
            </a:pathLst>
          </a:custGeom>
          <a:solidFill>
            <a:schemeClr val="tx1">
              <a:lumMod val="50000"/>
              <a:lumOff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latin typeface="东芝黑体 Bold" panose="020B0800000000000000" pitchFamily="34" charset="-122"/>
              <a:ea typeface="东芝黑体 Bold" panose="020B0800000000000000" pitchFamily="34" charset="-122"/>
            </a:endParaRPr>
          </a:p>
        </p:txBody>
      </p:sp>
      <p:sp>
        <p:nvSpPr>
          <p:cNvPr id="2" name="Title 1"/>
          <p:cNvSpPr>
            <a:spLocks noGrp="1"/>
          </p:cNvSpPr>
          <p:nvPr>
            <p:ph type="title"/>
          </p:nvPr>
        </p:nvSpPr>
        <p:spPr>
          <a:xfrm>
            <a:off x="300253" y="2158460"/>
            <a:ext cx="10085695" cy="1030069"/>
          </a:xfrm>
        </p:spPr>
        <p:txBody>
          <a:bodyPr anchor="ctr"/>
          <a:lstStyle/>
          <a:p>
            <a:r>
              <a:rPr kumimoji="1" lang="zh-CN" altLang="en-US" dirty="0" smtClean="0">
                <a:solidFill>
                  <a:schemeClr val="bg1"/>
                </a:solidFill>
                <a:latin typeface="东芝黑体 Bold" panose="020B0800000000000000" pitchFamily="34" charset="-122"/>
                <a:ea typeface="东芝黑体 Bold" panose="020B0800000000000000" pitchFamily="34" charset="-122"/>
              </a:rPr>
              <a:t>基于东芝核心器件的电动工具解决方案推荐</a:t>
            </a:r>
            <a:endParaRPr kumimoji="1" lang="ja-JP" altLang="en-US" dirty="0">
              <a:solidFill>
                <a:schemeClr val="bg1"/>
              </a:solidFill>
              <a:latin typeface="东芝黑体 Bold" panose="020B0800000000000000" pitchFamily="34" charset="-122"/>
              <a:ea typeface="东芝黑体 Bold" panose="020B0800000000000000" pitchFamily="34" charset="-122"/>
            </a:endParaRPr>
          </a:p>
        </p:txBody>
      </p:sp>
      <p:sp>
        <p:nvSpPr>
          <p:cNvPr id="5" name="TextBox 4"/>
          <p:cNvSpPr txBox="1"/>
          <p:nvPr/>
        </p:nvSpPr>
        <p:spPr>
          <a:xfrm>
            <a:off x="436728" y="5629402"/>
            <a:ext cx="2954655" cy="646331"/>
          </a:xfrm>
          <a:prstGeom prst="rect">
            <a:avLst/>
          </a:prstGeom>
          <a:noFill/>
        </p:spPr>
        <p:txBody>
          <a:bodyPr wrap="none" rtlCol="0">
            <a:spAutoFit/>
          </a:bodyPr>
          <a:lstStyle/>
          <a:p>
            <a:r>
              <a:rPr lang="zh-CN" altLang="en-US" dirty="0" smtClean="0">
                <a:latin typeface="东芝黑体 Bold" panose="020B0800000000000000" pitchFamily="34" charset="-122"/>
                <a:ea typeface="东芝黑体 Bold" panose="020B0800000000000000" pitchFamily="34" charset="-122"/>
              </a:rPr>
              <a:t>东芝电子（中国）有限公司</a:t>
            </a:r>
            <a:endParaRPr lang="en-US" altLang="zh-CN" dirty="0" smtClean="0">
              <a:latin typeface="东芝黑体 Bold" panose="020B0800000000000000" pitchFamily="34" charset="-122"/>
              <a:ea typeface="东芝黑体 Bold" panose="020B0800000000000000" pitchFamily="34" charset="-122"/>
            </a:endParaRPr>
          </a:p>
          <a:p>
            <a:r>
              <a:rPr lang="en-US" dirty="0">
                <a:latin typeface="东芝黑体 Bold" panose="020B0800000000000000" pitchFamily="34" charset="-122"/>
                <a:ea typeface="东芝黑体 Bold" panose="020B0800000000000000" pitchFamily="34" charset="-122"/>
              </a:rPr>
              <a:t> </a:t>
            </a:r>
            <a:r>
              <a:rPr lang="en-US" dirty="0" smtClean="0">
                <a:latin typeface="东芝黑体 Bold" panose="020B0800000000000000" pitchFamily="34" charset="-122"/>
                <a:ea typeface="东芝黑体 Bold" panose="020B0800000000000000" pitchFamily="34" charset="-122"/>
              </a:rPr>
              <a:t>2018.05</a:t>
            </a:r>
            <a:endParaRPr lang="en-US"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345192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2800" dirty="0" smtClean="0">
                <a:latin typeface="东芝黑体 Bold" panose="020B0800000000000000" pitchFamily="34" charset="-122"/>
                <a:ea typeface="东芝黑体 Bold" panose="020B0800000000000000" pitchFamily="34" charset="-122"/>
              </a:rPr>
              <a:t>TMPM4K</a:t>
            </a:r>
            <a:r>
              <a:rPr lang="zh-CN" altLang="en-US" sz="2800" dirty="0" smtClean="0">
                <a:latin typeface="东芝黑体 Bold" panose="020B0800000000000000" pitchFamily="34" charset="-122"/>
                <a:ea typeface="东芝黑体 Bold" panose="020B0800000000000000" pitchFamily="34" charset="-122"/>
              </a:rPr>
              <a:t>系列产品中的矢量引擎</a:t>
            </a:r>
            <a:endParaRPr kumimoji="1" lang="ja-JP" altLang="en-US" sz="2800" dirty="0">
              <a:latin typeface="东芝黑体 Bold" panose="020B0800000000000000" pitchFamily="34" charset="-122"/>
              <a:ea typeface="东芝黑体 Bold" panose="020B0800000000000000" pitchFamily="34" charset="-122"/>
            </a:endParaRPr>
          </a:p>
        </p:txBody>
      </p:sp>
      <p:sp>
        <p:nvSpPr>
          <p:cNvPr id="4" name="Rectangle 2"/>
          <p:cNvSpPr>
            <a:spLocks noChangeArrowheads="1"/>
          </p:cNvSpPr>
          <p:nvPr/>
        </p:nvSpPr>
        <p:spPr bwMode="auto">
          <a:xfrm>
            <a:off x="2278607" y="1919312"/>
            <a:ext cx="5111750" cy="2351088"/>
          </a:xfrm>
          <a:prstGeom prst="rect">
            <a:avLst/>
          </a:prstGeom>
          <a:solidFill>
            <a:schemeClr val="tx2">
              <a:lumMod val="40000"/>
              <a:lumOff val="60000"/>
            </a:schemeClr>
          </a:solidFill>
          <a:ln>
            <a:noFill/>
          </a:ln>
          <a:extLst/>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5" name="Rectangle 4"/>
          <p:cNvSpPr>
            <a:spLocks noChangeArrowheads="1"/>
          </p:cNvSpPr>
          <p:nvPr/>
        </p:nvSpPr>
        <p:spPr bwMode="auto">
          <a:xfrm>
            <a:off x="4221707" y="2092546"/>
            <a:ext cx="1439862" cy="1943100"/>
          </a:xfrm>
          <a:prstGeom prst="rect">
            <a:avLst/>
          </a:prstGeom>
          <a:solidFill>
            <a:schemeClr val="accent2">
              <a:lumMod val="50000"/>
            </a:schemeClr>
          </a:solidFill>
          <a:ln w="9525" algn="ctr">
            <a:solidFill>
              <a:schemeClr val="bg1"/>
            </a:solidFill>
            <a:miter lim="800000"/>
            <a:headEnd/>
            <a:tailEnd/>
          </a:ln>
        </p:spPr>
        <p:txBody>
          <a:bodyPr wrap="none" lIns="129600" tIns="46800" rIns="129600" bIns="46800" anchor="ctr"/>
          <a:lstStyle>
            <a:lvl1pPr defTabSz="762000">
              <a:defRPr sz="900">
                <a:solidFill>
                  <a:schemeClr val="tx1"/>
                </a:solidFill>
                <a:latin typeface="Arial" panose="020B0604020202020204" pitchFamily="34" charset="0"/>
                <a:ea typeface="ＭＳ Ｐゴシック" panose="020B0600070205080204" pitchFamily="50" charset="-128"/>
              </a:defRPr>
            </a:lvl1pPr>
            <a:lvl2pPr marL="742950" indent="-285750" defTabSz="762000">
              <a:defRPr sz="900">
                <a:solidFill>
                  <a:schemeClr val="tx1"/>
                </a:solidFill>
                <a:latin typeface="Arial" panose="020B0604020202020204" pitchFamily="34" charset="0"/>
                <a:ea typeface="ＭＳ Ｐゴシック" panose="020B0600070205080204" pitchFamily="50" charset="-128"/>
              </a:defRPr>
            </a:lvl2pPr>
            <a:lvl3pPr marL="1143000" indent="-228600" defTabSz="762000">
              <a:defRPr sz="900">
                <a:solidFill>
                  <a:schemeClr val="tx1"/>
                </a:solidFill>
                <a:latin typeface="Arial" panose="020B0604020202020204" pitchFamily="34" charset="0"/>
                <a:ea typeface="ＭＳ Ｐゴシック" panose="020B0600070205080204" pitchFamily="50" charset="-128"/>
              </a:defRPr>
            </a:lvl3pPr>
            <a:lvl4pPr marL="1600200" indent="-228600" defTabSz="762000">
              <a:defRPr sz="900">
                <a:solidFill>
                  <a:schemeClr val="tx1"/>
                </a:solidFill>
                <a:latin typeface="Arial" panose="020B0604020202020204" pitchFamily="34" charset="0"/>
                <a:ea typeface="ＭＳ Ｐゴシック" panose="020B0600070205080204" pitchFamily="50" charset="-128"/>
              </a:defRPr>
            </a:lvl4pPr>
            <a:lvl5pPr marL="2057400" indent="-228600" defTabSz="762000">
              <a:defRPr sz="900">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eaLnBrk="0" fontAlgn="t" hangingPunct="0">
              <a:lnSpc>
                <a:spcPct val="90000"/>
              </a:lnSpc>
              <a:spcBef>
                <a:spcPct val="0"/>
              </a:spcBef>
              <a:spcAft>
                <a:spcPct val="0"/>
              </a:spcAft>
            </a:pP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rPr>
              <a:t>Vector Engine</a:t>
            </a:r>
            <a:endParaRPr kumimoji="0" lang="ja-JP" altLang="en-US" sz="16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p>
            <a:pPr algn="ctr" eaLnBrk="0" fontAlgn="t" hangingPunct="0">
              <a:lnSpc>
                <a:spcPct val="90000"/>
              </a:lnSpc>
              <a:spcBef>
                <a:spcPct val="0"/>
              </a:spcBef>
              <a:spcAft>
                <a:spcPct val="0"/>
              </a:spcAft>
            </a:pPr>
            <a:endParaRPr kumimoji="0" lang="en-US" altLang="ja-JP" sz="16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p>
            <a:pPr algn="ctr" eaLnBrk="0" fontAlgn="t" hangingPunct="0">
              <a:lnSpc>
                <a:spcPct val="90000"/>
              </a:lnSpc>
              <a:spcBef>
                <a:spcPct val="0"/>
              </a:spcBef>
              <a:spcAft>
                <a:spcPct val="0"/>
              </a:spcAft>
            </a:pP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rPr>
              <a:t>VE</a:t>
            </a:r>
            <a:endParaRPr kumimoji="0" lang="ja-JP" altLang="en-US" sz="16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6" name="Rectangle 5"/>
          <p:cNvSpPr>
            <a:spLocks noChangeArrowheads="1"/>
          </p:cNvSpPr>
          <p:nvPr/>
        </p:nvSpPr>
        <p:spPr bwMode="auto">
          <a:xfrm>
            <a:off x="6093369" y="2092546"/>
            <a:ext cx="1079500" cy="792162"/>
          </a:xfrm>
          <a:prstGeom prst="rect">
            <a:avLst/>
          </a:prstGeom>
          <a:solidFill>
            <a:schemeClr val="accent1"/>
          </a:solidFill>
          <a:ln w="9525" algn="ctr">
            <a:solidFill>
              <a:schemeClr val="bg1"/>
            </a:solidFill>
            <a:miter lim="800000"/>
            <a:headEnd/>
            <a:tailEnd/>
          </a:ln>
        </p:spPr>
        <p:txBody>
          <a:bodyPr wrap="none" lIns="129600" tIns="46800" rIns="129600" bIns="46800" anchor="ctr"/>
          <a:lstStyle>
            <a:lvl1pPr defTabSz="762000">
              <a:defRPr sz="900">
                <a:solidFill>
                  <a:schemeClr val="tx1"/>
                </a:solidFill>
                <a:latin typeface="Arial" panose="020B0604020202020204" pitchFamily="34" charset="0"/>
                <a:ea typeface="ＭＳ Ｐゴシック" panose="020B0600070205080204" pitchFamily="50" charset="-128"/>
              </a:defRPr>
            </a:lvl1pPr>
            <a:lvl2pPr marL="742950" indent="-285750" defTabSz="762000">
              <a:defRPr sz="900">
                <a:solidFill>
                  <a:schemeClr val="tx1"/>
                </a:solidFill>
                <a:latin typeface="Arial" panose="020B0604020202020204" pitchFamily="34" charset="0"/>
                <a:ea typeface="ＭＳ Ｐゴシック" panose="020B0600070205080204" pitchFamily="50" charset="-128"/>
              </a:defRPr>
            </a:lvl2pPr>
            <a:lvl3pPr marL="1143000" indent="-228600" defTabSz="762000">
              <a:defRPr sz="900">
                <a:solidFill>
                  <a:schemeClr val="tx1"/>
                </a:solidFill>
                <a:latin typeface="Arial" panose="020B0604020202020204" pitchFamily="34" charset="0"/>
                <a:ea typeface="ＭＳ Ｐゴシック" panose="020B0600070205080204" pitchFamily="50" charset="-128"/>
              </a:defRPr>
            </a:lvl3pPr>
            <a:lvl4pPr marL="1600200" indent="-228600" defTabSz="762000">
              <a:defRPr sz="900">
                <a:solidFill>
                  <a:schemeClr val="tx1"/>
                </a:solidFill>
                <a:latin typeface="Arial" panose="020B0604020202020204" pitchFamily="34" charset="0"/>
                <a:ea typeface="ＭＳ Ｐゴシック" panose="020B0600070205080204" pitchFamily="50" charset="-128"/>
              </a:defRPr>
            </a:lvl4pPr>
            <a:lvl5pPr marL="2057400" indent="-228600" defTabSz="762000">
              <a:defRPr sz="900">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eaLnBrk="0" fontAlgn="t" hangingPunct="0">
              <a:lnSpc>
                <a:spcPct val="90000"/>
              </a:lnSpc>
              <a:spcBef>
                <a:spcPct val="0"/>
              </a:spcBef>
              <a:spcAft>
                <a:spcPct val="0"/>
              </a:spcAft>
            </a:pPr>
            <a:r>
              <a:rPr kumimoji="0" lang="en-US" altLang="ja-JP" sz="11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3-phase PWM</a:t>
            </a:r>
          </a:p>
          <a:p>
            <a:pPr algn="ctr" eaLnBrk="0" fontAlgn="t" hangingPunct="0">
              <a:lnSpc>
                <a:spcPct val="90000"/>
              </a:lnSpc>
              <a:spcBef>
                <a:spcPct val="0"/>
              </a:spcBef>
              <a:spcAft>
                <a:spcPct val="0"/>
              </a:spcAft>
            </a:pPr>
            <a:endParaRPr kumimoji="0" lang="en-US" altLang="ja-JP" sz="1100" b="1" dirty="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lgn="ctr" eaLnBrk="0" fontAlgn="t" hangingPunct="0">
              <a:lnSpc>
                <a:spcPct val="90000"/>
              </a:lnSpc>
              <a:spcBef>
                <a:spcPct val="0"/>
              </a:spcBef>
              <a:spcAft>
                <a:spcPct val="0"/>
              </a:spcAft>
            </a:pPr>
            <a:r>
              <a:rPr kumimoji="0" lang="en-US" altLang="ja-JP" sz="14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PMD</a:t>
            </a:r>
            <a:endParaRPr kumimoji="0" lang="en-US" altLang="ja-JP" sz="1400" b="1" dirty="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7" name="Rectangle 6"/>
          <p:cNvSpPr>
            <a:spLocks noChangeArrowheads="1"/>
          </p:cNvSpPr>
          <p:nvPr/>
        </p:nvSpPr>
        <p:spPr bwMode="auto">
          <a:xfrm>
            <a:off x="6093369" y="3172046"/>
            <a:ext cx="1081088" cy="852487"/>
          </a:xfrm>
          <a:prstGeom prst="rect">
            <a:avLst/>
          </a:prstGeom>
          <a:solidFill>
            <a:schemeClr val="accent1"/>
          </a:solidFill>
          <a:ln w="9525" algn="ctr">
            <a:solidFill>
              <a:schemeClr val="bg1"/>
            </a:solidFill>
            <a:miter lim="800000"/>
            <a:headEnd/>
            <a:tailEnd/>
          </a:ln>
        </p:spPr>
        <p:txBody>
          <a:bodyPr wrap="none" lIns="129600" tIns="46800" rIns="129600" bIns="46800" anchor="ctr"/>
          <a:lstStyle>
            <a:lvl1pPr defTabSz="762000">
              <a:defRPr sz="900">
                <a:solidFill>
                  <a:schemeClr val="tx1"/>
                </a:solidFill>
                <a:latin typeface="Arial" panose="020B0604020202020204" pitchFamily="34" charset="0"/>
                <a:ea typeface="ＭＳ Ｐゴシック" panose="020B0600070205080204" pitchFamily="50" charset="-128"/>
              </a:defRPr>
            </a:lvl1pPr>
            <a:lvl2pPr marL="742950" indent="-285750" defTabSz="762000">
              <a:defRPr sz="900">
                <a:solidFill>
                  <a:schemeClr val="tx1"/>
                </a:solidFill>
                <a:latin typeface="Arial" panose="020B0604020202020204" pitchFamily="34" charset="0"/>
                <a:ea typeface="ＭＳ Ｐゴシック" panose="020B0600070205080204" pitchFamily="50" charset="-128"/>
              </a:defRPr>
            </a:lvl2pPr>
            <a:lvl3pPr marL="1143000" indent="-228600" defTabSz="762000">
              <a:defRPr sz="900">
                <a:solidFill>
                  <a:schemeClr val="tx1"/>
                </a:solidFill>
                <a:latin typeface="Arial" panose="020B0604020202020204" pitchFamily="34" charset="0"/>
                <a:ea typeface="ＭＳ Ｐゴシック" panose="020B0600070205080204" pitchFamily="50" charset="-128"/>
              </a:defRPr>
            </a:lvl3pPr>
            <a:lvl4pPr marL="1600200" indent="-228600" defTabSz="762000">
              <a:defRPr sz="900">
                <a:solidFill>
                  <a:schemeClr val="tx1"/>
                </a:solidFill>
                <a:latin typeface="Arial" panose="020B0604020202020204" pitchFamily="34" charset="0"/>
                <a:ea typeface="ＭＳ Ｐゴシック" panose="020B0600070205080204" pitchFamily="50" charset="-128"/>
              </a:defRPr>
            </a:lvl4pPr>
            <a:lvl5pPr marL="2057400" indent="-228600" defTabSz="762000">
              <a:defRPr sz="900">
                <a:solidFill>
                  <a:schemeClr val="tx1"/>
                </a:solidFill>
                <a:latin typeface="Arial" panose="020B0604020202020204" pitchFamily="34" charset="0"/>
                <a:ea typeface="ＭＳ Ｐゴシック" panose="020B0600070205080204" pitchFamily="50" charset="-128"/>
              </a:defRPr>
            </a:lvl5pPr>
            <a:lvl6pPr marL="25146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defTabSz="7620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eaLnBrk="0" fontAlgn="t" hangingPunct="0">
              <a:lnSpc>
                <a:spcPct val="90000"/>
              </a:lnSpc>
              <a:spcBef>
                <a:spcPct val="0"/>
              </a:spcBef>
              <a:spcAft>
                <a:spcPct val="0"/>
              </a:spcAft>
            </a:pPr>
            <a:r>
              <a:rPr kumimoji="0" lang="en-US" altLang="ja-JP" sz="11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Current </a:t>
            </a:r>
            <a:br>
              <a:rPr kumimoji="0" lang="en-US" altLang="ja-JP" sz="11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br>
            <a:r>
              <a:rPr kumimoji="0" lang="en-US" altLang="ja-JP" sz="11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detection</a:t>
            </a:r>
          </a:p>
          <a:p>
            <a:pPr algn="ctr" eaLnBrk="0" fontAlgn="t" hangingPunct="0">
              <a:lnSpc>
                <a:spcPct val="90000"/>
              </a:lnSpc>
              <a:spcBef>
                <a:spcPct val="0"/>
              </a:spcBef>
              <a:spcAft>
                <a:spcPct val="0"/>
              </a:spcAft>
            </a:pPr>
            <a:endParaRPr kumimoji="0" lang="en-US" altLang="ja-JP" sz="1100" b="1" dirty="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lgn="ctr" eaLnBrk="0" fontAlgn="t" hangingPunct="0">
              <a:lnSpc>
                <a:spcPct val="90000"/>
              </a:lnSpc>
              <a:spcBef>
                <a:spcPct val="0"/>
              </a:spcBef>
              <a:spcAft>
                <a:spcPct val="0"/>
              </a:spcAft>
            </a:pPr>
            <a:r>
              <a:rPr kumimoji="0" lang="en-US" altLang="ja-JP" sz="14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ADC</a:t>
            </a:r>
            <a:endParaRPr kumimoji="0" lang="ja-JP" altLang="en-US" sz="1400" b="1" dirty="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8" name="Line 10"/>
          <p:cNvSpPr>
            <a:spLocks noChangeShapeType="1"/>
          </p:cNvSpPr>
          <p:nvPr/>
        </p:nvSpPr>
        <p:spPr bwMode="auto">
          <a:xfrm>
            <a:off x="7966619" y="2861895"/>
            <a:ext cx="0" cy="654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9" name="Line 11"/>
          <p:cNvSpPr>
            <a:spLocks noChangeShapeType="1"/>
          </p:cNvSpPr>
          <p:nvPr/>
        </p:nvSpPr>
        <p:spPr bwMode="auto">
          <a:xfrm>
            <a:off x="8111082" y="2868245"/>
            <a:ext cx="0" cy="7921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0" name="Line 12"/>
          <p:cNvSpPr>
            <a:spLocks noChangeShapeType="1"/>
          </p:cNvSpPr>
          <p:nvPr/>
        </p:nvSpPr>
        <p:spPr bwMode="auto">
          <a:xfrm>
            <a:off x="8255544" y="2868245"/>
            <a:ext cx="0" cy="9366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1" name="Line 13"/>
          <p:cNvSpPr>
            <a:spLocks noChangeShapeType="1"/>
          </p:cNvSpPr>
          <p:nvPr/>
        </p:nvSpPr>
        <p:spPr bwMode="auto">
          <a:xfrm flipV="1">
            <a:off x="7174457" y="3660408"/>
            <a:ext cx="936625"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2" name="Line 14"/>
          <p:cNvSpPr>
            <a:spLocks noChangeShapeType="1"/>
          </p:cNvSpPr>
          <p:nvPr/>
        </p:nvSpPr>
        <p:spPr bwMode="auto">
          <a:xfrm flipH="1">
            <a:off x="7174457" y="3515945"/>
            <a:ext cx="7921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3" name="Line 15"/>
          <p:cNvSpPr>
            <a:spLocks noChangeShapeType="1"/>
          </p:cNvSpPr>
          <p:nvPr/>
        </p:nvSpPr>
        <p:spPr bwMode="auto">
          <a:xfrm>
            <a:off x="7174457" y="3804870"/>
            <a:ext cx="1081087"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4" name="AutoShape 16"/>
          <p:cNvSpPr>
            <a:spLocks noChangeArrowheads="1"/>
          </p:cNvSpPr>
          <p:nvPr/>
        </p:nvSpPr>
        <p:spPr bwMode="auto">
          <a:xfrm>
            <a:off x="5733007" y="3387946"/>
            <a:ext cx="288925" cy="330200"/>
          </a:xfrm>
          <a:prstGeom prst="leftArrow">
            <a:avLst>
              <a:gd name="adj1" fmla="val 50000"/>
              <a:gd name="adj2" fmla="val 25000"/>
            </a:avLst>
          </a:prstGeom>
          <a:solidFill>
            <a:schemeClr val="accent6"/>
          </a:solidFill>
          <a:ln w="9525" algn="ctr">
            <a:solidFill>
              <a:schemeClr val="bg1"/>
            </a:solidFill>
            <a:miter lim="800000"/>
            <a:headEnd/>
            <a:tailEnd/>
          </a:ln>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5" name="AutoShape 17"/>
          <p:cNvSpPr>
            <a:spLocks noChangeArrowheads="1"/>
          </p:cNvSpPr>
          <p:nvPr/>
        </p:nvSpPr>
        <p:spPr bwMode="auto">
          <a:xfrm>
            <a:off x="3862932" y="3387946"/>
            <a:ext cx="288925" cy="330200"/>
          </a:xfrm>
          <a:prstGeom prst="leftArrow">
            <a:avLst>
              <a:gd name="adj1" fmla="val 50000"/>
              <a:gd name="adj2" fmla="val 25000"/>
            </a:avLst>
          </a:prstGeom>
          <a:solidFill>
            <a:schemeClr val="accent6"/>
          </a:solidFill>
          <a:ln w="9525" algn="ctr">
            <a:solidFill>
              <a:schemeClr val="bg1"/>
            </a:solidFill>
            <a:miter lim="800000"/>
            <a:headEnd/>
            <a:tailEnd/>
          </a:ln>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6" name="AutoShape 18"/>
          <p:cNvSpPr>
            <a:spLocks noChangeArrowheads="1"/>
          </p:cNvSpPr>
          <p:nvPr/>
        </p:nvSpPr>
        <p:spPr bwMode="auto">
          <a:xfrm flipH="1">
            <a:off x="3862932" y="2308446"/>
            <a:ext cx="288925" cy="328612"/>
          </a:xfrm>
          <a:prstGeom prst="leftArrow">
            <a:avLst>
              <a:gd name="adj1" fmla="val 50000"/>
              <a:gd name="adj2" fmla="val 25000"/>
            </a:avLst>
          </a:prstGeom>
          <a:solidFill>
            <a:schemeClr val="accent6"/>
          </a:solidFill>
          <a:ln w="9525" algn="ctr">
            <a:solidFill>
              <a:schemeClr val="bg1"/>
            </a:solidFill>
            <a:miter lim="800000"/>
            <a:headEnd/>
            <a:tailEnd/>
          </a:ln>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7" name="AutoShape 19"/>
          <p:cNvSpPr>
            <a:spLocks noChangeArrowheads="1"/>
          </p:cNvSpPr>
          <p:nvPr/>
        </p:nvSpPr>
        <p:spPr bwMode="auto">
          <a:xfrm flipH="1">
            <a:off x="5733007" y="2308446"/>
            <a:ext cx="288925" cy="328612"/>
          </a:xfrm>
          <a:prstGeom prst="leftArrow">
            <a:avLst>
              <a:gd name="adj1" fmla="val 50000"/>
              <a:gd name="adj2" fmla="val 25000"/>
            </a:avLst>
          </a:prstGeom>
          <a:solidFill>
            <a:schemeClr val="accent6"/>
          </a:solidFill>
          <a:ln w="9525" algn="ctr">
            <a:solidFill>
              <a:schemeClr val="bg1"/>
            </a:solidFill>
            <a:miter lim="800000"/>
            <a:headEnd/>
            <a:tailEnd/>
          </a:ln>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8" name="Line 20"/>
          <p:cNvSpPr>
            <a:spLocks noChangeShapeType="1"/>
          </p:cNvSpPr>
          <p:nvPr/>
        </p:nvSpPr>
        <p:spPr bwMode="auto">
          <a:xfrm>
            <a:off x="2421482" y="4226420"/>
            <a:ext cx="1512887" cy="0"/>
          </a:xfrm>
          <a:prstGeom prst="line">
            <a:avLst/>
          </a:prstGeom>
          <a:noFill/>
          <a:ln w="76200">
            <a:solidFill>
              <a:schemeClr val="accent1"/>
            </a:solidFill>
            <a:round/>
            <a:headEnd type="triangle" w="med" len="med"/>
            <a:tailEnd type="triangle" w="med" len="med"/>
          </a:ln>
          <a:effectLst>
            <a:outerShdw dist="35921" dir="2700000" algn="ctr" rotWithShape="0">
              <a:srgbClr val="999999"/>
            </a:outerShdw>
          </a:effectLst>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19" name="Line 21"/>
          <p:cNvSpPr>
            <a:spLocks noChangeShapeType="1"/>
          </p:cNvSpPr>
          <p:nvPr/>
        </p:nvSpPr>
        <p:spPr bwMode="auto">
          <a:xfrm flipV="1">
            <a:off x="4150269" y="4226420"/>
            <a:ext cx="3097213" cy="0"/>
          </a:xfrm>
          <a:prstGeom prst="line">
            <a:avLst/>
          </a:prstGeom>
          <a:noFill/>
          <a:ln w="76200">
            <a:solidFill>
              <a:schemeClr val="accent6"/>
            </a:solidFill>
            <a:round/>
            <a:headEnd type="triangle" w="med" len="med"/>
            <a:tailEnd type="triangle" w="med" len="med"/>
          </a:ln>
          <a:effectLst>
            <a:outerShdw dist="35921" dir="2700000" algn="ctr" rotWithShape="0">
              <a:srgbClr val="FF6600"/>
            </a:outerShdw>
          </a:effectLst>
          <a:extLst>
            <a:ext uri="{909E8E84-426E-40DD-AFC4-6F175D3DCCD1}">
              <a14:hiddenFill xmlns:a14="http://schemas.microsoft.com/office/drawing/2010/main">
                <a:noFill/>
              </a14:hiddenFill>
            </a:ext>
          </a:extLst>
        </p:spPr>
        <p:txBody>
          <a:bodyPr wrap="none" lIns="129600" tIns="46800" rIns="129600" bIns="46800" anchor="ctr"/>
          <a:lstStyle/>
          <a:p>
            <a:pPr defTabSz="914400" eaLnBrk="0" fontAlgn="base" hangingPunct="0">
              <a:spcBef>
                <a:spcPct val="0"/>
              </a:spcBef>
              <a:spcAft>
                <a:spcPct val="0"/>
              </a:spcAft>
            </a:pPr>
            <a:endParaRPr kumimoji="0" lang="ja-JP" altLang="en-US" sz="900" dirty="0">
              <a:solidFill>
                <a:srgbClr val="000000"/>
              </a:solidFill>
              <a:latin typeface="东芝黑体 Regular" panose="020B0500000000000000" pitchFamily="34" charset="-122"/>
              <a:ea typeface="东芝黑体 Regular" panose="020B0500000000000000" pitchFamily="34" charset="-122"/>
            </a:endParaRPr>
          </a:p>
        </p:txBody>
      </p:sp>
      <p:sp>
        <p:nvSpPr>
          <p:cNvPr id="20" name="Text Box 24"/>
          <p:cNvSpPr txBox="1">
            <a:spLocks noChangeArrowheads="1"/>
          </p:cNvSpPr>
          <p:nvPr/>
        </p:nvSpPr>
        <p:spPr bwMode="auto">
          <a:xfrm>
            <a:off x="2421482" y="2092546"/>
            <a:ext cx="1368425" cy="1943100"/>
          </a:xfrm>
          <a:prstGeom prst="rect">
            <a:avLst/>
          </a:prstGeom>
          <a:solidFill>
            <a:srgbClr val="FFFFFF"/>
          </a:solidFill>
          <a:ln w="9525" algn="ctr">
            <a:solidFill>
              <a:srgbClr val="000000"/>
            </a:solidFill>
            <a:miter lim="800000"/>
            <a:headEnd/>
            <a:tailEnd/>
          </a:ln>
          <a:effectLst>
            <a:prstShdw prst="shdw17" dist="17961" dir="2700000">
              <a:srgbClr val="66CCCC"/>
            </a:prstShdw>
          </a:effectLst>
        </p:spPr>
        <p:txBody>
          <a:bodyPr lIns="18000" tIns="36000" rIns="18000" bIns="46800"/>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ja-JP" sz="1400" b="1"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  CPU</a:t>
            </a:r>
            <a:endParaRPr kumimoji="0" lang="ja-JP" altLang="en-US" sz="1400" b="1"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21" name="AutoShape 26"/>
          <p:cNvSpPr>
            <a:spLocks noChangeArrowheads="1"/>
          </p:cNvSpPr>
          <p:nvPr/>
        </p:nvSpPr>
        <p:spPr bwMode="auto">
          <a:xfrm rot="5400000" flipH="1">
            <a:off x="6502944" y="2859309"/>
            <a:ext cx="230187" cy="328612"/>
          </a:xfrm>
          <a:prstGeom prst="leftArrow">
            <a:avLst>
              <a:gd name="adj1" fmla="val 50000"/>
              <a:gd name="adj2" fmla="val 25000"/>
            </a:avLst>
          </a:prstGeom>
          <a:solidFill>
            <a:schemeClr val="accent6"/>
          </a:solidFill>
          <a:ln w="9525" algn="ctr">
            <a:solidFill>
              <a:schemeClr val="bg1"/>
            </a:solidFill>
            <a:miter lim="800000"/>
            <a:headEnd/>
            <a:tailEnd/>
          </a:ln>
        </p:spPr>
        <p:txBody>
          <a:bodyPr rot="10800000" vert="eaVert"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22" name="Text Box 27"/>
          <p:cNvSpPr txBox="1">
            <a:spLocks noChangeArrowheads="1"/>
          </p:cNvSpPr>
          <p:nvPr/>
        </p:nvSpPr>
        <p:spPr bwMode="auto">
          <a:xfrm>
            <a:off x="7606257" y="2220545"/>
            <a:ext cx="865187" cy="647700"/>
          </a:xfrm>
          <a:prstGeom prst="rect">
            <a:avLst/>
          </a:prstGeom>
          <a:solidFill>
            <a:srgbClr val="FFFFFF"/>
          </a:solidFill>
          <a:ln w="9525" algn="ctr">
            <a:solidFill>
              <a:srgbClr val="000000"/>
            </a:solidFill>
            <a:miter lim="800000"/>
            <a:headEnd/>
            <a:tailEnd/>
          </a:ln>
          <a:effectLst>
            <a:prstShdw prst="shdw17" dist="17961" dir="2700000">
              <a:srgbClr val="66CCCC"/>
            </a:prstShdw>
          </a:effectLst>
        </p:spPr>
        <p:txBody>
          <a:bodyPr lIns="18000" tIns="36000" rIns="180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Inverter</a:t>
            </a:r>
            <a:endParaRPr kumimoji="0" lang="ja-JP" altLang="en-US" sz="1400" b="1"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23" name="Text Box 28"/>
          <p:cNvSpPr txBox="1">
            <a:spLocks noChangeArrowheads="1"/>
          </p:cNvSpPr>
          <p:nvPr/>
        </p:nvSpPr>
        <p:spPr bwMode="auto">
          <a:xfrm>
            <a:off x="5661569" y="310060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5000"/>
              </a:lnSpc>
              <a:spcBef>
                <a:spcPct val="0"/>
              </a:spcBef>
              <a:spcAft>
                <a:spcPct val="0"/>
              </a:spcAft>
            </a:pPr>
            <a:r>
              <a:rPr lang="ja-JP" altLang="en-US" sz="16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④</a:t>
            </a:r>
          </a:p>
        </p:txBody>
      </p:sp>
      <p:sp>
        <p:nvSpPr>
          <p:cNvPr id="24" name="Text Box 29"/>
          <p:cNvSpPr txBox="1">
            <a:spLocks noChangeArrowheads="1"/>
          </p:cNvSpPr>
          <p:nvPr/>
        </p:nvSpPr>
        <p:spPr bwMode="auto">
          <a:xfrm>
            <a:off x="6669632" y="288470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5000"/>
              </a:lnSpc>
              <a:spcBef>
                <a:spcPct val="0"/>
              </a:spcBef>
              <a:spcAft>
                <a:spcPct val="0"/>
              </a:spcAft>
            </a:pPr>
            <a:r>
              <a:rPr lang="ja-JP" altLang="en-US" sz="16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③</a:t>
            </a:r>
          </a:p>
        </p:txBody>
      </p:sp>
      <p:sp>
        <p:nvSpPr>
          <p:cNvPr id="25" name="Text Box 30"/>
          <p:cNvSpPr txBox="1">
            <a:spLocks noChangeArrowheads="1"/>
          </p:cNvSpPr>
          <p:nvPr/>
        </p:nvSpPr>
        <p:spPr bwMode="auto">
          <a:xfrm>
            <a:off x="5661569" y="188458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5000"/>
              </a:lnSpc>
              <a:spcBef>
                <a:spcPct val="0"/>
              </a:spcBef>
              <a:spcAft>
                <a:spcPct val="0"/>
              </a:spcAft>
            </a:pPr>
            <a:r>
              <a:rPr lang="ja-JP" altLang="en-US" sz="16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②</a:t>
            </a:r>
          </a:p>
        </p:txBody>
      </p:sp>
      <p:sp>
        <p:nvSpPr>
          <p:cNvPr id="26" name="Text Box 31"/>
          <p:cNvSpPr txBox="1">
            <a:spLocks noChangeArrowheads="1"/>
          </p:cNvSpPr>
          <p:nvPr/>
        </p:nvSpPr>
        <p:spPr bwMode="auto">
          <a:xfrm>
            <a:off x="3789907" y="310060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5000"/>
              </a:lnSpc>
              <a:spcBef>
                <a:spcPct val="0"/>
              </a:spcBef>
              <a:spcAft>
                <a:spcPct val="0"/>
              </a:spcAft>
            </a:pPr>
            <a:r>
              <a:rPr lang="ja-JP" altLang="en-US" sz="16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⑤</a:t>
            </a:r>
          </a:p>
        </p:txBody>
      </p:sp>
      <p:sp>
        <p:nvSpPr>
          <p:cNvPr id="27" name="Text Box 32"/>
          <p:cNvSpPr txBox="1">
            <a:spLocks noChangeArrowheads="1"/>
          </p:cNvSpPr>
          <p:nvPr/>
        </p:nvSpPr>
        <p:spPr bwMode="auto">
          <a:xfrm>
            <a:off x="2529432" y="2558467"/>
            <a:ext cx="1152525"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0000"/>
              </a:lnSpc>
              <a:spcBef>
                <a:spcPct val="0"/>
              </a:spcBef>
              <a:spcAft>
                <a:spcPct val="0"/>
              </a:spcAft>
            </a:pPr>
            <a:r>
              <a:rPr lang="en-US" altLang="ja-JP" sz="1400" b="1"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Current command</a:t>
            </a:r>
            <a:endParaRPr lang="ja-JP" altLang="en-US" sz="14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a:p>
            <a:pPr algn="ctr" defTabSz="914400" fontAlgn="base">
              <a:lnSpc>
                <a:spcPct val="90000"/>
              </a:lnSpc>
              <a:spcBef>
                <a:spcPct val="0"/>
              </a:spcBef>
              <a:spcAft>
                <a:spcPct val="0"/>
              </a:spcAft>
            </a:pPr>
            <a:r>
              <a:rPr lang="en-US" altLang="ja-JP" sz="1400" b="1"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Phase estimation</a:t>
            </a:r>
            <a:endParaRPr lang="ja-JP" altLang="en-US" sz="14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28" name="Text Box 33"/>
          <p:cNvSpPr txBox="1">
            <a:spLocks noChangeArrowheads="1"/>
          </p:cNvSpPr>
          <p:nvPr/>
        </p:nvSpPr>
        <p:spPr bwMode="auto">
          <a:xfrm>
            <a:off x="3789907" y="188458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fontAlgn="base">
              <a:lnSpc>
                <a:spcPct val="95000"/>
              </a:lnSpc>
              <a:spcBef>
                <a:spcPct val="0"/>
              </a:spcBef>
              <a:spcAft>
                <a:spcPct val="0"/>
              </a:spcAft>
            </a:pPr>
            <a:r>
              <a:rPr lang="ja-JP" altLang="en-US" sz="16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①</a:t>
            </a:r>
          </a:p>
        </p:txBody>
      </p:sp>
      <p:sp>
        <p:nvSpPr>
          <p:cNvPr id="29" name="AutoShape 34"/>
          <p:cNvSpPr>
            <a:spLocks noChangeArrowheads="1"/>
          </p:cNvSpPr>
          <p:nvPr/>
        </p:nvSpPr>
        <p:spPr bwMode="auto">
          <a:xfrm>
            <a:off x="7174457" y="2365008"/>
            <a:ext cx="431800" cy="328612"/>
          </a:xfrm>
          <a:prstGeom prst="rightArrow">
            <a:avLst>
              <a:gd name="adj1" fmla="val 50000"/>
              <a:gd name="adj2" fmla="val 32850"/>
            </a:avLst>
          </a:prstGeom>
          <a:solidFill>
            <a:srgbClr val="000000"/>
          </a:solidFill>
          <a:ln w="9525" algn="ctr">
            <a:solidFill>
              <a:srgbClr val="000000"/>
            </a:solidFill>
            <a:miter lim="800000"/>
            <a:headEnd/>
            <a:tailEnd/>
          </a:ln>
        </p:spPr>
        <p:txBody>
          <a:bodyPr wrap="none" lIns="129600" tIns="46800" rIns="129600" bIns="46800" anchor="ct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30" name="Line 9"/>
          <p:cNvSpPr>
            <a:spLocks noChangeShapeType="1"/>
          </p:cNvSpPr>
          <p:nvPr/>
        </p:nvSpPr>
        <p:spPr bwMode="auto">
          <a:xfrm>
            <a:off x="8471444" y="2436445"/>
            <a:ext cx="2873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31" name="Line 7"/>
          <p:cNvSpPr>
            <a:spLocks noChangeShapeType="1"/>
          </p:cNvSpPr>
          <p:nvPr/>
        </p:nvSpPr>
        <p:spPr bwMode="auto">
          <a:xfrm flipV="1">
            <a:off x="8471444" y="2580908"/>
            <a:ext cx="2873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sp>
        <p:nvSpPr>
          <p:cNvPr id="32" name="Line 8"/>
          <p:cNvSpPr>
            <a:spLocks noChangeShapeType="1"/>
          </p:cNvSpPr>
          <p:nvPr/>
        </p:nvSpPr>
        <p:spPr bwMode="auto">
          <a:xfrm flipV="1">
            <a:off x="8471444" y="2723783"/>
            <a:ext cx="2873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29600" tIns="46800" rIns="129600" bIns="4680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endParaRPr>
          </a:p>
        </p:txBody>
      </p:sp>
      <p:pic>
        <p:nvPicPr>
          <p:cNvPr id="33" name="Picture 43" descr="\\Cmost-mcutips\plibrary\画像ライブラリ用\web_sozai\名称未設定-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7344" y="2033220"/>
            <a:ext cx="10953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0"/>
          <p:cNvSpPr txBox="1">
            <a:spLocks noChangeArrowheads="1"/>
          </p:cNvSpPr>
          <p:nvPr/>
        </p:nvSpPr>
        <p:spPr bwMode="auto">
          <a:xfrm>
            <a:off x="8196219" y="2860308"/>
            <a:ext cx="797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50" charset="-128"/>
              </a:defRPr>
            </a:lvl1pPr>
            <a:lvl2pPr marL="742950" indent="-285750">
              <a:defRPr sz="2800">
                <a:solidFill>
                  <a:schemeClr val="tx1"/>
                </a:solidFill>
                <a:latin typeface="Arial" charset="0"/>
                <a:ea typeface="ＭＳ Ｐゴシック" pitchFamily="50" charset="-128"/>
              </a:defRPr>
            </a:lvl2pPr>
            <a:lvl3pPr marL="1143000" indent="-228600">
              <a:defRPr sz="2800">
                <a:solidFill>
                  <a:schemeClr val="tx1"/>
                </a:solidFill>
                <a:latin typeface="Arial" charset="0"/>
                <a:ea typeface="ＭＳ Ｐゴシック" pitchFamily="50" charset="-128"/>
              </a:defRPr>
            </a:lvl3pPr>
            <a:lvl4pPr marL="1600200" indent="-228600">
              <a:defRPr sz="2800">
                <a:solidFill>
                  <a:schemeClr val="tx1"/>
                </a:solidFill>
                <a:latin typeface="Arial" charset="0"/>
                <a:ea typeface="ＭＳ Ｐゴシック" pitchFamily="50" charset="-128"/>
              </a:defRPr>
            </a:lvl4pPr>
            <a:lvl5pPr marL="2057400" indent="-228600">
              <a:defRPr sz="28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50" charset="-128"/>
              </a:defRPr>
            </a:lvl9pPr>
          </a:lstStyle>
          <a:p>
            <a:pPr defTabSz="914400" fontAlgn="base">
              <a:spcBef>
                <a:spcPct val="0"/>
              </a:spcBef>
              <a:spcAft>
                <a:spcPct val="0"/>
              </a:spcAft>
            </a:pPr>
            <a:r>
              <a:rPr lang="en-US" altLang="ja-JP" sz="12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Inverter</a:t>
            </a:r>
            <a:endParaRPr lang="ja-JP" altLang="en-US" sz="1200" b="1"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35" name="Text Box 31"/>
          <p:cNvSpPr txBox="1">
            <a:spLocks noChangeArrowheads="1"/>
          </p:cNvSpPr>
          <p:nvPr/>
        </p:nvSpPr>
        <p:spPr bwMode="auto">
          <a:xfrm>
            <a:off x="5052341" y="4288331"/>
            <a:ext cx="1330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50" charset="-128"/>
              </a:defRPr>
            </a:lvl1pPr>
            <a:lvl2pPr marL="742950" indent="-285750">
              <a:defRPr sz="2800">
                <a:solidFill>
                  <a:schemeClr val="tx1"/>
                </a:solidFill>
                <a:latin typeface="Arial" charset="0"/>
                <a:ea typeface="ＭＳ Ｐゴシック" pitchFamily="50" charset="-128"/>
              </a:defRPr>
            </a:lvl2pPr>
            <a:lvl3pPr marL="1143000" indent="-228600">
              <a:defRPr sz="2800">
                <a:solidFill>
                  <a:schemeClr val="tx1"/>
                </a:solidFill>
                <a:latin typeface="Arial" charset="0"/>
                <a:ea typeface="ＭＳ Ｐゴシック" pitchFamily="50" charset="-128"/>
              </a:defRPr>
            </a:lvl3pPr>
            <a:lvl4pPr marL="1600200" indent="-228600">
              <a:defRPr sz="2800">
                <a:solidFill>
                  <a:schemeClr val="tx1"/>
                </a:solidFill>
                <a:latin typeface="Arial" charset="0"/>
                <a:ea typeface="ＭＳ Ｐゴシック" pitchFamily="50" charset="-128"/>
              </a:defRPr>
            </a:lvl4pPr>
            <a:lvl5pPr marL="2057400" indent="-228600">
              <a:defRPr sz="28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50" charset="-128"/>
              </a:defRPr>
            </a:lvl9pPr>
          </a:lstStyle>
          <a:p>
            <a:pPr defTabSz="914400" fontAlgn="base">
              <a:spcBef>
                <a:spcPct val="0"/>
              </a:spcBef>
              <a:spcAft>
                <a:spcPct val="0"/>
              </a:spcAft>
            </a:pPr>
            <a:r>
              <a:rPr lang="en-US" altLang="ja-JP" sz="16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Hardware</a:t>
            </a:r>
            <a:endParaRPr lang="ja-JP" altLang="en-US" sz="16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6" name="Text Box 33"/>
          <p:cNvSpPr txBox="1">
            <a:spLocks noChangeArrowheads="1"/>
          </p:cNvSpPr>
          <p:nvPr/>
        </p:nvSpPr>
        <p:spPr bwMode="auto">
          <a:xfrm>
            <a:off x="2710258" y="4288331"/>
            <a:ext cx="1187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50" charset="-128"/>
              </a:defRPr>
            </a:lvl1pPr>
            <a:lvl2pPr marL="742950" indent="-285750">
              <a:defRPr sz="2800">
                <a:solidFill>
                  <a:schemeClr val="tx1"/>
                </a:solidFill>
                <a:latin typeface="Arial" charset="0"/>
                <a:ea typeface="ＭＳ Ｐゴシック" pitchFamily="50" charset="-128"/>
              </a:defRPr>
            </a:lvl2pPr>
            <a:lvl3pPr marL="1143000" indent="-228600">
              <a:defRPr sz="2800">
                <a:solidFill>
                  <a:schemeClr val="tx1"/>
                </a:solidFill>
                <a:latin typeface="Arial" charset="0"/>
                <a:ea typeface="ＭＳ Ｐゴシック" pitchFamily="50" charset="-128"/>
              </a:defRPr>
            </a:lvl3pPr>
            <a:lvl4pPr marL="1600200" indent="-228600">
              <a:defRPr sz="2800">
                <a:solidFill>
                  <a:schemeClr val="tx1"/>
                </a:solidFill>
                <a:latin typeface="Arial" charset="0"/>
                <a:ea typeface="ＭＳ Ｐゴシック" pitchFamily="50" charset="-128"/>
              </a:defRPr>
            </a:lvl4pPr>
            <a:lvl5pPr marL="2057400" indent="-228600">
              <a:defRPr sz="28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50" charset="-128"/>
              </a:defRPr>
            </a:lvl9pPr>
          </a:lstStyle>
          <a:p>
            <a:pPr defTabSz="914400" fontAlgn="base">
              <a:spcBef>
                <a:spcPct val="0"/>
              </a:spcBef>
              <a:spcAft>
                <a:spcPct val="0"/>
              </a:spcAft>
            </a:pPr>
            <a:r>
              <a:rPr lang="en-US" altLang="ja-JP" sz="16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Software</a:t>
            </a:r>
            <a:endParaRPr lang="ja-JP" altLang="en-US" sz="16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8" name="Text Box 25"/>
          <p:cNvSpPr txBox="1">
            <a:spLocks noChangeArrowheads="1"/>
          </p:cNvSpPr>
          <p:nvPr/>
        </p:nvSpPr>
        <p:spPr bwMode="auto">
          <a:xfrm>
            <a:off x="463629" y="885689"/>
            <a:ext cx="10395879" cy="923330"/>
          </a:xfrm>
          <a:prstGeom prst="rect">
            <a:avLst/>
          </a:prstGeom>
          <a:noFill/>
          <a:ln w="9525">
            <a:noFill/>
            <a:miter lim="800000"/>
            <a:headEnd/>
            <a:tailEnd/>
          </a:ln>
        </p:spPr>
        <p:txBody>
          <a:bodyPr wrap="square">
            <a:spAutoFit/>
          </a:bodyPr>
          <a:lstStyle/>
          <a:p>
            <a:pPr>
              <a:defRPr/>
            </a:pPr>
            <a:r>
              <a:rPr lang="en-US" altLang="ja-JP" dirty="0" smtClean="0">
                <a:latin typeface="东芝黑体 Regular" panose="020B0500000000000000" pitchFamily="34" charset="-122"/>
                <a:ea typeface="东芝黑体 Regular" panose="020B0500000000000000" pitchFamily="34" charset="-122"/>
                <a:cs typeface="Meiryo UI" panose="020B0604030504040204" pitchFamily="50" charset="-128"/>
              </a:rPr>
              <a:t>Toshiba proprietary hardware </a:t>
            </a:r>
            <a:r>
              <a:rPr lang="en-US" altLang="ja-JP" b="1" dirty="0" smtClean="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Vector Engine VE </a:t>
            </a:r>
            <a:r>
              <a:rPr lang="en-US" altLang="ja-JP" dirty="0" smtClean="0">
                <a:latin typeface="东芝黑体 Regular" panose="020B0500000000000000" pitchFamily="34" charset="-122"/>
                <a:ea typeface="东芝黑体 Regular" panose="020B0500000000000000" pitchFamily="34" charset="-122"/>
                <a:cs typeface="Meiryo UI" panose="020B0604030504040204" pitchFamily="50" charset="-128"/>
              </a:rPr>
              <a:t>execute vector control calculation automatically and closely interlocking with the </a:t>
            </a:r>
            <a:r>
              <a:rPr lang="ja-JP" altLang="en-US" b="1" dirty="0" smtClean="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３</a:t>
            </a:r>
            <a:r>
              <a:rPr lang="en-US" altLang="ja-JP" b="1" dirty="0" smtClean="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-phase PWM </a:t>
            </a:r>
            <a:r>
              <a:rPr lang="en-US" altLang="ja-JP" dirty="0" smtClean="0">
                <a:latin typeface="东芝黑体 Regular" panose="020B0500000000000000" pitchFamily="34" charset="-122"/>
                <a:ea typeface="东芝黑体 Regular" panose="020B0500000000000000" pitchFamily="34" charset="-122"/>
                <a:cs typeface="Meiryo UI" panose="020B0604030504040204" pitchFamily="50" charset="-128"/>
              </a:rPr>
              <a:t>timer and </a:t>
            </a:r>
            <a:r>
              <a:rPr lang="en-US" altLang="ja-JP" b="1" dirty="0" smtClean="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AD converter</a:t>
            </a:r>
            <a:r>
              <a:rPr lang="en-US" altLang="ja-JP" dirty="0" smtClean="0">
                <a:latin typeface="东芝黑体 Regular" panose="020B0500000000000000" pitchFamily="34" charset="-122"/>
                <a:ea typeface="东芝黑体 Regular" panose="020B0500000000000000" pitchFamily="34" charset="-122"/>
                <a:cs typeface="Meiryo UI" panose="020B0604030504040204" pitchFamily="50" charset="-128"/>
              </a:rPr>
              <a:t>, </a:t>
            </a:r>
            <a:r>
              <a:rPr lang="en-US" altLang="ja-JP" b="1" dirty="0" smtClean="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without software process</a:t>
            </a:r>
            <a:endParaRPr lang="en-US" altLang="ja-JP" b="1" u="sng" dirty="0">
              <a:solidFill>
                <a:schemeClr val="accent6">
                  <a:lumMod val="75000"/>
                </a:schemeClr>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40" name="Down Arrow 39"/>
          <p:cNvSpPr/>
          <p:nvPr/>
        </p:nvSpPr>
        <p:spPr>
          <a:xfrm>
            <a:off x="3789907" y="4663622"/>
            <a:ext cx="1720432" cy="51800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41" name="Text Box 25"/>
          <p:cNvSpPr txBox="1">
            <a:spLocks noChangeArrowheads="1"/>
          </p:cNvSpPr>
          <p:nvPr/>
        </p:nvSpPr>
        <p:spPr bwMode="auto">
          <a:xfrm>
            <a:off x="463629" y="5292472"/>
            <a:ext cx="11300003" cy="1015663"/>
          </a:xfrm>
          <a:prstGeom prst="rect">
            <a:avLst/>
          </a:prstGeom>
          <a:solidFill>
            <a:schemeClr val="accent1"/>
          </a:solidFill>
          <a:ln w="9525">
            <a:noFill/>
            <a:miter lim="800000"/>
            <a:headEnd/>
            <a:tailEnd/>
          </a:ln>
        </p:spPr>
        <p:txBody>
          <a:bodyPr wrap="square">
            <a:spAutoFit/>
          </a:bodyPr>
          <a:lstStyle/>
          <a:p>
            <a:pPr>
              <a:defRPr/>
            </a:pPr>
            <a:r>
              <a:rPr lang="en-US" altLang="ja-JP" sz="2000"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   Vector Engine VE reduces CPU load by 73% </a:t>
            </a:r>
            <a:r>
              <a:rPr lang="en-US" altLang="ja-JP" sz="1200"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(note)</a:t>
            </a:r>
          </a:p>
          <a:p>
            <a:pPr marL="742864" lvl="1" indent="-285750">
              <a:buFont typeface="Wingdings" panose="05000000000000000000" pitchFamily="2" charset="2"/>
              <a:buChar char="ü"/>
              <a:defRPr/>
            </a:pPr>
            <a:r>
              <a:rPr lang="en-US" altLang="ja-JP" sz="2000"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MCU enable to Save power consumption</a:t>
            </a:r>
          </a:p>
          <a:p>
            <a:pPr marL="742864" lvl="1" indent="-285750">
              <a:buFont typeface="Wingdings" panose="05000000000000000000" pitchFamily="2" charset="2"/>
              <a:buChar char="ü"/>
              <a:defRPr/>
            </a:pPr>
            <a:r>
              <a:rPr lang="en-US" altLang="ja-JP" sz="2000"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MCU enable to Perform more advanced feature other than motor control</a:t>
            </a:r>
          </a:p>
        </p:txBody>
      </p:sp>
      <p:sp>
        <p:nvSpPr>
          <p:cNvPr id="42" name="TextBox 41"/>
          <p:cNvSpPr txBox="1"/>
          <p:nvPr/>
        </p:nvSpPr>
        <p:spPr>
          <a:xfrm>
            <a:off x="9854649" y="5015473"/>
            <a:ext cx="2009717" cy="276999"/>
          </a:xfrm>
          <a:prstGeom prst="rect">
            <a:avLst/>
          </a:prstGeom>
          <a:noFill/>
        </p:spPr>
        <p:txBody>
          <a:bodyPr wrap="none" rtlCol="0">
            <a:spAutoFit/>
          </a:bodyPr>
          <a:lstStyle/>
          <a:p>
            <a:r>
              <a:rPr kumimoji="1" lang="en-US" altLang="ja-JP" sz="1200" dirty="0" smtClean="0">
                <a:latin typeface="东芝黑体 Regular" panose="020B0500000000000000" pitchFamily="34" charset="-122"/>
                <a:ea typeface="东芝黑体 Regular" panose="020B0500000000000000" pitchFamily="34" charset="-122"/>
              </a:rPr>
              <a:t>(note) Toshiba estimation</a:t>
            </a:r>
            <a:endParaRPr kumimoji="1" lang="ja-JP" altLang="en-US" sz="1200" dirty="0">
              <a:latin typeface="东芝黑体 Regular" panose="020B0500000000000000" pitchFamily="34" charset="-122"/>
              <a:ea typeface="东芝黑体 Regular" panose="020B0500000000000000" pitchFamily="34" charset="-122"/>
            </a:endParaRPr>
          </a:p>
        </p:txBody>
      </p:sp>
    </p:spTree>
    <p:extLst>
      <p:ext uri="{BB962C8B-B14F-4D97-AF65-F5344CB8AC3E}">
        <p14:creationId xmlns:p14="http://schemas.microsoft.com/office/powerpoint/2010/main" val="1932013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85118" y="5355205"/>
            <a:ext cx="6599539" cy="329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1"/>
              </a:solidFill>
              <a:latin typeface="东芝黑体 Regular" panose="020B0500000000000000" pitchFamily="34" charset="-122"/>
              <a:ea typeface="东芝黑体 Regular" panose="020B0500000000000000" pitchFamily="34" charset="-122"/>
            </a:endParaRPr>
          </a:p>
        </p:txBody>
      </p:sp>
      <p:sp>
        <p:nvSpPr>
          <p:cNvPr id="3" name="Rectangle 2"/>
          <p:cNvSpPr/>
          <p:nvPr/>
        </p:nvSpPr>
        <p:spPr>
          <a:xfrm>
            <a:off x="2884714" y="3521121"/>
            <a:ext cx="6608423" cy="939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4" name="Text Placeholder 3"/>
          <p:cNvSpPr>
            <a:spLocks noGrp="1"/>
          </p:cNvSpPr>
          <p:nvPr>
            <p:ph type="body" sz="quarter" idx="14"/>
          </p:nvPr>
        </p:nvSpPr>
        <p:spPr>
          <a:xfrm>
            <a:off x="491648" y="942479"/>
            <a:ext cx="10830289" cy="2136626"/>
          </a:xfrm>
          <a:solidFill>
            <a:schemeClr val="accent1"/>
          </a:solidFill>
          <a:ln>
            <a:solidFill>
              <a:schemeClr val="bg1"/>
            </a:solidFill>
          </a:ln>
        </p:spPr>
        <p:txBody>
          <a:bodyPr/>
          <a:lstStyle/>
          <a:p>
            <a:pPr marL="0" indent="0"/>
            <a:r>
              <a:rPr lang="en-US" sz="2400" dirty="0" smtClean="0">
                <a:solidFill>
                  <a:schemeClr val="bg1"/>
                </a:solidFill>
                <a:latin typeface="东芝黑体 Regular" panose="020B0500000000000000" pitchFamily="34" charset="-122"/>
                <a:ea typeface="东芝黑体 Regular" panose="020B0500000000000000" pitchFamily="34" charset="-122"/>
              </a:rPr>
              <a:t> What is LSSL (Low </a:t>
            </a:r>
            <a:r>
              <a:rPr lang="en-US" sz="2400" dirty="0">
                <a:solidFill>
                  <a:schemeClr val="bg1"/>
                </a:solidFill>
                <a:latin typeface="东芝黑体 Regular" panose="020B0500000000000000" pitchFamily="34" charset="-122"/>
                <a:ea typeface="东芝黑体 Regular" panose="020B0500000000000000" pitchFamily="34" charset="-122"/>
              </a:rPr>
              <a:t>Speed </a:t>
            </a:r>
            <a:r>
              <a:rPr lang="en-US" sz="2400" dirty="0" smtClean="0">
                <a:solidFill>
                  <a:schemeClr val="bg1"/>
                </a:solidFill>
                <a:latin typeface="东芝黑体 Regular" panose="020B0500000000000000" pitchFamily="34" charset="-122"/>
                <a:ea typeface="东芝黑体 Regular" panose="020B0500000000000000" pitchFamily="34" charset="-122"/>
              </a:rPr>
              <a:t>Sensor-less) ?</a:t>
            </a:r>
          </a:p>
          <a:p>
            <a:pPr marL="631825" lvl="1" indent="-273050"/>
            <a:r>
              <a:rPr lang="en-US" sz="1800" b="1" dirty="0" smtClean="0">
                <a:solidFill>
                  <a:schemeClr val="bg1"/>
                </a:solidFill>
                <a:latin typeface="东芝黑体 Regular" panose="020B0500000000000000" pitchFamily="34" charset="-122"/>
                <a:ea typeface="东芝黑体 Regular" panose="020B0500000000000000" pitchFamily="34" charset="-122"/>
              </a:rPr>
              <a:t> Toshiba proprietary technology </a:t>
            </a:r>
            <a:r>
              <a:rPr lang="en-US" sz="1800" b="1" dirty="0">
                <a:solidFill>
                  <a:schemeClr val="bg1"/>
                </a:solidFill>
                <a:latin typeface="东芝黑体 Regular" panose="020B0500000000000000" pitchFamily="34" charset="-122"/>
                <a:ea typeface="东芝黑体 Regular" panose="020B0500000000000000" pitchFamily="34" charset="-122"/>
              </a:rPr>
              <a:t>to control </a:t>
            </a:r>
            <a:r>
              <a:rPr lang="en-US" sz="1800" b="1" dirty="0" smtClean="0">
                <a:solidFill>
                  <a:schemeClr val="bg1"/>
                </a:solidFill>
                <a:latin typeface="东芝黑体 Regular" panose="020B0500000000000000" pitchFamily="34" charset="-122"/>
                <a:ea typeface="东芝黑体 Regular" panose="020B0500000000000000" pitchFamily="34" charset="-122"/>
              </a:rPr>
              <a:t>motor </a:t>
            </a:r>
            <a:r>
              <a:rPr lang="en-US" sz="1800" b="1" dirty="0">
                <a:solidFill>
                  <a:schemeClr val="bg1"/>
                </a:solidFill>
                <a:latin typeface="东芝黑体 Regular" panose="020B0500000000000000" pitchFamily="34" charset="-122"/>
                <a:ea typeface="东芝黑体 Regular" panose="020B0500000000000000" pitchFamily="34" charset="-122"/>
              </a:rPr>
              <a:t>at low speed without position sensors</a:t>
            </a:r>
            <a:r>
              <a:rPr lang="en-US" sz="1800" b="1" dirty="0" smtClean="0">
                <a:solidFill>
                  <a:schemeClr val="bg1"/>
                </a:solidFill>
                <a:latin typeface="东芝黑体 Regular" panose="020B0500000000000000" pitchFamily="34" charset="-122"/>
                <a:ea typeface="东芝黑体 Regular" panose="020B0500000000000000" pitchFamily="34" charset="-122"/>
              </a:rPr>
              <a:t>.</a:t>
            </a:r>
          </a:p>
          <a:p>
            <a:r>
              <a:rPr lang="en-US" sz="2400" dirty="0" smtClean="0">
                <a:solidFill>
                  <a:schemeClr val="bg1"/>
                </a:solidFill>
                <a:latin typeface="东芝黑体 Regular" panose="020B0500000000000000" pitchFamily="34" charset="-122"/>
                <a:ea typeface="东芝黑体 Regular" panose="020B0500000000000000" pitchFamily="34" charset="-122"/>
              </a:rPr>
              <a:t> Merit of LSSL?</a:t>
            </a:r>
          </a:p>
          <a:p>
            <a:pPr marL="685800" lvl="1" indent="-342900"/>
            <a:r>
              <a:rPr lang="en-US" sz="1800" b="1" dirty="0" smtClean="0">
                <a:solidFill>
                  <a:schemeClr val="bg1"/>
                </a:solidFill>
                <a:latin typeface="东芝黑体 Regular" panose="020B0500000000000000" pitchFamily="34" charset="-122"/>
                <a:ea typeface="东芝黑体 Regular" panose="020B0500000000000000" pitchFamily="34" charset="-122"/>
              </a:rPr>
              <a:t>Improve </a:t>
            </a:r>
            <a:r>
              <a:rPr lang="en-US" sz="1800" b="1" dirty="0">
                <a:solidFill>
                  <a:schemeClr val="bg1"/>
                </a:solidFill>
                <a:latin typeface="东芝黑体 Regular" panose="020B0500000000000000" pitchFamily="34" charset="-122"/>
                <a:ea typeface="东芝黑体 Regular" panose="020B0500000000000000" pitchFamily="34" charset="-122"/>
              </a:rPr>
              <a:t>inverter efficiency </a:t>
            </a:r>
            <a:r>
              <a:rPr lang="en-US" sz="1800" b="1" dirty="0" smtClean="0">
                <a:solidFill>
                  <a:schemeClr val="bg1"/>
                </a:solidFill>
                <a:latin typeface="东芝黑体 Regular" panose="020B0500000000000000" pitchFamily="34" charset="-122"/>
                <a:ea typeface="东芝黑体 Regular" panose="020B0500000000000000" pitchFamily="34" charset="-122"/>
              </a:rPr>
              <a:t>&amp; </a:t>
            </a:r>
            <a:r>
              <a:rPr lang="en-US" sz="1800" b="1" dirty="0">
                <a:solidFill>
                  <a:schemeClr val="bg1"/>
                </a:solidFill>
                <a:latin typeface="东芝黑体 Regular" panose="020B0500000000000000" pitchFamily="34" charset="-122"/>
                <a:ea typeface="东芝黑体 Regular" panose="020B0500000000000000" pitchFamily="34" charset="-122"/>
              </a:rPr>
              <a:t>motor </a:t>
            </a:r>
            <a:r>
              <a:rPr lang="en-US" sz="1800" b="1" dirty="0" smtClean="0">
                <a:solidFill>
                  <a:schemeClr val="bg1"/>
                </a:solidFill>
                <a:latin typeface="东芝黑体 Regular" panose="020B0500000000000000" pitchFamily="34" charset="-122"/>
                <a:ea typeface="东芝黑体 Regular" panose="020B0500000000000000" pitchFamily="34" charset="-122"/>
              </a:rPr>
              <a:t>efficiency</a:t>
            </a:r>
          </a:p>
          <a:p>
            <a:pPr marL="685800" lvl="1" indent="-342900"/>
            <a:r>
              <a:rPr lang="en-US" sz="1800" b="1" dirty="0" smtClean="0">
                <a:solidFill>
                  <a:schemeClr val="bg1"/>
                </a:solidFill>
                <a:latin typeface="东芝黑体 Regular" panose="020B0500000000000000" pitchFamily="34" charset="-122"/>
                <a:ea typeface="东芝黑体 Regular" panose="020B0500000000000000" pitchFamily="34" charset="-122"/>
              </a:rPr>
              <a:t>Reduce power consumption</a:t>
            </a:r>
          </a:p>
          <a:p>
            <a:pPr marL="685800" lvl="1" indent="-342900"/>
            <a:r>
              <a:rPr lang="en-US" sz="1800" b="1" dirty="0" smtClean="0">
                <a:solidFill>
                  <a:schemeClr val="bg1"/>
                </a:solidFill>
                <a:latin typeface="东芝黑体 Regular" panose="020B0500000000000000" pitchFamily="34" charset="-122"/>
                <a:ea typeface="东芝黑体 Regular" panose="020B0500000000000000" pitchFamily="34" charset="-122"/>
              </a:rPr>
              <a:t>Boot a motor </a:t>
            </a:r>
            <a:r>
              <a:rPr lang="en-US" sz="1800" b="1" dirty="0">
                <a:solidFill>
                  <a:schemeClr val="bg1"/>
                </a:solidFill>
                <a:latin typeface="东芝黑体 Regular" panose="020B0500000000000000" pitchFamily="34" charset="-122"/>
                <a:ea typeface="东芝黑体 Regular" panose="020B0500000000000000" pitchFamily="34" charset="-122"/>
              </a:rPr>
              <a:t>under heavy </a:t>
            </a:r>
            <a:r>
              <a:rPr lang="en-US" sz="1800" b="1" dirty="0" smtClean="0">
                <a:solidFill>
                  <a:schemeClr val="bg1"/>
                </a:solidFill>
                <a:latin typeface="东芝黑体 Regular" panose="020B0500000000000000" pitchFamily="34" charset="-122"/>
                <a:ea typeface="东芝黑体 Regular" panose="020B0500000000000000" pitchFamily="34" charset="-122"/>
              </a:rPr>
              <a:t>load</a:t>
            </a:r>
            <a:endParaRPr lang="en-US" sz="1800" b="1" dirty="0">
              <a:solidFill>
                <a:schemeClr val="bg1"/>
              </a:solidFill>
              <a:latin typeface="东芝黑体 Regular" panose="020B0500000000000000" pitchFamily="34" charset="-122"/>
              <a:ea typeface="东芝黑体 Regular" panose="020B0500000000000000" pitchFamily="34" charset="-122"/>
            </a:endParaRPr>
          </a:p>
        </p:txBody>
      </p:sp>
      <p:sp>
        <p:nvSpPr>
          <p:cNvPr id="2" name="Title 1"/>
          <p:cNvSpPr>
            <a:spLocks noGrp="1"/>
          </p:cNvSpPr>
          <p:nvPr>
            <p:ph type="title"/>
          </p:nvPr>
        </p:nvSpPr>
        <p:spPr>
          <a:xfrm>
            <a:off x="2" y="-10224"/>
            <a:ext cx="11445765" cy="749165"/>
          </a:xfrm>
        </p:spPr>
        <p:txBody>
          <a:bodyPr/>
          <a:lstStyle/>
          <a:p>
            <a:r>
              <a:rPr kumimoji="1" lang="en-US" altLang="ja-JP" sz="2800" dirty="0" smtClean="0">
                <a:latin typeface="东芝黑体 Bold" panose="020B0800000000000000" pitchFamily="34" charset="-122"/>
                <a:ea typeface="东芝黑体 Bold" panose="020B0800000000000000" pitchFamily="34" charset="-122"/>
              </a:rPr>
              <a:t>LSSL</a:t>
            </a:r>
            <a:r>
              <a:rPr kumimoji="1" lang="zh-CN" altLang="en-US" sz="2800" dirty="0" smtClean="0">
                <a:latin typeface="东芝黑体 Bold" panose="020B0800000000000000" pitchFamily="34" charset="-122"/>
                <a:ea typeface="东芝黑体 Bold" panose="020B0800000000000000" pitchFamily="34" charset="-122"/>
              </a:rPr>
              <a:t>技术及其</a:t>
            </a:r>
            <a:r>
              <a:rPr lang="zh-CN" altLang="en-US" sz="2800" dirty="0">
                <a:latin typeface="东芝黑体 Bold" panose="020B0800000000000000" pitchFamily="34" charset="-122"/>
                <a:ea typeface="东芝黑体 Bold" panose="020B0800000000000000" pitchFamily="34" charset="-122"/>
              </a:rPr>
              <a:t>优</a:t>
            </a:r>
            <a:r>
              <a:rPr lang="zh-CN" altLang="en-US" sz="2800" dirty="0" smtClean="0">
                <a:latin typeface="东芝黑体 Bold" panose="020B0800000000000000" pitchFamily="34" charset="-122"/>
                <a:ea typeface="东芝黑体 Bold" panose="020B0800000000000000" pitchFamily="34" charset="-122"/>
              </a:rPr>
              <a:t>势</a:t>
            </a:r>
            <a:r>
              <a:rPr kumimoji="1" lang="en-US" altLang="ja-JP" sz="2800" dirty="0" smtClean="0">
                <a:latin typeface="东芝黑体 Bold" panose="020B0800000000000000" pitchFamily="34" charset="-122"/>
                <a:ea typeface="东芝黑体 Bold" panose="020B0800000000000000" pitchFamily="34" charset="-122"/>
              </a:rPr>
              <a:t> </a:t>
            </a:r>
            <a:endParaRPr kumimoji="1" lang="ja-JP" altLang="en-US" sz="2800" dirty="0">
              <a:latin typeface="东芝黑体 Bold" panose="020B0800000000000000" pitchFamily="34" charset="-122"/>
              <a:ea typeface="东芝黑体 Bold" panose="020B0800000000000000" pitchFamily="34" charset="-122"/>
            </a:endParaRPr>
          </a:p>
        </p:txBody>
      </p:sp>
      <p:pic>
        <p:nvPicPr>
          <p:cNvPr id="6"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3503386"/>
            <a:ext cx="3185839" cy="2126402"/>
          </a:xfrm>
          <a:prstGeom prst="rect">
            <a:avLst/>
          </a:prstGeom>
          <a:effectLst/>
        </p:spPr>
      </p:pic>
      <p:sp>
        <p:nvSpPr>
          <p:cNvPr id="7" name="Rectangle 6"/>
          <p:cNvSpPr/>
          <p:nvPr/>
        </p:nvSpPr>
        <p:spPr>
          <a:xfrm>
            <a:off x="2486025" y="3124860"/>
            <a:ext cx="7061542" cy="2565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东芝黑体 Regular" panose="020B0500000000000000" pitchFamily="34" charset="-122"/>
                <a:ea typeface="东芝黑体 Regular" panose="020B0500000000000000" pitchFamily="34" charset="-122"/>
              </a:rPr>
              <a:t>    Key control spec for E</a:t>
            </a:r>
            <a:r>
              <a:rPr lang="en-US" altLang="zh-CN" sz="2400" b="1" dirty="0" smtClean="0">
                <a:solidFill>
                  <a:schemeClr val="tx1"/>
                </a:solidFill>
                <a:latin typeface="东芝黑体 Regular" panose="020B0500000000000000" pitchFamily="34" charset="-122"/>
                <a:ea typeface="东芝黑体 Regular" panose="020B0500000000000000" pitchFamily="34" charset="-122"/>
              </a:rPr>
              <a:t>-</a:t>
            </a:r>
            <a:r>
              <a:rPr lang="en-US" sz="2400" b="1" dirty="0" smtClean="0">
                <a:solidFill>
                  <a:schemeClr val="tx1"/>
                </a:solidFill>
                <a:latin typeface="东芝黑体 Regular" panose="020B0500000000000000" pitchFamily="34" charset="-122"/>
                <a:ea typeface="东芝黑体 Regular" panose="020B0500000000000000" pitchFamily="34" charset="-122"/>
              </a:rPr>
              <a:t>Tool motor:</a:t>
            </a:r>
            <a:endParaRPr kumimoji="1" lang="en-US" sz="2400" b="1" dirty="0" smtClean="0">
              <a:solidFill>
                <a:schemeClr val="tx1"/>
              </a:solidFill>
              <a:latin typeface="东芝黑体 Regular" panose="020B0500000000000000" pitchFamily="34" charset="-122"/>
              <a:ea typeface="东芝黑体 Regular" panose="020B0500000000000000" pitchFamily="34" charset="-122"/>
            </a:endParaRPr>
          </a:p>
          <a:p>
            <a:pPr marL="742864" lvl="1" indent="-285750">
              <a:buFont typeface="Arial" panose="020B0604020202020204" pitchFamily="34" charset="0"/>
              <a:buChar char="•"/>
            </a:pPr>
            <a:r>
              <a:rPr lang="en-US" altLang="zh-CN" sz="2000" b="1" dirty="0" smtClean="0">
                <a:solidFill>
                  <a:schemeClr val="bg1"/>
                </a:solidFill>
                <a:latin typeface="东芝黑体 Regular" panose="020B0500000000000000" pitchFamily="34" charset="-122"/>
                <a:ea typeface="东芝黑体 Regular" panose="020B0500000000000000" pitchFamily="34" charset="-122"/>
              </a:rPr>
              <a:t>Low sound noise</a:t>
            </a:r>
          </a:p>
          <a:p>
            <a:pPr marL="742864" lvl="1" indent="-285750">
              <a:buFont typeface="Arial" panose="020B0604020202020204" pitchFamily="34" charset="0"/>
              <a:buChar char="•"/>
            </a:pPr>
            <a:r>
              <a:rPr lang="en-US" altLang="zh-CN" sz="2000" b="1" dirty="0" smtClean="0">
                <a:solidFill>
                  <a:schemeClr val="bg1"/>
                </a:solidFill>
                <a:latin typeface="东芝黑体 Regular" panose="020B0500000000000000" pitchFamily="34" charset="-122"/>
                <a:ea typeface="东芝黑体 Regular" panose="020B0500000000000000" pitchFamily="34" charset="-122"/>
              </a:rPr>
              <a:t>Low power consumption</a:t>
            </a:r>
          </a:p>
          <a:p>
            <a:pPr marL="742864" lvl="1" indent="-285750">
              <a:buFont typeface="Arial" panose="020B0604020202020204" pitchFamily="34" charset="0"/>
              <a:buChar char="•"/>
            </a:pPr>
            <a:r>
              <a:rPr lang="en-US" altLang="zh-CN" sz="2000" b="1" dirty="0" smtClean="0">
                <a:solidFill>
                  <a:schemeClr val="bg1"/>
                </a:solidFill>
                <a:latin typeface="东芝黑体 Regular" panose="020B0500000000000000" pitchFamily="34" charset="-122"/>
                <a:ea typeface="东芝黑体 Regular" panose="020B0500000000000000" pitchFamily="34" charset="-122"/>
              </a:rPr>
              <a:t>Constant torque output/constant speed running</a:t>
            </a:r>
            <a:r>
              <a:rPr lang="en-US" altLang="zh-CN" sz="2000" b="1" dirty="0" smtClean="0">
                <a:solidFill>
                  <a:schemeClr val="accent6">
                    <a:lumMod val="50000"/>
                  </a:schemeClr>
                </a:solidFill>
                <a:latin typeface="东芝黑体 Regular" panose="020B0500000000000000" pitchFamily="34" charset="-122"/>
                <a:ea typeface="东芝黑体 Regular" panose="020B0500000000000000" pitchFamily="34" charset="-122"/>
              </a:rPr>
              <a:t> </a:t>
            </a:r>
          </a:p>
          <a:p>
            <a:pPr marL="742864" lvl="1" indent="-285750">
              <a:buFont typeface="Arial" panose="020B0604020202020204" pitchFamily="34" charset="0"/>
              <a:buChar char="•"/>
            </a:pPr>
            <a:r>
              <a:rPr lang="en-US" altLang="zh-CN" sz="2000" b="1" dirty="0" smtClean="0">
                <a:solidFill>
                  <a:schemeClr val="accent6">
                    <a:lumMod val="50000"/>
                  </a:schemeClr>
                </a:solidFill>
                <a:latin typeface="东芝黑体 Regular" panose="020B0500000000000000" pitchFamily="34" charset="-122"/>
                <a:ea typeface="东芝黑体 Regular" panose="020B0500000000000000" pitchFamily="34" charset="-122"/>
              </a:rPr>
              <a:t>Over current detection &amp; protection</a:t>
            </a:r>
          </a:p>
          <a:p>
            <a:pPr marL="742864" lvl="1" indent="-285750">
              <a:buFont typeface="Arial" panose="020B0604020202020204" pitchFamily="34" charset="0"/>
              <a:buChar char="•"/>
            </a:pPr>
            <a:r>
              <a:rPr lang="en-US" altLang="zh-CN" sz="2000" b="1" dirty="0" smtClean="0">
                <a:solidFill>
                  <a:schemeClr val="accent6">
                    <a:lumMod val="50000"/>
                  </a:schemeClr>
                </a:solidFill>
                <a:latin typeface="东芝黑体 Regular" panose="020B0500000000000000" pitchFamily="34" charset="-122"/>
                <a:ea typeface="东芝黑体 Regular" panose="020B0500000000000000" pitchFamily="34" charset="-122"/>
              </a:rPr>
              <a:t>Over / Low voltage detection &amp; protection</a:t>
            </a:r>
          </a:p>
          <a:p>
            <a:pPr marL="742864" lvl="1" indent="-285750">
              <a:buFont typeface="Arial" panose="020B0604020202020204" pitchFamily="34" charset="0"/>
              <a:buChar char="•"/>
            </a:pPr>
            <a:r>
              <a:rPr lang="en-US" altLang="zh-CN" sz="2000" b="1" dirty="0" smtClean="0">
                <a:solidFill>
                  <a:schemeClr val="accent6">
                    <a:lumMod val="50000"/>
                  </a:schemeClr>
                </a:solidFill>
                <a:latin typeface="东芝黑体 Regular" panose="020B0500000000000000" pitchFamily="34" charset="-122"/>
                <a:ea typeface="东芝黑体 Regular" panose="020B0500000000000000" pitchFamily="34" charset="-122"/>
              </a:rPr>
              <a:t>Lost position detection &amp; protection</a:t>
            </a:r>
          </a:p>
          <a:p>
            <a:pPr marL="742864" lvl="1" indent="-285750">
              <a:buFont typeface="Arial" panose="020B0604020202020204" pitchFamily="34" charset="0"/>
              <a:buChar char="•"/>
            </a:pPr>
            <a:r>
              <a:rPr lang="en-US" altLang="zh-CN" sz="2000" b="1" dirty="0" smtClean="0">
                <a:solidFill>
                  <a:schemeClr val="bg1"/>
                </a:solidFill>
                <a:latin typeface="东芝黑体 Regular" panose="020B0500000000000000" pitchFamily="34" charset="-122"/>
                <a:ea typeface="东芝黑体 Regular" panose="020B0500000000000000" pitchFamily="34" charset="-122"/>
              </a:rPr>
              <a:t>Block detection &amp; protection</a:t>
            </a:r>
          </a:p>
        </p:txBody>
      </p:sp>
      <p:sp>
        <p:nvSpPr>
          <p:cNvPr id="12" name="Rectangle 11"/>
          <p:cNvSpPr/>
          <p:nvPr/>
        </p:nvSpPr>
        <p:spPr>
          <a:xfrm>
            <a:off x="11084372" y="1923352"/>
            <a:ext cx="237565" cy="3844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14" name="TextBox 13"/>
          <p:cNvSpPr txBox="1"/>
          <p:nvPr/>
        </p:nvSpPr>
        <p:spPr>
          <a:xfrm>
            <a:off x="491648" y="5886833"/>
            <a:ext cx="8510920" cy="400110"/>
          </a:xfrm>
          <a:prstGeom prst="rect">
            <a:avLst/>
          </a:prstGeom>
          <a:solidFill>
            <a:schemeClr val="tx1">
              <a:lumMod val="50000"/>
              <a:lumOff val="50000"/>
            </a:schemeClr>
          </a:solidFill>
        </p:spPr>
        <p:txBody>
          <a:bodyPr wrap="none" rtlCol="0">
            <a:spAutoFit/>
          </a:bodyPr>
          <a:lstStyle/>
          <a:p>
            <a:r>
              <a:rPr kumimoji="1" lang="en-US" altLang="ja-JP" sz="2000" dirty="0" smtClean="0">
                <a:solidFill>
                  <a:schemeClr val="bg1"/>
                </a:solidFill>
                <a:latin typeface="东芝黑体 Regular" panose="020B0500000000000000" pitchFamily="34" charset="-122"/>
                <a:ea typeface="东芝黑体 Regular" panose="020B0500000000000000" pitchFamily="34" charset="-122"/>
              </a:rPr>
              <a:t>LSSL will be ready on “TMPM4K series Reference design” in 2019/3Q</a:t>
            </a:r>
            <a:endParaRPr kumimoji="1" lang="ja-JP" altLang="en-US" sz="2000" dirty="0">
              <a:solidFill>
                <a:schemeClr val="bg1"/>
              </a:solidFill>
              <a:latin typeface="东芝黑体 Regular" panose="020B0500000000000000" pitchFamily="34" charset="-122"/>
              <a:ea typeface="东芝黑体 Regular" panose="020B0500000000000000" pitchFamily="34" charset="-122"/>
            </a:endParaRPr>
          </a:p>
        </p:txBody>
      </p:sp>
      <p:sp>
        <p:nvSpPr>
          <p:cNvPr id="16" name="Left Arrow 15"/>
          <p:cNvSpPr/>
          <p:nvPr/>
        </p:nvSpPr>
        <p:spPr>
          <a:xfrm>
            <a:off x="9484658" y="3700401"/>
            <a:ext cx="1721710" cy="580966"/>
          </a:xfrm>
          <a:prstGeom prst="leftArrow">
            <a:avLst>
              <a:gd name="adj1" fmla="val 962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Improved</a:t>
            </a:r>
          </a:p>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 by LSSL</a:t>
            </a:r>
            <a:endParaRPr kumimoji="1" lang="ja-JP" altLang="en-US" b="1" dirty="0" smtClean="0">
              <a:solidFill>
                <a:schemeClr val="bg1"/>
              </a:solidFill>
              <a:latin typeface="东芝黑体 Regular" panose="020B0500000000000000" pitchFamily="34" charset="-122"/>
              <a:ea typeface="东芝黑体 Regular" panose="020B0500000000000000" pitchFamily="34" charset="-122"/>
            </a:endParaRPr>
          </a:p>
        </p:txBody>
      </p:sp>
      <p:sp>
        <p:nvSpPr>
          <p:cNvPr id="17" name="Left Arrow 16"/>
          <p:cNvSpPr/>
          <p:nvPr/>
        </p:nvSpPr>
        <p:spPr>
          <a:xfrm>
            <a:off x="9493137" y="5203790"/>
            <a:ext cx="1721710" cy="580966"/>
          </a:xfrm>
          <a:prstGeom prst="leftArrow">
            <a:avLst>
              <a:gd name="adj1" fmla="val 9629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Improved</a:t>
            </a:r>
          </a:p>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 by LSSL</a:t>
            </a:r>
            <a:endParaRPr kumimoji="1" lang="ja-JP" altLang="en-US" b="1" dirty="0" smtClean="0">
              <a:solidFill>
                <a:schemeClr val="bg1"/>
              </a:solidFill>
              <a:latin typeface="东芝黑体 Regular" panose="020B0500000000000000" pitchFamily="34" charset="-122"/>
              <a:ea typeface="东芝黑体 Regular" panose="020B0500000000000000" pitchFamily="34" charset="-122"/>
            </a:endParaRPr>
          </a:p>
        </p:txBody>
      </p:sp>
    </p:spTree>
    <p:extLst>
      <p:ext uri="{BB962C8B-B14F-4D97-AF65-F5344CB8AC3E}">
        <p14:creationId xmlns:p14="http://schemas.microsoft.com/office/powerpoint/2010/main" val="298522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369706" y="1222924"/>
            <a:ext cx="2916822" cy="1873617"/>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35" name="Rectangle 76"/>
          <p:cNvSpPr>
            <a:spLocks noChangeArrowheads="1"/>
          </p:cNvSpPr>
          <p:nvPr/>
        </p:nvSpPr>
        <p:spPr bwMode="auto">
          <a:xfrm>
            <a:off x="596590" y="3591143"/>
            <a:ext cx="341610"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东芝黑体 Regular" panose="020B0500000000000000" pitchFamily="34" charset="-122"/>
              <a:ea typeface="东芝黑体 Regular" panose="020B0500000000000000" pitchFamily="34" charset="-122"/>
            </a:endParaRPr>
          </a:p>
        </p:txBody>
      </p:sp>
      <p:sp>
        <p:nvSpPr>
          <p:cNvPr id="36" name="Rectangle 132"/>
          <p:cNvSpPr>
            <a:spLocks noChangeArrowheads="1"/>
          </p:cNvSpPr>
          <p:nvPr/>
        </p:nvSpPr>
        <p:spPr bwMode="auto">
          <a:xfrm>
            <a:off x="7716599" y="6964537"/>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cxnSp>
        <p:nvCxnSpPr>
          <p:cNvPr id="38" name="Straight Connector 37"/>
          <p:cNvCxnSpPr/>
          <p:nvPr/>
        </p:nvCxnSpPr>
        <p:spPr>
          <a:xfrm>
            <a:off x="4378223" y="2266176"/>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10595" y="2019572"/>
            <a:ext cx="0" cy="5400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584250" y="1686049"/>
            <a:ext cx="1009771" cy="35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东芝黑体 Regular" panose="020B0500000000000000" pitchFamily="34" charset="-122"/>
                <a:ea typeface="东芝黑体 Regular" panose="020B0500000000000000" pitchFamily="34" charset="-122"/>
              </a:rPr>
              <a:t>Gate Driver</a:t>
            </a:r>
            <a:endParaRPr kumimoji="1" lang="en-US" sz="1200" dirty="0" smtClean="0">
              <a:latin typeface="东芝黑体 Regular" panose="020B0500000000000000" pitchFamily="34" charset="-122"/>
              <a:ea typeface="东芝黑体 Regular" panose="020B0500000000000000" pitchFamily="34" charset="-122"/>
            </a:endParaRPr>
          </a:p>
        </p:txBody>
      </p:sp>
      <p:grpSp>
        <p:nvGrpSpPr>
          <p:cNvPr id="42" name="Group 41"/>
          <p:cNvGrpSpPr/>
          <p:nvPr/>
        </p:nvGrpSpPr>
        <p:grpSpPr>
          <a:xfrm>
            <a:off x="7510088" y="1294871"/>
            <a:ext cx="3618045" cy="1732875"/>
            <a:chOff x="7403970" y="1629131"/>
            <a:chExt cx="3618045" cy="1732875"/>
          </a:xfrm>
        </p:grpSpPr>
        <p:cxnSp>
          <p:nvCxnSpPr>
            <p:cNvPr id="43" name="Straight Connector 42"/>
            <p:cNvCxnSpPr>
              <a:stCxn id="44" idx="0"/>
              <a:endCxn id="44" idx="2"/>
            </p:cNvCxnSpPr>
            <p:nvPr/>
          </p:nvCxnSpPr>
          <p:spPr>
            <a:xfrm>
              <a:off x="8728218" y="1668818"/>
              <a:ext cx="0" cy="164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09886" y="1668818"/>
              <a:ext cx="2036664" cy="1640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45" name="Rectangle 44"/>
            <p:cNvSpPr/>
            <p:nvPr/>
          </p:nvSpPr>
          <p:spPr>
            <a:xfrm>
              <a:off x="7416548"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46" name="Rectangle 45"/>
            <p:cNvSpPr/>
            <p:nvPr/>
          </p:nvSpPr>
          <p:spPr>
            <a:xfrm>
              <a:off x="8329982"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47" name="Rectangle 46"/>
            <p:cNvSpPr/>
            <p:nvPr/>
          </p:nvSpPr>
          <p:spPr>
            <a:xfrm>
              <a:off x="9239704"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48" name="Rectangle 47"/>
            <p:cNvSpPr/>
            <p:nvPr/>
          </p:nvSpPr>
          <p:spPr>
            <a:xfrm>
              <a:off x="7403970"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49" name="Rectangle 48"/>
            <p:cNvSpPr/>
            <p:nvPr/>
          </p:nvSpPr>
          <p:spPr>
            <a:xfrm>
              <a:off x="8317404"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50" name="Rectangle 49"/>
            <p:cNvSpPr/>
            <p:nvPr/>
          </p:nvSpPr>
          <p:spPr>
            <a:xfrm>
              <a:off x="9227126"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51" name="Oval 50"/>
            <p:cNvSpPr/>
            <p:nvPr/>
          </p:nvSpPr>
          <p:spPr>
            <a:xfrm>
              <a:off x="10424199" y="2215832"/>
              <a:ext cx="597816" cy="581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b="1" dirty="0" smtClean="0">
                  <a:latin typeface="东芝黑体 Regular" panose="020B0500000000000000" pitchFamily="34" charset="-122"/>
                  <a:ea typeface="东芝黑体 Regular" panose="020B0500000000000000" pitchFamily="34" charset="-122"/>
                </a:rPr>
                <a:t>M</a:t>
              </a:r>
            </a:p>
          </p:txBody>
        </p:sp>
        <p:cxnSp>
          <p:nvCxnSpPr>
            <p:cNvPr id="52" name="Straight Connector 51"/>
            <p:cNvCxnSpPr/>
            <p:nvPr/>
          </p:nvCxnSpPr>
          <p:spPr>
            <a:xfrm>
              <a:off x="7709885" y="2328539"/>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736038" y="2486089"/>
              <a:ext cx="16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760097" y="2618225"/>
              <a:ext cx="7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691215" y="1629131"/>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56" name="Oval 55"/>
            <p:cNvSpPr/>
            <p:nvPr/>
          </p:nvSpPr>
          <p:spPr>
            <a:xfrm>
              <a:off x="9720457" y="2560685"/>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57" name="Oval 56"/>
            <p:cNvSpPr/>
            <p:nvPr/>
          </p:nvSpPr>
          <p:spPr>
            <a:xfrm>
              <a:off x="7674564" y="230012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58" name="Oval 57"/>
            <p:cNvSpPr/>
            <p:nvPr/>
          </p:nvSpPr>
          <p:spPr>
            <a:xfrm>
              <a:off x="8691062" y="244874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59" name="Oval 58"/>
            <p:cNvSpPr/>
            <p:nvPr/>
          </p:nvSpPr>
          <p:spPr>
            <a:xfrm>
              <a:off x="8684425" y="3267573"/>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grpSp>
      <p:cxnSp>
        <p:nvCxnSpPr>
          <p:cNvPr id="60" name="Straight Arrow Connector 59"/>
          <p:cNvCxnSpPr/>
          <p:nvPr/>
        </p:nvCxnSpPr>
        <p:spPr>
          <a:xfrm>
            <a:off x="6623230" y="1855560"/>
            <a:ext cx="6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829225" y="2476796"/>
            <a:ext cx="0" cy="15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79291" y="1380159"/>
            <a:ext cx="3690515" cy="2301121"/>
            <a:chOff x="5212419" y="2743569"/>
            <a:chExt cx="3566893" cy="3205537"/>
          </a:xfrm>
        </p:grpSpPr>
        <p:sp>
          <p:nvSpPr>
            <p:cNvPr id="64" name="正方形/長方形 66"/>
            <p:cNvSpPr/>
            <p:nvPr/>
          </p:nvSpPr>
          <p:spPr bwMode="auto">
            <a:xfrm>
              <a:off x="5212419" y="2743569"/>
              <a:ext cx="3566893" cy="320553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65" name="テキスト ボックス 83"/>
            <p:cNvSpPr txBox="1"/>
            <p:nvPr/>
          </p:nvSpPr>
          <p:spPr>
            <a:xfrm>
              <a:off x="7024219" y="4257577"/>
              <a:ext cx="546633" cy="1457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ADC</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66" name="テキスト ボックス 84"/>
            <p:cNvSpPr txBox="1"/>
            <p:nvPr/>
          </p:nvSpPr>
          <p:spPr>
            <a:xfrm>
              <a:off x="7014234" y="3583842"/>
              <a:ext cx="561216" cy="553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A-VE+</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67" name="テキスト ボックス 85"/>
            <p:cNvSpPr txBox="1"/>
            <p:nvPr/>
          </p:nvSpPr>
          <p:spPr>
            <a:xfrm>
              <a:off x="6244086" y="3563607"/>
              <a:ext cx="633943" cy="58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MPU</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68" name="テキスト ボックス 86"/>
            <p:cNvSpPr txBox="1"/>
            <p:nvPr/>
          </p:nvSpPr>
          <p:spPr>
            <a:xfrm>
              <a:off x="7693037" y="2931467"/>
              <a:ext cx="781997" cy="813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A-PMD</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69" name="テキスト ボックス 87"/>
            <p:cNvSpPr txBox="1"/>
            <p:nvPr/>
          </p:nvSpPr>
          <p:spPr>
            <a:xfrm>
              <a:off x="7707284" y="4509850"/>
              <a:ext cx="764299" cy="485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OP-AMP</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0" name="テキスト ボックス 90"/>
            <p:cNvSpPr txBox="1"/>
            <p:nvPr/>
          </p:nvSpPr>
          <p:spPr>
            <a:xfrm>
              <a:off x="7701788" y="3847660"/>
              <a:ext cx="764299" cy="5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IOSC</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1" name="テキスト ボックス 93"/>
            <p:cNvSpPr txBox="1"/>
            <p:nvPr/>
          </p:nvSpPr>
          <p:spPr>
            <a:xfrm>
              <a:off x="6252115" y="4281934"/>
              <a:ext cx="640190" cy="473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OFD</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2" name="テキスト ボックス 94"/>
            <p:cNvSpPr txBox="1"/>
            <p:nvPr/>
          </p:nvSpPr>
          <p:spPr>
            <a:xfrm>
              <a:off x="7716186" y="5097778"/>
              <a:ext cx="749901" cy="597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A-ENC</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3" name="テキスト ボックス 96"/>
            <p:cNvSpPr txBox="1"/>
            <p:nvPr/>
          </p:nvSpPr>
          <p:spPr>
            <a:xfrm>
              <a:off x="7014966" y="2941538"/>
              <a:ext cx="560485" cy="50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WDT</a:t>
              </a:r>
            </a:p>
          </p:txBody>
        </p:sp>
        <p:sp>
          <p:nvSpPr>
            <p:cNvPr id="74" name="テキスト ボックス 81"/>
            <p:cNvSpPr txBox="1"/>
            <p:nvPr/>
          </p:nvSpPr>
          <p:spPr>
            <a:xfrm>
              <a:off x="5420146" y="2941538"/>
              <a:ext cx="1461683" cy="512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lvl1pPr>
            </a:lstStyle>
            <a:p>
              <a:r>
                <a:rPr lang="en-US" altLang="ja-JP" sz="1000" dirty="0" smtClean="0">
                  <a:latin typeface="东芝黑体 Regular" panose="020B0500000000000000" pitchFamily="34" charset="-122"/>
                  <a:ea typeface="东芝黑体 Regular" panose="020B0500000000000000" pitchFamily="34" charset="-122"/>
                  <a:cs typeface="Arial" panose="020B0604020202020204" pitchFamily="34" charset="0"/>
                </a:rPr>
                <a:t>A</a:t>
              </a:r>
              <a:r>
                <a:rPr lang="en-US" altLang="zh-CN" sz="1000" dirty="0">
                  <a:latin typeface="东芝黑体 Regular" panose="020B0500000000000000" pitchFamily="34" charset="-122"/>
                  <a:ea typeface="东芝黑体 Regular" panose="020B0500000000000000" pitchFamily="34" charset="-122"/>
                  <a:cs typeface="Arial" panose="020B0604020202020204" pitchFamily="34" charset="0"/>
                </a:rPr>
                <a:t>rm ® </a:t>
              </a:r>
              <a:r>
                <a:rPr lang="en-US" altLang="zh-CN" sz="1000" dirty="0" smtClean="0">
                  <a:latin typeface="东芝黑体 Regular" panose="020B0500000000000000" pitchFamily="34" charset="-122"/>
                  <a:ea typeface="东芝黑体 Regular" panose="020B0500000000000000" pitchFamily="34" charset="-122"/>
                  <a:cs typeface="Arial" panose="020B0604020202020204" pitchFamily="34" charset="0"/>
                </a:rPr>
                <a:t> </a:t>
              </a:r>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Cortex ® -M4</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5" name="テキスト ボックス 82"/>
            <p:cNvSpPr txBox="1"/>
            <p:nvPr/>
          </p:nvSpPr>
          <p:spPr>
            <a:xfrm>
              <a:off x="5420147" y="3565066"/>
              <a:ext cx="659155"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Code</a:t>
              </a:r>
            </a:p>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Flash</a:t>
              </a:r>
            </a:p>
          </p:txBody>
        </p:sp>
        <p:sp>
          <p:nvSpPr>
            <p:cNvPr id="76" name="テキスト ボックス 88"/>
            <p:cNvSpPr txBox="1"/>
            <p:nvPr/>
          </p:nvSpPr>
          <p:spPr>
            <a:xfrm>
              <a:off x="5423308" y="5292518"/>
              <a:ext cx="647249" cy="38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Timer</a:t>
              </a:r>
            </a:p>
          </p:txBody>
        </p:sp>
        <p:sp>
          <p:nvSpPr>
            <p:cNvPr id="77" name="テキスト ボックス 89"/>
            <p:cNvSpPr txBox="1"/>
            <p:nvPr/>
          </p:nvSpPr>
          <p:spPr>
            <a:xfrm>
              <a:off x="6248853" y="4883583"/>
              <a:ext cx="643452" cy="830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RAM</a:t>
              </a:r>
            </a:p>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Scope</a:t>
              </a:r>
            </a:p>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I/F</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78" name="テキスト ボックス 91"/>
            <p:cNvSpPr txBox="1"/>
            <p:nvPr/>
          </p:nvSpPr>
          <p:spPr>
            <a:xfrm>
              <a:off x="5411416" y="4734481"/>
              <a:ext cx="659141" cy="393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SRAM</a:t>
              </a:r>
            </a:p>
          </p:txBody>
        </p:sp>
        <p:sp>
          <p:nvSpPr>
            <p:cNvPr id="79" name="テキスト ボックス 98"/>
            <p:cNvSpPr txBox="1"/>
            <p:nvPr/>
          </p:nvSpPr>
          <p:spPr>
            <a:xfrm>
              <a:off x="5418535" y="4257577"/>
              <a:ext cx="607904" cy="3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000" dirty="0">
                  <a:latin typeface="东芝黑体 Regular" panose="020B0500000000000000" pitchFamily="34" charset="-122"/>
                  <a:ea typeface="东芝黑体 Regular" panose="020B0500000000000000" pitchFamily="34" charset="-122"/>
                  <a:cs typeface="Arial" panose="020B0604020202020204" pitchFamily="34" charset="0"/>
                </a:rPr>
                <a:t>POR</a:t>
              </a:r>
              <a:endParaRPr lang="ja-JP" altLang="en-US" sz="1000" dirty="0">
                <a:latin typeface="东芝黑体 Regular" panose="020B0500000000000000" pitchFamily="34" charset="-122"/>
                <a:ea typeface="东芝黑体 Regular" panose="020B0500000000000000" pitchFamily="34" charset="-122"/>
                <a:cs typeface="Arial" panose="020B0604020202020204" pitchFamily="34" charset="0"/>
              </a:endParaRPr>
            </a:p>
          </p:txBody>
        </p:sp>
      </p:grpSp>
      <p:cxnSp>
        <p:nvCxnSpPr>
          <p:cNvPr id="80" name="Straight Arrow Connector 79"/>
          <p:cNvCxnSpPr/>
          <p:nvPr/>
        </p:nvCxnSpPr>
        <p:spPr>
          <a:xfrm>
            <a:off x="4031657" y="1850509"/>
            <a:ext cx="151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1" name="Table 80"/>
          <p:cNvGraphicFramePr>
            <a:graphicFrameLocks noGrp="1"/>
          </p:cNvGraphicFramePr>
          <p:nvPr>
            <p:extLst>
              <p:ext uri="{D42A27DB-BD31-4B8C-83A1-F6EECF244321}">
                <p14:modId xmlns:p14="http://schemas.microsoft.com/office/powerpoint/2010/main" val="22353829"/>
              </p:ext>
            </p:extLst>
          </p:nvPr>
        </p:nvGraphicFramePr>
        <p:xfrm>
          <a:off x="4372281" y="1544332"/>
          <a:ext cx="416560" cy="640080"/>
        </p:xfrm>
        <a:graphic>
          <a:graphicData uri="http://schemas.openxmlformats.org/drawingml/2006/table">
            <a:tbl>
              <a:tblPr firstRow="1" bandRow="1">
                <a:tableStyleId>{2D5ABB26-0587-4C30-8999-92F81FD0307C}</a:tableStyleId>
              </a:tblPr>
              <a:tblGrid>
                <a:gridCol w="208280"/>
                <a:gridCol w="208280"/>
              </a:tblGrid>
              <a:tr h="186469">
                <a:tc>
                  <a:txBody>
                    <a:bodyPr/>
                    <a:lstStyle/>
                    <a:p>
                      <a:pPr algn="ctr"/>
                      <a:r>
                        <a:rPr lang="en-US" sz="800" dirty="0" smtClean="0"/>
                        <a:t>U</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X</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186469">
                <a:tc>
                  <a:txBody>
                    <a:bodyPr/>
                    <a:lstStyle/>
                    <a:p>
                      <a:pPr algn="ctr"/>
                      <a:r>
                        <a:rPr lang="en-US" sz="800" dirty="0" smtClean="0"/>
                        <a:t>V</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Y</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186469">
                <a:tc>
                  <a:txBody>
                    <a:bodyPr/>
                    <a:lstStyle/>
                    <a:p>
                      <a:pPr algn="ctr"/>
                      <a:r>
                        <a:rPr lang="en-US" sz="800" dirty="0" smtClean="0"/>
                        <a:t>W</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Z</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82" name="Straight Arrow Connector 81"/>
          <p:cNvCxnSpPr/>
          <p:nvPr/>
        </p:nvCxnSpPr>
        <p:spPr>
          <a:xfrm flipH="1">
            <a:off x="4378223" y="3258968"/>
            <a:ext cx="644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79291" y="973971"/>
            <a:ext cx="3126112" cy="369332"/>
          </a:xfrm>
          <a:prstGeom prst="rect">
            <a:avLst/>
          </a:prstGeom>
          <a:noFill/>
        </p:spPr>
        <p:txBody>
          <a:bodyPr wrap="none" rtlCol="0">
            <a:spAutoFit/>
          </a:bodyPr>
          <a:lstStyle/>
          <a:p>
            <a:r>
              <a:rPr lang="en-US" altLang="ja-JP" b="1" dirty="0" smtClean="0">
                <a:solidFill>
                  <a:srgbClr val="FF0000"/>
                </a:solidFill>
                <a:latin typeface="东芝黑体 Regular" panose="020B0500000000000000" pitchFamily="34" charset="-122"/>
                <a:ea typeface="东芝黑体 Regular" panose="020B0500000000000000" pitchFamily="34" charset="-122"/>
              </a:rPr>
              <a:t>Motor</a:t>
            </a:r>
            <a:r>
              <a:rPr lang="en-US" b="1" dirty="0" smtClean="0">
                <a:solidFill>
                  <a:srgbClr val="FF0000"/>
                </a:solidFill>
                <a:latin typeface="东芝黑体 Regular" panose="020B0500000000000000" pitchFamily="34" charset="-122"/>
                <a:ea typeface="东芝黑体 Regular" panose="020B0500000000000000" pitchFamily="34" charset="-122"/>
              </a:rPr>
              <a:t> MCU</a:t>
            </a:r>
            <a:r>
              <a:rPr lang="zh-CN" altLang="en-US" b="1" dirty="0" smtClean="0">
                <a:solidFill>
                  <a:srgbClr val="FF0000"/>
                </a:solidFill>
                <a:latin typeface="东芝黑体 Regular" panose="020B0500000000000000" pitchFamily="34" charset="-122"/>
                <a:ea typeface="东芝黑体 Regular" panose="020B0500000000000000" pitchFamily="34" charset="-122"/>
              </a:rPr>
              <a:t>（</a:t>
            </a:r>
            <a:r>
              <a:rPr lang="en-US" altLang="zh-CN" b="1" dirty="0">
                <a:solidFill>
                  <a:srgbClr val="FF0000"/>
                </a:solidFill>
                <a:latin typeface="东芝黑体 Regular" panose="020B0500000000000000" pitchFamily="34" charset="-122"/>
                <a:ea typeface="东芝黑体 Regular" panose="020B0500000000000000" pitchFamily="34" charset="-122"/>
              </a:rPr>
              <a:t> TMPM4K2 </a:t>
            </a:r>
            <a:r>
              <a:rPr lang="zh-CN" altLang="en-US" b="1" dirty="0" smtClean="0">
                <a:solidFill>
                  <a:srgbClr val="FF0000"/>
                </a:solidFill>
                <a:latin typeface="东芝黑体 Regular" panose="020B0500000000000000" pitchFamily="34" charset="-122"/>
                <a:ea typeface="东芝黑体 Regular" panose="020B0500000000000000" pitchFamily="34" charset="-122"/>
              </a:rPr>
              <a:t>）</a:t>
            </a:r>
            <a:endParaRPr lang="en-US" b="1" dirty="0">
              <a:solidFill>
                <a:srgbClr val="FF0000"/>
              </a:solidFill>
              <a:latin typeface="东芝黑体 Regular" panose="020B0500000000000000" pitchFamily="34" charset="-122"/>
              <a:ea typeface="东芝黑体 Regular" panose="020B0500000000000000" pitchFamily="34" charset="-122"/>
            </a:endParaRPr>
          </a:p>
        </p:txBody>
      </p:sp>
      <p:cxnSp>
        <p:nvCxnSpPr>
          <p:cNvPr id="6" name="Straight Connector 5"/>
          <p:cNvCxnSpPr/>
          <p:nvPr/>
        </p:nvCxnSpPr>
        <p:spPr>
          <a:xfrm>
            <a:off x="4227758" y="1855128"/>
            <a:ext cx="0" cy="894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227758" y="2731944"/>
            <a:ext cx="133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extLst>
              <p:ext uri="{D42A27DB-BD31-4B8C-83A1-F6EECF244321}">
                <p14:modId xmlns:p14="http://schemas.microsoft.com/office/powerpoint/2010/main" val="274219738"/>
              </p:ext>
            </p:extLst>
          </p:nvPr>
        </p:nvGraphicFramePr>
        <p:xfrm>
          <a:off x="4380979" y="2396452"/>
          <a:ext cx="416560" cy="640080"/>
        </p:xfrm>
        <a:graphic>
          <a:graphicData uri="http://schemas.openxmlformats.org/drawingml/2006/table">
            <a:tbl>
              <a:tblPr firstRow="1" bandRow="1">
                <a:tableStyleId>{2D5ABB26-0587-4C30-8999-92F81FD0307C}</a:tableStyleId>
              </a:tblPr>
              <a:tblGrid>
                <a:gridCol w="208280"/>
                <a:gridCol w="208280"/>
              </a:tblGrid>
              <a:tr h="186469">
                <a:tc>
                  <a:txBody>
                    <a:bodyPr/>
                    <a:lstStyle/>
                    <a:p>
                      <a:pPr algn="ctr"/>
                      <a:r>
                        <a:rPr lang="en-US" sz="800" dirty="0" smtClean="0"/>
                        <a:t>U</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X</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186469">
                <a:tc>
                  <a:txBody>
                    <a:bodyPr/>
                    <a:lstStyle/>
                    <a:p>
                      <a:pPr algn="ctr"/>
                      <a:r>
                        <a:rPr lang="en-US" sz="800" dirty="0" smtClean="0"/>
                        <a:t>V</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Y</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186469">
                <a:tc>
                  <a:txBody>
                    <a:bodyPr/>
                    <a:lstStyle/>
                    <a:p>
                      <a:pPr algn="ctr"/>
                      <a:r>
                        <a:rPr lang="en-US" sz="800" dirty="0" smtClean="0"/>
                        <a:t>W</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smtClean="0"/>
                        <a:t>Z</a:t>
                      </a:r>
                      <a:endParaRPr lang="en-US" sz="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97" name="Rectangle 96"/>
          <p:cNvSpPr/>
          <p:nvPr/>
        </p:nvSpPr>
        <p:spPr>
          <a:xfrm>
            <a:off x="5611115" y="2583389"/>
            <a:ext cx="1009771" cy="35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东芝黑体 Regular" panose="020B0500000000000000" pitchFamily="34" charset="-122"/>
                <a:ea typeface="东芝黑体 Regular" panose="020B0500000000000000" pitchFamily="34" charset="-122"/>
              </a:rPr>
              <a:t>Gate Driver</a:t>
            </a:r>
            <a:endParaRPr kumimoji="1" lang="en-US" sz="1200" dirty="0" smtClean="0">
              <a:latin typeface="东芝黑体 Regular" panose="020B0500000000000000" pitchFamily="34" charset="-122"/>
              <a:ea typeface="东芝黑体 Regular" panose="020B0500000000000000" pitchFamily="34" charset="-122"/>
            </a:endParaRPr>
          </a:p>
        </p:txBody>
      </p:sp>
      <p:sp>
        <p:nvSpPr>
          <p:cNvPr id="98" name="Rectangle 97"/>
          <p:cNvSpPr/>
          <p:nvPr/>
        </p:nvSpPr>
        <p:spPr>
          <a:xfrm>
            <a:off x="7384953" y="3410940"/>
            <a:ext cx="2916822" cy="1873617"/>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grpSp>
        <p:nvGrpSpPr>
          <p:cNvPr id="99" name="Group 98"/>
          <p:cNvGrpSpPr/>
          <p:nvPr/>
        </p:nvGrpSpPr>
        <p:grpSpPr>
          <a:xfrm>
            <a:off x="7525335" y="3482887"/>
            <a:ext cx="3618045" cy="1732875"/>
            <a:chOff x="7403970" y="1629131"/>
            <a:chExt cx="3618045" cy="1732875"/>
          </a:xfrm>
        </p:grpSpPr>
        <p:cxnSp>
          <p:nvCxnSpPr>
            <p:cNvPr id="100" name="Straight Connector 99"/>
            <p:cNvCxnSpPr>
              <a:stCxn id="101" idx="0"/>
              <a:endCxn id="101" idx="2"/>
            </p:cNvCxnSpPr>
            <p:nvPr/>
          </p:nvCxnSpPr>
          <p:spPr>
            <a:xfrm>
              <a:off x="8728218" y="1668818"/>
              <a:ext cx="0" cy="164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7709886" y="1668818"/>
              <a:ext cx="2036664" cy="1640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102" name="Rectangle 101"/>
            <p:cNvSpPr/>
            <p:nvPr/>
          </p:nvSpPr>
          <p:spPr>
            <a:xfrm>
              <a:off x="7416548"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3" name="Rectangle 102"/>
            <p:cNvSpPr/>
            <p:nvPr/>
          </p:nvSpPr>
          <p:spPr>
            <a:xfrm>
              <a:off x="8329982"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4" name="Rectangle 103"/>
            <p:cNvSpPr/>
            <p:nvPr/>
          </p:nvSpPr>
          <p:spPr>
            <a:xfrm>
              <a:off x="9239704"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5" name="Rectangle 104"/>
            <p:cNvSpPr/>
            <p:nvPr/>
          </p:nvSpPr>
          <p:spPr>
            <a:xfrm>
              <a:off x="7403970"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6" name="Rectangle 105"/>
            <p:cNvSpPr/>
            <p:nvPr/>
          </p:nvSpPr>
          <p:spPr>
            <a:xfrm>
              <a:off x="8317404"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7" name="Rectangle 106"/>
            <p:cNvSpPr/>
            <p:nvPr/>
          </p:nvSpPr>
          <p:spPr>
            <a:xfrm>
              <a:off x="9227126"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000" b="1" dirty="0" smtClean="0">
                  <a:latin typeface="东芝黑体 Regular" panose="020B0500000000000000" pitchFamily="34" charset="-122"/>
                  <a:ea typeface="东芝黑体 Regular" panose="020B0500000000000000" pitchFamily="34" charset="-122"/>
                </a:rPr>
                <a:t>MOSFET</a:t>
              </a:r>
            </a:p>
          </p:txBody>
        </p:sp>
        <p:sp>
          <p:nvSpPr>
            <p:cNvPr id="108" name="Oval 107"/>
            <p:cNvSpPr/>
            <p:nvPr/>
          </p:nvSpPr>
          <p:spPr>
            <a:xfrm>
              <a:off x="10424199" y="2215832"/>
              <a:ext cx="597816" cy="581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b="1" dirty="0" smtClean="0">
                  <a:latin typeface="东芝黑体 Regular" panose="020B0500000000000000" pitchFamily="34" charset="-122"/>
                  <a:ea typeface="东芝黑体 Regular" panose="020B0500000000000000" pitchFamily="34" charset="-122"/>
                </a:rPr>
                <a:t>M</a:t>
              </a:r>
            </a:p>
          </p:txBody>
        </p:sp>
        <p:cxnSp>
          <p:nvCxnSpPr>
            <p:cNvPr id="109" name="Straight Connector 108"/>
            <p:cNvCxnSpPr/>
            <p:nvPr/>
          </p:nvCxnSpPr>
          <p:spPr>
            <a:xfrm>
              <a:off x="7709885" y="2328539"/>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736038" y="2486089"/>
              <a:ext cx="16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760097" y="2618225"/>
              <a:ext cx="7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8691215" y="1629131"/>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113" name="Oval 112"/>
            <p:cNvSpPr/>
            <p:nvPr/>
          </p:nvSpPr>
          <p:spPr>
            <a:xfrm>
              <a:off x="9720457" y="2560685"/>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114" name="Oval 113"/>
            <p:cNvSpPr/>
            <p:nvPr/>
          </p:nvSpPr>
          <p:spPr>
            <a:xfrm>
              <a:off x="7674564" y="230012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115" name="Oval 114"/>
            <p:cNvSpPr/>
            <p:nvPr/>
          </p:nvSpPr>
          <p:spPr>
            <a:xfrm>
              <a:off x="8691062" y="244874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sp>
          <p:nvSpPr>
            <p:cNvPr id="116" name="Oval 115"/>
            <p:cNvSpPr/>
            <p:nvPr/>
          </p:nvSpPr>
          <p:spPr>
            <a:xfrm>
              <a:off x="8684425" y="3267573"/>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000" dirty="0" smtClean="0">
                <a:latin typeface="东芝黑体 Regular" panose="020B0500000000000000" pitchFamily="34" charset="-122"/>
                <a:ea typeface="东芝黑体 Regular" panose="020B0500000000000000" pitchFamily="34" charset="-122"/>
              </a:endParaRPr>
            </a:p>
          </p:txBody>
        </p:sp>
      </p:grpSp>
      <p:cxnSp>
        <p:nvCxnSpPr>
          <p:cNvPr id="118" name="Straight Arrow Connector 117"/>
          <p:cNvCxnSpPr/>
          <p:nvPr/>
        </p:nvCxnSpPr>
        <p:spPr>
          <a:xfrm flipV="1">
            <a:off x="6116000" y="2919665"/>
            <a:ext cx="0" cy="1404000"/>
          </a:xfrm>
          <a:prstGeom prst="straightConnector1">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129341" y="4318382"/>
            <a:ext cx="11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4213" y="4043803"/>
            <a:ext cx="4801314" cy="1200329"/>
          </a:xfrm>
          <a:prstGeom prst="rect">
            <a:avLst/>
          </a:prstGeom>
          <a:noFill/>
        </p:spPr>
        <p:txBody>
          <a:bodyPr wrap="none" rtlCol="0">
            <a:spAutoFit/>
          </a:bodyPr>
          <a:lstStyle/>
          <a:p>
            <a:r>
              <a:rPr lang="en-US" dirty="0" smtClean="0">
                <a:latin typeface="东芝黑体 Regular" panose="020B0500000000000000" pitchFamily="34" charset="-122"/>
                <a:ea typeface="东芝黑体 Regular" panose="020B0500000000000000" pitchFamily="34" charset="-122"/>
              </a:rPr>
              <a:t>TMPM4</a:t>
            </a:r>
            <a:r>
              <a:rPr lang="en-US" altLang="zh-CN" dirty="0" smtClean="0">
                <a:latin typeface="东芝黑体 Regular" panose="020B0500000000000000" pitchFamily="34" charset="-122"/>
                <a:ea typeface="东芝黑体 Regular" panose="020B0500000000000000" pitchFamily="34" charset="-122"/>
              </a:rPr>
              <a:t>K</a:t>
            </a:r>
            <a:r>
              <a:rPr lang="zh-CN" altLang="en-US" dirty="0" smtClean="0">
                <a:latin typeface="东芝黑体 Regular" panose="020B0500000000000000" pitchFamily="34" charset="-122"/>
                <a:ea typeface="东芝黑体 Regular" panose="020B0500000000000000" pitchFamily="34" charset="-122"/>
              </a:rPr>
              <a:t>系列</a:t>
            </a:r>
            <a:r>
              <a:rPr lang="en-US" altLang="zh-CN" dirty="0" smtClean="0">
                <a:latin typeface="东芝黑体 Regular" panose="020B0500000000000000" pitchFamily="34" charset="-122"/>
                <a:ea typeface="东芝黑体 Regular" panose="020B0500000000000000" pitchFamily="34" charset="-122"/>
              </a:rPr>
              <a:t>MCU</a:t>
            </a:r>
            <a:r>
              <a:rPr lang="zh-CN" altLang="en-US" dirty="0" smtClean="0">
                <a:latin typeface="东芝黑体 Regular" panose="020B0500000000000000" pitchFamily="34" charset="-122"/>
                <a:ea typeface="东芝黑体 Regular" panose="020B0500000000000000" pitchFamily="34" charset="-122"/>
              </a:rPr>
              <a:t>有两个产品组，</a:t>
            </a:r>
            <a:endParaRPr lang="en-US" altLang="zh-CN" dirty="0" smtClean="0">
              <a:latin typeface="东芝黑体 Regular" panose="020B0500000000000000" pitchFamily="34" charset="-122"/>
              <a:ea typeface="东芝黑体 Regular" panose="020B0500000000000000" pitchFamily="34" charset="-122"/>
            </a:endParaRPr>
          </a:p>
          <a:p>
            <a:r>
              <a:rPr lang="zh-CN" altLang="en-US" dirty="0" smtClean="0">
                <a:latin typeface="东芝黑体 Regular" panose="020B0500000000000000" pitchFamily="34" charset="-122"/>
                <a:ea typeface="东芝黑体 Regular" panose="020B0500000000000000" pitchFamily="34" charset="-122"/>
              </a:rPr>
              <a:t>组</a:t>
            </a:r>
            <a:r>
              <a:rPr lang="en-US" altLang="zh-CN" dirty="0" smtClean="0">
                <a:latin typeface="东芝黑体 Regular" panose="020B0500000000000000" pitchFamily="34" charset="-122"/>
                <a:ea typeface="东芝黑体 Regular" panose="020B0500000000000000" pitchFamily="34" charset="-122"/>
              </a:rPr>
              <a:t>1</a:t>
            </a:r>
            <a:r>
              <a:rPr lang="zh-CN" altLang="en-US" dirty="0" smtClean="0">
                <a:latin typeface="东芝黑体 Regular" panose="020B0500000000000000" pitchFamily="34" charset="-122"/>
                <a:ea typeface="东芝黑体 Regular" panose="020B0500000000000000" pitchFamily="34" charset="-122"/>
              </a:rPr>
              <a:t>中的</a:t>
            </a:r>
            <a:r>
              <a:rPr lang="en-US" altLang="zh-CN" dirty="0" smtClean="0">
                <a:latin typeface="东芝黑体 Regular" panose="020B0500000000000000" pitchFamily="34" charset="-122"/>
                <a:ea typeface="东芝黑体 Regular" panose="020B0500000000000000" pitchFamily="34" charset="-122"/>
              </a:rPr>
              <a:t>M4K2-M4K4</a:t>
            </a:r>
            <a:r>
              <a:rPr lang="zh-CN" altLang="en-US" dirty="0" smtClean="0">
                <a:latin typeface="东芝黑体 Regular" panose="020B0500000000000000" pitchFamily="34" charset="-122"/>
                <a:ea typeface="东芝黑体 Regular" panose="020B0500000000000000" pitchFamily="34" charset="-122"/>
              </a:rPr>
              <a:t>支持</a:t>
            </a:r>
            <a:r>
              <a:rPr lang="en-US" altLang="zh-CN" dirty="0" smtClean="0">
                <a:latin typeface="东芝黑体 Regular" panose="020B0500000000000000" pitchFamily="34" charset="-122"/>
                <a:ea typeface="东芝黑体 Regular" panose="020B0500000000000000" pitchFamily="34" charset="-122"/>
              </a:rPr>
              <a:t>2</a:t>
            </a:r>
            <a:r>
              <a:rPr lang="zh-CN" altLang="en-US" dirty="0" smtClean="0">
                <a:latin typeface="东芝黑体 Regular" panose="020B0500000000000000" pitchFamily="34" charset="-122"/>
                <a:ea typeface="东芝黑体 Regular" panose="020B0500000000000000" pitchFamily="34" charset="-122"/>
              </a:rPr>
              <a:t>通道</a:t>
            </a:r>
            <a:r>
              <a:rPr lang="en-US" altLang="zh-CN" dirty="0" smtClean="0">
                <a:latin typeface="东芝黑体 Regular" panose="020B0500000000000000" pitchFamily="34" charset="-122"/>
                <a:ea typeface="东芝黑体 Regular" panose="020B0500000000000000" pitchFamily="34" charset="-122"/>
              </a:rPr>
              <a:t>PMD</a:t>
            </a:r>
            <a:r>
              <a:rPr lang="zh-CN" altLang="en-US" dirty="0" smtClean="0">
                <a:latin typeface="东芝黑体 Regular" panose="020B0500000000000000" pitchFamily="34" charset="-122"/>
                <a:ea typeface="东芝黑体 Regular" panose="020B0500000000000000" pitchFamily="34" charset="-122"/>
              </a:rPr>
              <a:t>，</a:t>
            </a:r>
            <a:endParaRPr lang="en-US" altLang="zh-CN" dirty="0" smtClean="0">
              <a:latin typeface="东芝黑体 Regular" panose="020B0500000000000000" pitchFamily="34" charset="-122"/>
              <a:ea typeface="东芝黑体 Regular" panose="020B0500000000000000" pitchFamily="34" charset="-122"/>
            </a:endParaRPr>
          </a:p>
          <a:p>
            <a:r>
              <a:rPr lang="zh-CN" altLang="en-US" dirty="0" smtClean="0">
                <a:latin typeface="东芝黑体 Regular" panose="020B0500000000000000" pitchFamily="34" charset="-122"/>
                <a:ea typeface="东芝黑体 Regular" panose="020B0500000000000000" pitchFamily="34" charset="-122"/>
              </a:rPr>
              <a:t>组</a:t>
            </a:r>
            <a:r>
              <a:rPr lang="en-US" altLang="zh-CN" dirty="0" smtClean="0">
                <a:latin typeface="东芝黑体 Regular" panose="020B0500000000000000" pitchFamily="34" charset="-122"/>
                <a:ea typeface="东芝黑体 Regular" panose="020B0500000000000000" pitchFamily="34" charset="-122"/>
              </a:rPr>
              <a:t>2</a:t>
            </a:r>
            <a:r>
              <a:rPr lang="zh-CN" altLang="en-US" dirty="0" smtClean="0">
                <a:latin typeface="东芝黑体 Regular" panose="020B0500000000000000" pitchFamily="34" charset="-122"/>
                <a:ea typeface="东芝黑体 Regular" panose="020B0500000000000000" pitchFamily="34" charset="-122"/>
              </a:rPr>
              <a:t>中产品全部支持</a:t>
            </a:r>
            <a:r>
              <a:rPr lang="en-US" altLang="zh-CN" dirty="0" smtClean="0">
                <a:latin typeface="东芝黑体 Regular" panose="020B0500000000000000" pitchFamily="34" charset="-122"/>
                <a:ea typeface="东芝黑体 Regular" panose="020B0500000000000000" pitchFamily="34" charset="-122"/>
              </a:rPr>
              <a:t>3</a:t>
            </a:r>
            <a:r>
              <a:rPr lang="zh-CN" altLang="en-US" dirty="0" smtClean="0">
                <a:latin typeface="东芝黑体 Regular" panose="020B0500000000000000" pitchFamily="34" charset="-122"/>
                <a:ea typeface="东芝黑体 Regular" panose="020B0500000000000000" pitchFamily="34" charset="-122"/>
              </a:rPr>
              <a:t>通道</a:t>
            </a:r>
            <a:r>
              <a:rPr lang="en-US" altLang="zh-CN" dirty="0" smtClean="0">
                <a:latin typeface="东芝黑体 Regular" panose="020B0500000000000000" pitchFamily="34" charset="-122"/>
                <a:ea typeface="东芝黑体 Regular" panose="020B0500000000000000" pitchFamily="34" charset="-122"/>
              </a:rPr>
              <a:t>PMD</a:t>
            </a:r>
          </a:p>
          <a:p>
            <a:r>
              <a:rPr lang="zh-CN" altLang="en-US" dirty="0">
                <a:latin typeface="东芝黑体 Regular" panose="020B0500000000000000" pitchFamily="34" charset="-122"/>
                <a:ea typeface="东芝黑体 Regular" panose="020B0500000000000000" pitchFamily="34" charset="-122"/>
              </a:rPr>
              <a:t>此</a:t>
            </a:r>
            <a:r>
              <a:rPr lang="zh-CN" altLang="en-US" dirty="0" smtClean="0">
                <a:latin typeface="东芝黑体 Regular" panose="020B0500000000000000" pitchFamily="34" charset="-122"/>
                <a:ea typeface="东芝黑体 Regular" panose="020B0500000000000000" pitchFamily="34" charset="-122"/>
              </a:rPr>
              <a:t>类产品特别适合于在多马达驱动系统中应用</a:t>
            </a:r>
            <a:endParaRPr lang="en-US" altLang="zh-CN" dirty="0" smtClean="0">
              <a:latin typeface="东芝黑体 Regular" panose="020B0500000000000000" pitchFamily="34" charset="-122"/>
              <a:ea typeface="东芝黑体 Regular" panose="020B0500000000000000" pitchFamily="34" charset="-122"/>
            </a:endParaRPr>
          </a:p>
        </p:txBody>
      </p:sp>
      <p:sp>
        <p:nvSpPr>
          <p:cNvPr id="83" name="Title 2"/>
          <p:cNvSpPr>
            <a:spLocks noGrp="1"/>
          </p:cNvSpPr>
          <p:nvPr>
            <p:ph type="title"/>
          </p:nvPr>
        </p:nvSpPr>
        <p:spPr>
          <a:xfrm>
            <a:off x="1" y="0"/>
            <a:ext cx="11445765" cy="749165"/>
          </a:xfrm>
        </p:spPr>
        <p:txBody>
          <a:bodyPr/>
          <a:lstStyle/>
          <a:p>
            <a:r>
              <a:rPr lang="en-US" altLang="zh-CN" sz="2800" dirty="0">
                <a:latin typeface="东芝黑体 Bold" panose="020B0800000000000000" pitchFamily="34" charset="-122"/>
                <a:ea typeface="东芝黑体 Bold" panose="020B0800000000000000" pitchFamily="34" charset="-122"/>
              </a:rPr>
              <a:t>TMPM4K</a:t>
            </a:r>
            <a:r>
              <a:rPr lang="zh-CN" altLang="en-US" sz="2800" dirty="0">
                <a:latin typeface="东芝黑体 Bold" panose="020B0800000000000000" pitchFamily="34" charset="-122"/>
                <a:ea typeface="东芝黑体 Bold" panose="020B0800000000000000" pitchFamily="34" charset="-122"/>
              </a:rPr>
              <a:t>系列产品在多路马达驱动系统中的应用</a:t>
            </a:r>
            <a:endParaRPr lang="en-US" altLang="zh-CN" sz="28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292441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62025007"/>
              </p:ext>
            </p:extLst>
          </p:nvPr>
        </p:nvGraphicFramePr>
        <p:xfrm>
          <a:off x="493200" y="792000"/>
          <a:ext cx="10858088" cy="5450869"/>
        </p:xfrm>
        <a:graphic>
          <a:graphicData uri="http://schemas.openxmlformats.org/drawingml/2006/table">
            <a:tbl>
              <a:tblPr>
                <a:tableStyleId>{5DA37D80-6434-44D0-A028-1B22A696006F}</a:tableStyleId>
              </a:tblPr>
              <a:tblGrid>
                <a:gridCol w="1537200"/>
                <a:gridCol w="4017600"/>
                <a:gridCol w="1325822"/>
                <a:gridCol w="1325822"/>
                <a:gridCol w="1325822"/>
                <a:gridCol w="1325822"/>
              </a:tblGrid>
              <a:tr h="232713">
                <a:tc gridSpan="2">
                  <a:txBody>
                    <a:bodyPr/>
                    <a:lstStyle/>
                    <a:p>
                      <a:pPr algn="l" fontAlgn="ctr"/>
                      <a:r>
                        <a:rPr lang="ja-JP" altLang="en-US" sz="1000" u="none" strike="noStrike" dirty="0">
                          <a:solidFill>
                            <a:schemeClr val="bg1"/>
                          </a:solidFill>
                          <a:effectLst/>
                          <a:latin typeface="东芝黑体 Regular" panose="020B0500000000000000" pitchFamily="34" charset="-122"/>
                          <a:ea typeface="东芝黑体 Regular" panose="020B0500000000000000" pitchFamily="34" charset="-122"/>
                        </a:rPr>
                        <a:t>　</a:t>
                      </a:r>
                      <a:endParaRPr lang="ja-JP" altLang="en-US" sz="1000" b="0"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tx1"/>
                    </a:solidFill>
                  </a:tcPr>
                </a:tc>
                <a:tc hMerge="1">
                  <a:txBody>
                    <a:bodyPr/>
                    <a:lstStyle/>
                    <a:p>
                      <a:endParaRPr lang="zh-CN" altLang="en-US"/>
                    </a:p>
                  </a:txBody>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a:t>
                      </a: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0</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tx1"/>
                    </a:solidFill>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a:t>
                      </a: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1</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tx1"/>
                    </a:solidFill>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a:t>
                      </a: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2</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tx1"/>
                    </a:solidFill>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a:t>
                      </a: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4</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tx1"/>
                    </a:solidFill>
                  </a:tcPr>
                </a:tc>
              </a:tr>
              <a:tr h="226223">
                <a:tc row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dirty="0" smtClean="0">
                          <a:ln>
                            <a:noFill/>
                          </a:ln>
                          <a:effectLst/>
                          <a:uLnTx/>
                          <a:uFillTx/>
                          <a:latin typeface="东芝黑体 Regular" panose="020B0500000000000000" pitchFamily="34" charset="-122"/>
                          <a:ea typeface="东芝黑体 Regular" panose="020B0500000000000000" pitchFamily="34" charset="-122"/>
                        </a:rPr>
                        <a:t>Basic Features</a:t>
                      </a:r>
                      <a:endParaRPr kumimoji="1" lang="en-US" altLang="ja-JP" sz="1200" b="0" i="0" u="none" strike="noStrike" kern="120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sz="1100" b="1" u="none" strike="noStrike" dirty="0">
                          <a:effectLst/>
                          <a:latin typeface="东芝黑体 Regular" panose="020B0500000000000000" pitchFamily="34" charset="-122"/>
                          <a:ea typeface="东芝黑体 Regular" panose="020B0500000000000000" pitchFamily="34" charset="-122"/>
                        </a:rPr>
                        <a:t>CPU</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Arm Cortex-M4 (Single-precision floating-point execution unit)</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26223">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Max.</a:t>
                      </a:r>
                      <a:r>
                        <a:rPr kumimoji="1" lang="ja-JP" altLang="en-US" sz="1100" dirty="0" smtClean="0">
                          <a:latin typeface="东芝黑体 Regular" panose="020B0500000000000000" pitchFamily="34" charset="-122"/>
                          <a:ea typeface="东芝黑体 Regular" panose="020B0500000000000000" pitchFamily="34" charset="-122"/>
                        </a:rPr>
                        <a:t> </a:t>
                      </a:r>
                      <a:r>
                        <a:rPr kumimoji="1" lang="en-US" altLang="ja-JP" sz="1100" dirty="0" smtClean="0">
                          <a:latin typeface="东芝黑体 Regular" panose="020B0500000000000000" pitchFamily="34" charset="-122"/>
                          <a:ea typeface="东芝黑体 Regular" panose="020B0500000000000000" pitchFamily="34" charset="-122"/>
                        </a:rPr>
                        <a:t>frequency</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80MHz</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6223">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Built-in oscillation frequency</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kumimoji="1" lang="en-US" altLang="ja-JP" sz="1200" u="none" strike="noStrike" kern="1200" dirty="0" smtClean="0">
                          <a:effectLst/>
                          <a:latin typeface="东芝黑体 Regular" panose="020B0500000000000000" pitchFamily="34" charset="-122"/>
                          <a:ea typeface="东芝黑体 Regular" panose="020B0500000000000000" pitchFamily="34" charset="-122"/>
                        </a:rPr>
                        <a:t>10MHz (+/- 1.0%)</a:t>
                      </a:r>
                      <a:r>
                        <a:rPr kumimoji="1" lang="en-US" altLang="ja-JP" sz="1200" u="none" strike="noStrike" kern="1200" baseline="30000" dirty="0" smtClean="0">
                          <a:effectLst/>
                          <a:latin typeface="东芝黑体 Regular" panose="020B0500000000000000" pitchFamily="34" charset="-122"/>
                          <a:ea typeface="东芝黑体 Regular" panose="020B0500000000000000" pitchFamily="34" charset="-122"/>
                        </a:rPr>
                        <a:t>(※2)</a:t>
                      </a:r>
                      <a:endParaRPr kumimoji="1" lang="en-US" altLang="ja-JP" sz="1200" b="1" i="0" u="none" strike="noStrike" kern="1200" baseline="30000" dirty="0">
                        <a:solidFill>
                          <a:srgbClr val="000000"/>
                        </a:solidFill>
                        <a:effectLst/>
                        <a:latin typeface="东芝黑体 Regular" panose="020B0500000000000000" pitchFamily="34" charset="-122"/>
                        <a:ea typeface="东芝黑体 Regular" panose="020B0500000000000000" pitchFamily="34" charset="-122"/>
                        <a:cs typeface="+mn-cs"/>
                      </a:endParaRPr>
                    </a:p>
                  </a:txBody>
                  <a:tcPr marL="72000" marR="72000" marT="28800" marB="28800" anchor="ctr">
                    <a:solidFill>
                      <a:schemeClr val="bg1">
                        <a:lumMod val="95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226223">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Data Flash</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226223">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Number of I/O</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38</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External</a:t>
                      </a:r>
                      <a:r>
                        <a:rPr kumimoji="1" lang="en-US" altLang="ja-JP" sz="1100" baseline="0" dirty="0" smtClean="0">
                          <a:latin typeface="东芝黑体 Regular" panose="020B0500000000000000" pitchFamily="34" charset="-122"/>
                          <a:ea typeface="东芝黑体 Regular" panose="020B0500000000000000" pitchFamily="34" charset="-122"/>
                        </a:rPr>
                        <a:t> interrupt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9</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10</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rowSpan="4">
                  <a:txBody>
                    <a:bodyPr/>
                    <a:lstStyle/>
                    <a:p>
                      <a:r>
                        <a:rPr kumimoji="1" lang="en-US" altLang="ja-JP" sz="1200" b="0" dirty="0" smtClean="0">
                          <a:latin typeface="东芝黑体 Regular" panose="020B0500000000000000" pitchFamily="34" charset="-122"/>
                          <a:ea typeface="东芝黑体 Regular" panose="020B0500000000000000" pitchFamily="34" charset="-122"/>
                        </a:rPr>
                        <a:t>Timer</a:t>
                      </a:r>
                      <a:endParaRPr kumimoji="1" lang="ja-JP" altLang="en-US" sz="1200" b="0"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32(16)-bit timer</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6(12)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6223">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Watchdog</a:t>
                      </a:r>
                      <a:r>
                        <a:rPr kumimoji="1" lang="en-US" altLang="ja-JP" sz="1100" baseline="0" dirty="0" smtClean="0">
                          <a:latin typeface="东芝黑体 Regular" panose="020B0500000000000000" pitchFamily="34" charset="-122"/>
                          <a:ea typeface="东芝黑体 Regular" panose="020B0500000000000000" pitchFamily="34" charset="-122"/>
                        </a:rPr>
                        <a:t> timer</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Yes</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26223">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PWM output</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32(16)</a:t>
                      </a:r>
                      <a:r>
                        <a:rPr kumimoji="1" lang="en-US" altLang="ja-JP" sz="1100" b="1" baseline="0" dirty="0" smtClean="0">
                          <a:latin typeface="东芝黑体 Regular" panose="020B0500000000000000" pitchFamily="34" charset="-122"/>
                          <a:ea typeface="东芝黑体 Regular" panose="020B0500000000000000" pitchFamily="34" charset="-122"/>
                        </a:rPr>
                        <a:t>-bit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2(2)</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5(6)</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5(6)</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6(7)</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vMerge="1">
                  <a:txBody>
                    <a:bodyPr/>
                    <a:lstStyle/>
                    <a:p>
                      <a:endParaRPr kumimoji="1" lang="ja-JP" altLang="en-US" sz="900" b="1" dirty="0">
                        <a:solidFill>
                          <a:schemeClr val="bg1"/>
                        </a:solidFill>
                        <a:latin typeface="Segoe UI" panose="020B0502040204020203" pitchFamily="34" charset="0"/>
                        <a:ea typeface="Meiryo UI" panose="020B0604030504040204" pitchFamily="50" charset="-128"/>
                        <a:cs typeface="Segoe UI" panose="020B0502040204020203" pitchFamily="34" charset="0"/>
                      </a:endParaRPr>
                    </a:p>
                  </a:txBody>
                  <a:tcPr marL="9286" marR="9286" marT="9286" marB="0" anchor="ctr"/>
                </a:tc>
                <a:tc>
                  <a:txBody>
                    <a:bodyPr/>
                    <a:lstStyle/>
                    <a:p>
                      <a:pPr algn="l" rtl="0" fontAlgn="ctr"/>
                      <a:r>
                        <a:rPr lang="en-US" sz="1100" u="none" strike="noStrike" dirty="0">
                          <a:effectLst/>
                          <a:latin typeface="东芝黑体 Regular" panose="020B0500000000000000" pitchFamily="34" charset="-122"/>
                          <a:ea typeface="东芝黑体 Regular" panose="020B0500000000000000" pitchFamily="34" charset="-122"/>
                        </a:rPr>
                        <a:t>RTC</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357561">
                <a:tc rowSpan="2">
                  <a:txBody>
                    <a:bodyPr/>
                    <a:lstStyle/>
                    <a:p>
                      <a:r>
                        <a:rPr kumimoji="1" lang="en-US" altLang="ja-JP" sz="1200" b="0" dirty="0" smtClean="0">
                          <a:latin typeface="东芝黑体 Regular" panose="020B0500000000000000" pitchFamily="34" charset="-122"/>
                          <a:ea typeface="东芝黑体 Regular" panose="020B0500000000000000" pitchFamily="34" charset="-122"/>
                        </a:rPr>
                        <a:t>Analog</a:t>
                      </a:r>
                      <a:endParaRPr kumimoji="1" lang="ja-JP" altLang="en-US" sz="1200" b="0"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12-bit ADC</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(input </a:t>
                      </a:r>
                      <a:r>
                        <a:rPr kumimoji="1" lang="en-US" altLang="ja-JP" sz="1100" b="1" dirty="0" err="1" smtClean="0">
                          <a:latin typeface="东芝黑体 Regular" panose="020B0500000000000000" pitchFamily="34" charset="-122"/>
                          <a:ea typeface="东芝黑体 Regular" panose="020B0500000000000000" pitchFamily="34" charset="-122"/>
                        </a:rPr>
                        <a:t>Ch</a:t>
                      </a:r>
                      <a:r>
                        <a:rPr kumimoji="1" lang="en-US" altLang="ja-JP" sz="1100" b="1" dirty="0" smtClean="0">
                          <a:latin typeface="东芝黑体 Regular" panose="020B0500000000000000" pitchFamily="34" charset="-122"/>
                          <a:ea typeface="东芝黑体 Regular" panose="020B0500000000000000" pitchFamily="34" charset="-122"/>
                        </a:rPr>
                        <a:t>/Units)</a:t>
                      </a:r>
                    </a:p>
                    <a:p>
                      <a:r>
                        <a:rPr kumimoji="1" lang="en-US" altLang="ja-JP" sz="1100" b="1" dirty="0" smtClean="0">
                          <a:latin typeface="东芝黑体 Regular" panose="020B0500000000000000" pitchFamily="34" charset="-122"/>
                          <a:ea typeface="东芝黑体 Regular" panose="020B0500000000000000" pitchFamily="34" charset="-122"/>
                        </a:rPr>
                        <a:t>Minimum conversion time :0.5μsec</a:t>
                      </a:r>
                      <a:r>
                        <a:rPr kumimoji="1" lang="en-US" altLang="ja-JP" sz="1100" b="1" baseline="30000" dirty="0" smtClean="0">
                          <a:latin typeface="东芝黑体 Regular" panose="020B0500000000000000" pitchFamily="34" charset="-122"/>
                          <a:ea typeface="东芝黑体 Regular" panose="020B0500000000000000" pitchFamily="34" charset="-122"/>
                        </a:rPr>
                        <a:t>※1</a:t>
                      </a:r>
                      <a:endParaRPr kumimoji="1" lang="ja-JP" altLang="en-US" sz="1100" b="1" baseline="30000"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10/1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11/1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13/1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vMerge="1">
                  <a:txBody>
                    <a:bodyPr/>
                    <a:lstStyle/>
                    <a:p>
                      <a:endParaRPr kumimoji="1" lang="ja-JP" altLang="en-US"/>
                    </a:p>
                  </a:txBody>
                  <a:tcPr/>
                </a:tc>
                <a:tc>
                  <a:txBody>
                    <a:bodyPr/>
                    <a:lstStyle/>
                    <a:p>
                      <a:pPr algn="l" rtl="0" fontAlgn="ctr"/>
                      <a:r>
                        <a:rPr lang="en-US" altLang="ja-JP" sz="1100" b="1" u="none" strike="noStrike" dirty="0" smtClean="0">
                          <a:effectLst/>
                          <a:latin typeface="东芝黑体 Regular" panose="020B0500000000000000" pitchFamily="34" charset="-122"/>
                          <a:ea typeface="东芝黑体 Regular" panose="020B0500000000000000" pitchFamily="34" charset="-122"/>
                        </a:rPr>
                        <a:t>Op-amp</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gridSpan="3">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r>
              <a:tr h="226223">
                <a:tc rowSpan="3">
                  <a:txBody>
                    <a:bodyPr/>
                    <a:lstStyle/>
                    <a:p>
                      <a:r>
                        <a:rPr kumimoji="1" lang="en-US" altLang="ja-JP" sz="1200" b="0" dirty="0" smtClean="0">
                          <a:latin typeface="东芝黑体 Regular" panose="020B0500000000000000" pitchFamily="34" charset="-122"/>
                          <a:ea typeface="东芝黑体 Regular" panose="020B0500000000000000" pitchFamily="34" charset="-122"/>
                        </a:rPr>
                        <a:t>Communication</a:t>
                      </a:r>
                      <a:endParaRPr kumimoji="1" lang="en-US" altLang="ja-JP" sz="1200" b="0"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sz="1100" u="none" strike="noStrike" dirty="0">
                          <a:effectLst/>
                          <a:latin typeface="东芝黑体 Regular" panose="020B0500000000000000" pitchFamily="34" charset="-122"/>
                          <a:ea typeface="东芝黑体 Regular" panose="020B0500000000000000" pitchFamily="34" charset="-122"/>
                        </a:rPr>
                        <a:t>UART</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vMerge="1">
                  <a:txBody>
                    <a:bodyPr/>
                    <a:lstStyle/>
                    <a:p>
                      <a:endParaRPr kumimoji="1" lang="ja-JP" altLang="en-US"/>
                    </a:p>
                  </a:txBody>
                  <a:tcPr/>
                </a:tc>
                <a:tc>
                  <a:txBody>
                    <a:bodyPr/>
                    <a:lstStyle/>
                    <a:p>
                      <a:pPr algn="l" rtl="0" fontAlgn="ctr"/>
                      <a:r>
                        <a:rPr lang="en-US" sz="1100" u="none" strike="noStrike" dirty="0" smtClean="0">
                          <a:effectLst/>
                          <a:latin typeface="东芝黑体 Regular" panose="020B0500000000000000" pitchFamily="34" charset="-122"/>
                          <a:ea typeface="东芝黑体 Regular" panose="020B0500000000000000" pitchFamily="34" charset="-122"/>
                        </a:rPr>
                        <a:t>TSPI(SPI/SIO)</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vMerge="1">
                  <a:txBody>
                    <a:bodyPr/>
                    <a:lstStyle/>
                    <a:p>
                      <a:endParaRPr kumimoji="1" lang="ja-JP" altLang="en-US"/>
                    </a:p>
                  </a:txBody>
                  <a:tcPr/>
                </a:tc>
                <a:tc>
                  <a:txBody>
                    <a:bodyPr/>
                    <a:lstStyle/>
                    <a:p>
                      <a:pPr algn="l" rtl="0" fontAlgn="ctr"/>
                      <a:r>
                        <a:rPr lang="en-US" sz="1100" u="none" strike="noStrike" dirty="0">
                          <a:effectLst/>
                          <a:latin typeface="东芝黑体 Regular" panose="020B0500000000000000" pitchFamily="34" charset="-122"/>
                          <a:ea typeface="东芝黑体 Regular" panose="020B0500000000000000" pitchFamily="34" charset="-122"/>
                        </a:rPr>
                        <a:t>I2C</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r h="226223">
                <a:tc rowSpan="4">
                  <a:txBody>
                    <a:bodyPr/>
                    <a:lstStyle/>
                    <a:p>
                      <a:r>
                        <a:rPr kumimoji="1" lang="en-US" altLang="ja-JP" sz="1200" b="0" dirty="0" smtClean="0">
                          <a:latin typeface="东芝黑体 Regular" panose="020B0500000000000000" pitchFamily="34" charset="-122"/>
                          <a:ea typeface="东芝黑体 Regular" panose="020B0500000000000000" pitchFamily="34" charset="-122"/>
                        </a:rPr>
                        <a:t>Peripheral</a:t>
                      </a:r>
                      <a:r>
                        <a:rPr kumimoji="1" lang="en-US" altLang="ja-JP" sz="1200" b="0" baseline="0" dirty="0" smtClean="0">
                          <a:latin typeface="东芝黑体 Regular" panose="020B0500000000000000" pitchFamily="34" charset="-122"/>
                          <a:ea typeface="东芝黑体 Regular" panose="020B0500000000000000" pitchFamily="34" charset="-122"/>
                        </a:rPr>
                        <a:t> circuits</a:t>
                      </a:r>
                      <a:endParaRPr kumimoji="1" lang="ja-JP" altLang="en-US" sz="1200" b="0"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altLang="ja-JP" sz="1100" b="1" u="none" strike="noStrike" dirty="0" smtClean="0">
                          <a:effectLst/>
                          <a:latin typeface="东芝黑体 Regular" panose="020B0500000000000000" pitchFamily="34" charset="-122"/>
                          <a:ea typeface="东芝黑体 Regular" panose="020B0500000000000000" pitchFamily="34" charset="-122"/>
                        </a:rPr>
                        <a:t>Advanced-VE+  Vector</a:t>
                      </a:r>
                      <a:r>
                        <a:rPr lang="en-US" altLang="ja-JP" sz="1100" b="1" u="none" strike="noStrike" baseline="0" dirty="0" smtClean="0">
                          <a:effectLst/>
                          <a:latin typeface="东芝黑体 Regular" panose="020B0500000000000000" pitchFamily="34" charset="-122"/>
                          <a:ea typeface="东芝黑体 Regular" panose="020B0500000000000000" pitchFamily="34" charset="-122"/>
                        </a:rPr>
                        <a:t> Engine</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r>
              <a:tr h="226223">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effectLst/>
                          <a:latin typeface="东芝黑体 Regular" panose="020B0500000000000000" pitchFamily="34" charset="-122"/>
                          <a:ea typeface="东芝黑体 Regular" panose="020B0500000000000000" pitchFamily="34" charset="-122"/>
                        </a:rPr>
                        <a:t>DMA </a:t>
                      </a:r>
                      <a:r>
                        <a:rPr kumimoji="1" lang="en-US" altLang="ja-JP" sz="1100" dirty="0" smtClean="0">
                          <a:latin typeface="东芝黑体 Regular" panose="020B0500000000000000" pitchFamily="34" charset="-122"/>
                          <a:ea typeface="东芝黑体 Regular" panose="020B0500000000000000" pitchFamily="34" charset="-122"/>
                        </a:rPr>
                        <a:t>(</a:t>
                      </a:r>
                      <a:r>
                        <a:rPr kumimoji="1" lang="en-US" altLang="ja-JP" sz="1100" dirty="0" err="1" smtClean="0">
                          <a:latin typeface="东芝黑体 Regular" panose="020B0500000000000000" pitchFamily="34" charset="-122"/>
                          <a:ea typeface="东芝黑体 Regular" panose="020B0500000000000000" pitchFamily="34" charset="-122"/>
                        </a:rPr>
                        <a:t>Ch</a:t>
                      </a:r>
                      <a:r>
                        <a:rPr kumimoji="1" lang="en-US" altLang="ja-JP" sz="1100" dirty="0" smtClean="0">
                          <a:latin typeface="东芝黑体 Regular" panose="020B0500000000000000" pitchFamily="34" charset="-122"/>
                          <a:ea typeface="东芝黑体 Regular" panose="020B0500000000000000" pitchFamily="34" charset="-122"/>
                        </a:rPr>
                        <a:t>/Unit)</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32/1</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8389">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Advanced PMD</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(3-phase complementary PWM output)</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2">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gridSpan="2">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r>
              <a:tr h="204727">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Advanced Encoder input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4">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endParaRPr kumimoji="1" lang="ja-JP" altLang="en-US"/>
                    </a:p>
                  </a:txBody>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r>
              <a:tr h="226223">
                <a:tc gridSpan="2">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Supply</a:t>
                      </a:r>
                      <a:r>
                        <a:rPr lang="en-US" altLang="ja-JP" sz="1200" u="none" strike="noStrike" baseline="0" dirty="0" smtClean="0">
                          <a:effectLst/>
                          <a:latin typeface="东芝黑体 Regular" panose="020B0500000000000000" pitchFamily="34" charset="-122"/>
                          <a:ea typeface="东芝黑体 Regular" panose="020B0500000000000000" pitchFamily="34" charset="-122"/>
                        </a:rPr>
                        <a:t> Voltage</a:t>
                      </a:r>
                      <a:endParaRPr lang="ja-JP" altLang="en-US" sz="12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2">
                        <a:lumMod val="20000"/>
                        <a:lumOff val="80000"/>
                      </a:schemeClr>
                    </a:solidFill>
                  </a:tcPr>
                </a:tc>
                <a:tc hMerge="1">
                  <a:txBody>
                    <a:bodyPr/>
                    <a:lstStyle/>
                    <a:p>
                      <a:endParaRPr lang="zh-CN" altLang="en-US"/>
                    </a:p>
                  </a:txBody>
                  <a:tcPr/>
                </a:tc>
                <a:tc gridSpan="4">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2.7</a:t>
                      </a:r>
                      <a:r>
                        <a:rPr lang="ja-JP" altLang="en-US" sz="1200" u="none" strike="noStrike" dirty="0" smtClean="0">
                          <a:effectLst/>
                          <a:latin typeface="东芝黑体 Regular" panose="020B0500000000000000" pitchFamily="34" charset="-122"/>
                          <a:ea typeface="东芝黑体 Regular" panose="020B0500000000000000" pitchFamily="34" charset="-122"/>
                        </a:rPr>
                        <a:t>～</a:t>
                      </a:r>
                      <a:r>
                        <a:rPr lang="en-US" altLang="ja-JP" sz="1200" u="none" strike="noStrike" dirty="0" smtClean="0">
                          <a:effectLst/>
                          <a:latin typeface="东芝黑体 Regular" panose="020B0500000000000000" pitchFamily="34" charset="-122"/>
                          <a:ea typeface="东芝黑体 Regular" panose="020B0500000000000000" pitchFamily="34" charset="-122"/>
                        </a:rPr>
                        <a:t>5.5V</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26223">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Package</a:t>
                      </a:r>
                      <a:endParaRPr lang="ja-JP" altLang="en-US" sz="12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2">
                        <a:lumMod val="20000"/>
                        <a:lumOff val="80000"/>
                      </a:schemeClr>
                    </a:solidFill>
                  </a:tcPr>
                </a:tc>
                <a:tc>
                  <a:txBody>
                    <a:bodyPr/>
                    <a:lstStyle/>
                    <a:p>
                      <a:pPr algn="l" rtl="0" fontAlgn="ctr"/>
                      <a:r>
                        <a:rPr lang="en-US" sz="1100" u="none" strike="noStrike" dirty="0" smtClean="0">
                          <a:effectLst/>
                          <a:latin typeface="东芝黑体 Regular" panose="020B0500000000000000" pitchFamily="34" charset="-122"/>
                          <a:ea typeface="东芝黑体 Regular" panose="020B0500000000000000" pitchFamily="34" charset="-122"/>
                        </a:rPr>
                        <a:t>Pin count</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32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44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48</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64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r>
            </a:tbl>
          </a:graphicData>
        </a:graphic>
      </p:graphicFrame>
      <p:sp>
        <p:nvSpPr>
          <p:cNvPr id="15" name="Text Box 66"/>
          <p:cNvSpPr txBox="1">
            <a:spLocks noChangeArrowheads="1"/>
          </p:cNvSpPr>
          <p:nvPr/>
        </p:nvSpPr>
        <p:spPr bwMode="auto">
          <a:xfrm>
            <a:off x="387662" y="6275145"/>
            <a:ext cx="2880320" cy="202236"/>
          </a:xfrm>
          <a:prstGeom prst="rect">
            <a:avLst/>
          </a:prstGeom>
          <a:noFill/>
          <a:ln w="9525" algn="ctr">
            <a:noFill/>
            <a:miter lim="800000"/>
            <a:headEnd/>
            <a:tailEnd/>
          </a:ln>
        </p:spPr>
        <p:txBody>
          <a:bodyPr wrap="square" lIns="90000" tIns="46800" rIns="90000" bIns="46800">
            <a:spAutoFit/>
          </a:bodyPr>
          <a:lstStyle/>
          <a:p>
            <a:pPr defTabSz="968375" eaLnBrk="0" fontAlgn="base" hangingPunct="0">
              <a:spcBef>
                <a:spcPct val="0"/>
              </a:spcBef>
              <a:spcAft>
                <a:spcPct val="0"/>
              </a:spcAft>
            </a:pP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※1)  AVDD=4.5</a:t>
            </a:r>
            <a:r>
              <a:rPr kumimoji="0" lang="ja-JP" altLang="en-US"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a:t>
            </a: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5.5V</a:t>
            </a:r>
            <a:r>
              <a:rPr kumimoji="0" lang="ja-JP" altLang="en-US"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　</a:t>
            </a: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※2) Factory Default Warranty.</a:t>
            </a:r>
          </a:p>
        </p:txBody>
      </p:sp>
      <p:sp>
        <p:nvSpPr>
          <p:cNvPr id="11" name="Text Box 66"/>
          <p:cNvSpPr txBox="1">
            <a:spLocks noChangeArrowheads="1"/>
          </p:cNvSpPr>
          <p:nvPr/>
        </p:nvSpPr>
        <p:spPr bwMode="auto">
          <a:xfrm>
            <a:off x="5156793" y="6259182"/>
            <a:ext cx="6443330" cy="221525"/>
          </a:xfrm>
          <a:prstGeom prst="rect">
            <a:avLst/>
          </a:prstGeom>
          <a:noFill/>
          <a:ln w="9525" algn="ctr">
            <a:noFill/>
            <a:miter lim="800000"/>
            <a:headEnd/>
            <a:tailEnd/>
          </a:ln>
        </p:spPr>
        <p:txBody>
          <a:bodyPr wrap="square" lIns="90000" tIns="46800" rIns="90000" bIns="46800">
            <a:spAutoFit/>
          </a:bodyPr>
          <a:lstStyle/>
          <a:p>
            <a:pPr defTabSz="968375" eaLnBrk="0" fontAlgn="base" hangingPunct="0">
              <a:spcBef>
                <a:spcPct val="0"/>
              </a:spcBef>
              <a:spcAft>
                <a:spcPct val="0"/>
              </a:spcAft>
            </a:pPr>
            <a:r>
              <a:rPr kumimoji="0" lang="en-US" altLang="ja-JP"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Note: As products are in planning stage or under </a:t>
            </a:r>
            <a:r>
              <a:rPr kumimoji="0" lang="en-US" altLang="ja-JP" sz="80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development, the information contained herein is subject to change without notice.</a:t>
            </a:r>
            <a:endParaRPr kumimoji="0" lang="ja-JP" altLang="en-US"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4" name="Title 3"/>
          <p:cNvSpPr>
            <a:spLocks noGrp="1"/>
          </p:cNvSpPr>
          <p:nvPr>
            <p:ph type="title"/>
          </p:nvPr>
        </p:nvSpPr>
        <p:spPr/>
        <p:txBody>
          <a:bodyPr/>
          <a:lstStyle/>
          <a:p>
            <a:r>
              <a:rPr lang="zh-CN" altLang="en-US" sz="2800" dirty="0" smtClean="0">
                <a:latin typeface="东芝黑体 Bold" panose="020B0800000000000000" pitchFamily="34" charset="-122"/>
                <a:ea typeface="东芝黑体 Bold" panose="020B0800000000000000" pitchFamily="34" charset="-122"/>
              </a:rPr>
              <a:t>东芝</a:t>
            </a:r>
            <a:r>
              <a:rPr lang="en-US" altLang="ja-JP" sz="2800" dirty="0" smtClean="0">
                <a:latin typeface="东芝黑体 Bold" panose="020B0800000000000000" pitchFamily="34" charset="-122"/>
                <a:ea typeface="东芝黑体 Bold" panose="020B0800000000000000" pitchFamily="34" charset="-122"/>
              </a:rPr>
              <a:t>M4K</a:t>
            </a:r>
            <a:r>
              <a:rPr lang="zh-CN" altLang="en-US" sz="2800" dirty="0" smtClean="0">
                <a:latin typeface="东芝黑体 Bold" panose="020B0800000000000000" pitchFamily="34" charset="-122"/>
                <a:ea typeface="东芝黑体 Bold" panose="020B0800000000000000" pitchFamily="34" charset="-122"/>
              </a:rPr>
              <a:t>产品系列，群</a:t>
            </a:r>
            <a:r>
              <a:rPr lang="en-US" altLang="zh-CN" sz="2800" dirty="0" smtClean="0">
                <a:latin typeface="东芝黑体 Bold" panose="020B0800000000000000" pitchFamily="34" charset="-122"/>
                <a:ea typeface="东芝黑体 Bold" panose="020B0800000000000000" pitchFamily="34" charset="-122"/>
              </a:rPr>
              <a:t>1</a:t>
            </a:r>
            <a:r>
              <a:rPr lang="zh-CN" altLang="en-US" sz="2800" dirty="0" smtClean="0">
                <a:latin typeface="东芝黑体 Bold" panose="020B0800000000000000" pitchFamily="34" charset="-122"/>
                <a:ea typeface="东芝黑体 Bold" panose="020B0800000000000000" pitchFamily="34" charset="-122"/>
              </a:rPr>
              <a:t>功能列表</a:t>
            </a:r>
            <a:endParaRPr kumimoji="1" lang="ja-JP" altLang="en-US" sz="28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320744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096590"/>
              </p:ext>
            </p:extLst>
          </p:nvPr>
        </p:nvGraphicFramePr>
        <p:xfrm>
          <a:off x="493200" y="792000"/>
          <a:ext cx="11202616" cy="5412832"/>
        </p:xfrm>
        <a:graphic>
          <a:graphicData uri="http://schemas.openxmlformats.org/drawingml/2006/table">
            <a:tbl>
              <a:tblPr>
                <a:tableStyleId>{5DA37D80-6434-44D0-A028-1B22A696006F}</a:tableStyleId>
              </a:tblPr>
              <a:tblGrid>
                <a:gridCol w="1538400"/>
                <a:gridCol w="4018326"/>
                <a:gridCol w="1129178"/>
                <a:gridCol w="1129178"/>
                <a:gridCol w="1129178"/>
                <a:gridCol w="1129178"/>
                <a:gridCol w="1129178"/>
              </a:tblGrid>
              <a:tr h="251380">
                <a:tc gridSpan="2">
                  <a:txBody>
                    <a:bodyPr/>
                    <a:lstStyle/>
                    <a:p>
                      <a:pPr algn="l" fontAlgn="ctr"/>
                      <a:r>
                        <a:rPr lang="ja-JP" altLang="en-US" sz="1000" u="none" strike="noStrike" dirty="0">
                          <a:solidFill>
                            <a:schemeClr val="bg1"/>
                          </a:solidFill>
                          <a:effectLst/>
                          <a:latin typeface="东芝黑体 Regular" panose="020B0500000000000000" pitchFamily="34" charset="-122"/>
                          <a:ea typeface="东芝黑体 Regular" panose="020B0500000000000000" pitchFamily="34" charset="-122"/>
                        </a:rPr>
                        <a:t>　</a:t>
                      </a:r>
                      <a:endParaRPr lang="ja-JP" altLang="en-US" sz="1000" b="0"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c hMerge="1">
                  <a:txBody>
                    <a:bodyPr/>
                    <a:lstStyle/>
                    <a:p>
                      <a:endParaRPr kumimoji="1" lang="ja-JP" altLang="en-US"/>
                    </a:p>
                  </a:txBody>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KL</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KM</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c>
                  <a:txBody>
                    <a:bodyPr/>
                    <a:lstStyle/>
                    <a:p>
                      <a:pPr algn="ctr" rtl="0" fontAlgn="ctr"/>
                      <a:r>
                        <a:rPr lang="en-US"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a:t>
                      </a: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KN</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M4KP</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u="none" strike="noStrike" dirty="0" smtClean="0">
                          <a:solidFill>
                            <a:schemeClr val="bg1"/>
                          </a:solidFill>
                          <a:effectLst/>
                          <a:latin typeface="东芝黑体 Regular" panose="020B0500000000000000" pitchFamily="34" charset="-122"/>
                          <a:ea typeface="东芝黑体 Regular" panose="020B0500000000000000" pitchFamily="34" charset="-122"/>
                        </a:rPr>
                        <a:t>M4KQ</a:t>
                      </a:r>
                      <a:endParaRPr lang="en-US" sz="1200" b="1" i="0" u="none" strike="noStrike" dirty="0">
                        <a:solidFill>
                          <a:schemeClr val="bg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tx1"/>
                    </a:solidFill>
                  </a:tcPr>
                </a:tc>
              </a:tr>
              <a:tr h="236171">
                <a:tc row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u="none" strike="noStrike" kern="1200" cap="none" spc="0" normalizeH="0" baseline="0" noProof="0" dirty="0" smtClean="0">
                          <a:ln>
                            <a:noFill/>
                          </a:ln>
                          <a:effectLst/>
                          <a:uLnTx/>
                          <a:uFillTx/>
                          <a:latin typeface="东芝黑体 Regular" panose="020B0500000000000000" pitchFamily="34" charset="-122"/>
                          <a:ea typeface="东芝黑体 Regular" panose="020B0500000000000000" pitchFamily="34" charset="-122"/>
                        </a:rPr>
                        <a:t>Basic Features</a:t>
                      </a:r>
                      <a:endParaRPr kumimoji="1" lang="en-US" altLang="ja-JP" sz="1200" b="1" i="0" u="none" strike="noStrike" kern="120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sz="1100" b="1" u="none" strike="noStrike" dirty="0">
                          <a:effectLst/>
                          <a:latin typeface="东芝黑体 Regular" panose="020B0500000000000000" pitchFamily="34" charset="-122"/>
                          <a:ea typeface="东芝黑体 Regular" panose="020B0500000000000000" pitchFamily="34" charset="-122"/>
                        </a:rPr>
                        <a:t>CPU</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Arm Cortex-M4 (Single-precision floating-point execution unit)</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36171">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Max.</a:t>
                      </a:r>
                      <a:r>
                        <a:rPr kumimoji="1" lang="ja-JP" altLang="en-US" sz="1100" dirty="0" smtClean="0">
                          <a:latin typeface="东芝黑体 Regular" panose="020B0500000000000000" pitchFamily="34" charset="-122"/>
                          <a:ea typeface="东芝黑体 Regular" panose="020B0500000000000000" pitchFamily="34" charset="-122"/>
                        </a:rPr>
                        <a:t> </a:t>
                      </a:r>
                      <a:r>
                        <a:rPr kumimoji="1" lang="en-US" altLang="ja-JP" sz="1100" dirty="0" smtClean="0">
                          <a:latin typeface="东芝黑体 Regular" panose="020B0500000000000000" pitchFamily="34" charset="-122"/>
                          <a:ea typeface="东芝黑体 Regular" panose="020B0500000000000000" pitchFamily="34" charset="-122"/>
                        </a:rPr>
                        <a:t>frequency</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5">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16</a:t>
                      </a:r>
                      <a:r>
                        <a:rPr lang="en-US" sz="1200" u="none" strike="noStrike" dirty="0" smtClean="0">
                          <a:effectLst/>
                          <a:latin typeface="东芝黑体 Regular" panose="020B0500000000000000" pitchFamily="34" charset="-122"/>
                          <a:ea typeface="东芝黑体 Regular" panose="020B0500000000000000" pitchFamily="34" charset="-122"/>
                        </a:rPr>
                        <a:t>0MHz</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36171">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Built-in oscillation frequency</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5">
                  <a:txBody>
                    <a:bodyPr/>
                    <a:lstStyle/>
                    <a:p>
                      <a:pPr algn="ctr" rtl="0" fontAlgn="ctr"/>
                      <a:r>
                        <a:rPr kumimoji="1" lang="en-US" altLang="ja-JP" sz="1200" u="none" strike="noStrike" kern="1200" dirty="0" smtClean="0">
                          <a:effectLst/>
                          <a:latin typeface="东芝黑体 Regular" panose="020B0500000000000000" pitchFamily="34" charset="-122"/>
                          <a:ea typeface="东芝黑体 Regular" panose="020B0500000000000000" pitchFamily="34" charset="-122"/>
                        </a:rPr>
                        <a:t>10MHz (+/- 1.0%)</a:t>
                      </a:r>
                      <a:r>
                        <a:rPr kumimoji="1" lang="en-US" altLang="ja-JP" sz="1200" u="none" strike="noStrike" kern="1200" baseline="30000" dirty="0" smtClean="0">
                          <a:effectLst/>
                          <a:latin typeface="东芝黑体 Regular" panose="020B0500000000000000" pitchFamily="34" charset="-122"/>
                          <a:ea typeface="东芝黑体 Regular" panose="020B0500000000000000" pitchFamily="34" charset="-122"/>
                        </a:rPr>
                        <a:t>(※2)</a:t>
                      </a:r>
                      <a:endParaRPr kumimoji="1" lang="en-US" altLang="ja-JP" sz="1200" b="1" i="0" u="none" strike="noStrike" kern="1200" baseline="30000" dirty="0">
                        <a:solidFill>
                          <a:srgbClr val="000000"/>
                        </a:solidFill>
                        <a:effectLst/>
                        <a:latin typeface="东芝黑体 Regular" panose="020B0500000000000000" pitchFamily="34" charset="-122"/>
                        <a:ea typeface="东芝黑体 Regular" panose="020B0500000000000000" pitchFamily="34" charset="-122"/>
                        <a:cs typeface="+mn-cs"/>
                      </a:endParaRPr>
                    </a:p>
                  </a:txBody>
                  <a:tcPr marL="8913" marR="8913" marT="8913" marB="0" anchor="ctr">
                    <a:solidFill>
                      <a:schemeClr val="bg1">
                        <a:lumMod val="95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236171">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Data Flash</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5">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32KB</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36171">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Number of I/O</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68</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88</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116</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132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External</a:t>
                      </a:r>
                      <a:r>
                        <a:rPr kumimoji="1" lang="en-US" altLang="ja-JP" sz="1100" baseline="0" dirty="0" smtClean="0">
                          <a:latin typeface="东芝黑体 Regular" panose="020B0500000000000000" pitchFamily="34" charset="-122"/>
                          <a:ea typeface="东芝黑体 Regular" panose="020B0500000000000000" pitchFamily="34" charset="-122"/>
                        </a:rPr>
                        <a:t> interrupt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20</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25</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26</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27</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rowSpan="3">
                  <a:txBody>
                    <a:bodyPr/>
                    <a:lstStyle/>
                    <a:p>
                      <a:r>
                        <a:rPr kumimoji="1" lang="en-US" altLang="ja-JP" sz="1200" dirty="0" smtClean="0">
                          <a:latin typeface="东芝黑体 Regular" panose="020B0500000000000000" pitchFamily="34" charset="-122"/>
                          <a:ea typeface="东芝黑体 Regular" panose="020B0500000000000000" pitchFamily="34" charset="-122"/>
                        </a:rPr>
                        <a:t>Timer</a:t>
                      </a:r>
                      <a:endParaRPr kumimoji="1" lang="ja-JP" altLang="en-US" sz="12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32(16)-bit timer</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5(10)</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r>
                        <a:rPr kumimoji="1" lang="en-US" altLang="ja-JP" sz="1100" dirty="0" smtClean="0">
                          <a:latin typeface="东芝黑体 Regular" panose="020B0500000000000000" pitchFamily="34" charset="-122"/>
                          <a:ea typeface="东芝黑体 Regular" panose="020B0500000000000000" pitchFamily="34" charset="-122"/>
                        </a:rPr>
                        <a:t>Watchdog</a:t>
                      </a:r>
                      <a:r>
                        <a:rPr kumimoji="1" lang="en-US" altLang="ja-JP" sz="1100" baseline="0" dirty="0" smtClean="0">
                          <a:latin typeface="东芝黑体 Regular" panose="020B0500000000000000" pitchFamily="34" charset="-122"/>
                          <a:ea typeface="东芝黑体 Regular" panose="020B0500000000000000" pitchFamily="34" charset="-122"/>
                        </a:rPr>
                        <a:t> timer</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5">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Yes</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36171">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PWM output</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32(16)</a:t>
                      </a:r>
                      <a:r>
                        <a:rPr kumimoji="1" lang="en-US" altLang="ja-JP" sz="1100" b="1" baseline="0" dirty="0" smtClean="0">
                          <a:latin typeface="东芝黑体 Regular" panose="020B0500000000000000" pitchFamily="34" charset="-122"/>
                          <a:ea typeface="东芝黑体 Regular" panose="020B0500000000000000" pitchFamily="34" charset="-122"/>
                        </a:rPr>
                        <a:t>-bit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5(9)</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6(10)</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6(11)</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6(12)</a:t>
                      </a:r>
                      <a:endParaRPr lang="en-US" altLang="ja-JP" sz="1200" b="1" i="0" u="none" strike="noStrike" dirty="0">
                        <a:solidFill>
                          <a:schemeClr val="tx1"/>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386285">
                <a:tc rowSpan="2">
                  <a:txBody>
                    <a:bodyPr/>
                    <a:lstStyle/>
                    <a:p>
                      <a:r>
                        <a:rPr kumimoji="1" lang="en-US" altLang="ja-JP" sz="1200" dirty="0" smtClean="0">
                          <a:latin typeface="东芝黑体 Regular" panose="020B0500000000000000" pitchFamily="34" charset="-122"/>
                          <a:ea typeface="东芝黑体 Regular" panose="020B0500000000000000" pitchFamily="34" charset="-122"/>
                        </a:rPr>
                        <a:t>Analog</a:t>
                      </a:r>
                      <a:endParaRPr kumimoji="1" lang="ja-JP" altLang="en-US" sz="12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12-bit ADC</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(input </a:t>
                      </a:r>
                      <a:r>
                        <a:rPr kumimoji="1" lang="en-US" altLang="ja-JP" sz="1100" b="1" dirty="0" err="1" smtClean="0">
                          <a:latin typeface="东芝黑体 Regular" panose="020B0500000000000000" pitchFamily="34" charset="-122"/>
                          <a:ea typeface="东芝黑体 Regular" panose="020B0500000000000000" pitchFamily="34" charset="-122"/>
                        </a:rPr>
                        <a:t>Ch</a:t>
                      </a:r>
                      <a:r>
                        <a:rPr kumimoji="1" lang="en-US" altLang="ja-JP" sz="1100" b="1" dirty="0" smtClean="0">
                          <a:latin typeface="东芝黑体 Regular" panose="020B0500000000000000" pitchFamily="34" charset="-122"/>
                          <a:ea typeface="东芝黑体 Regular" panose="020B0500000000000000" pitchFamily="34" charset="-122"/>
                        </a:rPr>
                        <a:t>/Units)</a:t>
                      </a:r>
                    </a:p>
                    <a:p>
                      <a:r>
                        <a:rPr kumimoji="1" lang="en-US" altLang="ja-JP" sz="1100" b="1" dirty="0" smtClean="0">
                          <a:latin typeface="东芝黑体 Regular" panose="020B0500000000000000" pitchFamily="34" charset="-122"/>
                          <a:ea typeface="东芝黑体 Regular" panose="020B0500000000000000" pitchFamily="34" charset="-122"/>
                        </a:rPr>
                        <a:t>Minimum conversion time :1.0μsec</a:t>
                      </a:r>
                      <a:r>
                        <a:rPr kumimoji="1" lang="en-US" altLang="ja-JP" sz="1100" b="1" baseline="30000" dirty="0" smtClean="0">
                          <a:latin typeface="东芝黑体 Regular" panose="020B0500000000000000" pitchFamily="34" charset="-122"/>
                          <a:ea typeface="东芝黑体 Regular" panose="020B0500000000000000" pitchFamily="34" charset="-122"/>
                        </a:rPr>
                        <a:t>※1</a:t>
                      </a:r>
                      <a:endParaRPr kumimoji="1" lang="ja-JP" altLang="en-US" sz="1100" b="1" baseline="30000"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14/3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17/3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22/3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pPr algn="l" rtl="0" fontAlgn="ctr"/>
                      <a:r>
                        <a:rPr lang="en-US" altLang="ja-JP" sz="1100" b="1" u="none" strike="noStrike" dirty="0" smtClean="0">
                          <a:effectLst/>
                          <a:latin typeface="东芝黑体 Regular" panose="020B0500000000000000" pitchFamily="34" charset="-122"/>
                          <a:ea typeface="东芝黑体 Regular" panose="020B0500000000000000" pitchFamily="34" charset="-122"/>
                        </a:rPr>
                        <a:t>Op-amp</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baseline="0"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baseline="0"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baseline="0"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baseline="0"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baseline="0"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baseline="0"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baseline="0"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baseline="0"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rowSpan="4">
                  <a:txBody>
                    <a:bodyPr/>
                    <a:lstStyle/>
                    <a:p>
                      <a:r>
                        <a:rPr kumimoji="1" lang="en-US" altLang="ja-JP" sz="1200" dirty="0" smtClean="0">
                          <a:latin typeface="东芝黑体 Regular" panose="020B0500000000000000" pitchFamily="34" charset="-122"/>
                          <a:ea typeface="东芝黑体 Regular" panose="020B0500000000000000" pitchFamily="34" charset="-122"/>
                        </a:rPr>
                        <a:t>Communication</a:t>
                      </a:r>
                      <a:endParaRPr kumimoji="1" lang="en-US" altLang="ja-JP" sz="12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sz="1100" u="none" strike="noStrike" dirty="0">
                          <a:effectLst/>
                          <a:latin typeface="东芝黑体 Regular" panose="020B0500000000000000" pitchFamily="34" charset="-122"/>
                          <a:ea typeface="东芝黑体 Regular" panose="020B0500000000000000" pitchFamily="34" charset="-122"/>
                        </a:rPr>
                        <a:t>UART</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pPr algn="l" rtl="0" fontAlgn="ctr"/>
                      <a:r>
                        <a:rPr lang="en-US" sz="1100" u="none" strike="noStrike" dirty="0" smtClean="0">
                          <a:effectLst/>
                          <a:latin typeface="东芝黑体 Regular" panose="020B0500000000000000" pitchFamily="34" charset="-122"/>
                          <a:ea typeface="东芝黑体 Regular" panose="020B0500000000000000" pitchFamily="34" charset="-122"/>
                        </a:rPr>
                        <a:t>TSPI(SPI/SIO)</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pPr algn="l" rtl="0" fontAlgn="ctr"/>
                      <a:r>
                        <a:rPr lang="en-US" sz="1100" u="none" strike="noStrike" dirty="0">
                          <a:effectLst/>
                          <a:latin typeface="东芝黑体 Regular" panose="020B0500000000000000" pitchFamily="34" charset="-122"/>
                          <a:ea typeface="东芝黑体 Regular" panose="020B0500000000000000" pitchFamily="34" charset="-122"/>
                        </a:rPr>
                        <a:t>I2C</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pPr algn="l" rtl="0" fontAlgn="ctr"/>
                      <a:endParaRPr lang="ja-JP" altLang="en-US" sz="1200" b="1" i="0" u="none" strike="noStrike">
                        <a:solidFill>
                          <a:srgbClr val="FFFFFF"/>
                        </a:solidFill>
                        <a:effectLst/>
                        <a:latin typeface="Meiryo UI" panose="020B0604030504040204" pitchFamily="50" charset="-128"/>
                        <a:ea typeface="Meiryo UI" panose="020B0604030504040204" pitchFamily="50" charset="-128"/>
                      </a:endParaRPr>
                    </a:p>
                  </a:txBody>
                  <a:tcPr marL="9286" marR="9286" marT="9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l" rtl="0" fontAlgn="ctr"/>
                      <a:r>
                        <a:rPr lang="en-US" sz="1100" u="none" strike="noStrike" dirty="0" smtClean="0">
                          <a:effectLst/>
                          <a:latin typeface="东芝黑体 Regular" panose="020B0500000000000000" pitchFamily="34" charset="-122"/>
                          <a:ea typeface="东芝黑体 Regular" panose="020B0500000000000000" pitchFamily="34" charset="-122"/>
                        </a:rPr>
                        <a:t>CAN</a:t>
                      </a:r>
                      <a:endParaRPr 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gridSpan="2">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rowSpan="4">
                  <a:txBody>
                    <a:bodyPr/>
                    <a:lstStyle/>
                    <a:p>
                      <a:r>
                        <a:rPr kumimoji="1" lang="en-US" altLang="ja-JP" sz="1200" dirty="0" smtClean="0">
                          <a:latin typeface="东芝黑体 Regular" panose="020B0500000000000000" pitchFamily="34" charset="-122"/>
                          <a:ea typeface="东芝黑体 Regular" panose="020B0500000000000000" pitchFamily="34" charset="-122"/>
                        </a:rPr>
                        <a:t>Peripheral</a:t>
                      </a:r>
                      <a:r>
                        <a:rPr kumimoji="1" lang="en-US" altLang="ja-JP" sz="1200" baseline="0" dirty="0" smtClean="0">
                          <a:latin typeface="东芝黑体 Regular" panose="020B0500000000000000" pitchFamily="34" charset="-122"/>
                          <a:ea typeface="东芝黑体 Regular" panose="020B0500000000000000" pitchFamily="34" charset="-122"/>
                        </a:rPr>
                        <a:t> circuits</a:t>
                      </a:r>
                      <a:endParaRPr kumimoji="1" lang="ja-JP" altLang="en-US" sz="12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2">
                        <a:lumMod val="20000"/>
                        <a:lumOff val="80000"/>
                      </a:schemeClr>
                    </a:solidFill>
                  </a:tcPr>
                </a:tc>
                <a:tc>
                  <a:txBody>
                    <a:bodyPr/>
                    <a:lstStyle/>
                    <a:p>
                      <a:pPr algn="l" rtl="0" fontAlgn="ctr"/>
                      <a:r>
                        <a:rPr lang="en-US" altLang="ja-JP" sz="1100" b="1" u="none" strike="noStrike" dirty="0" smtClean="0">
                          <a:effectLst/>
                          <a:latin typeface="东芝黑体 Regular" panose="020B0500000000000000" pitchFamily="34" charset="-122"/>
                          <a:ea typeface="东芝黑体 Regular" panose="020B0500000000000000" pitchFamily="34" charset="-122"/>
                        </a:rPr>
                        <a:t>Advanced-VE+  Vector</a:t>
                      </a:r>
                      <a:r>
                        <a:rPr lang="en-US" altLang="ja-JP" sz="1100" b="1" u="none" strike="noStrike" baseline="0" dirty="0" smtClean="0">
                          <a:effectLst/>
                          <a:latin typeface="东芝黑体 Regular" panose="020B0500000000000000" pitchFamily="34" charset="-122"/>
                          <a:ea typeface="东芝黑体 Regular" panose="020B0500000000000000" pitchFamily="34" charset="-122"/>
                        </a:rPr>
                        <a:t> Engine</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effectLst/>
                          <a:latin typeface="东芝黑体 Regular" panose="020B0500000000000000" pitchFamily="34" charset="-122"/>
                          <a:ea typeface="东芝黑体 Regular" panose="020B0500000000000000" pitchFamily="34" charset="-122"/>
                        </a:rPr>
                        <a:t>DMA </a:t>
                      </a:r>
                      <a:r>
                        <a:rPr kumimoji="1" lang="en-US" altLang="ja-JP" sz="1100" dirty="0" smtClean="0">
                          <a:latin typeface="东芝黑体 Regular" panose="020B0500000000000000" pitchFamily="34" charset="-122"/>
                          <a:ea typeface="东芝黑体 Regular" panose="020B0500000000000000" pitchFamily="34" charset="-122"/>
                        </a:rPr>
                        <a:t>(</a:t>
                      </a:r>
                      <a:r>
                        <a:rPr kumimoji="1" lang="en-US" altLang="ja-JP" sz="1100" dirty="0" err="1" smtClean="0">
                          <a:latin typeface="东芝黑体 Regular" panose="020B0500000000000000" pitchFamily="34" charset="-122"/>
                          <a:ea typeface="东芝黑体 Regular" panose="020B0500000000000000" pitchFamily="34" charset="-122"/>
                        </a:rPr>
                        <a:t>Ch</a:t>
                      </a:r>
                      <a:r>
                        <a:rPr kumimoji="1" lang="en-US" altLang="ja-JP" sz="1100" dirty="0" smtClean="0">
                          <a:latin typeface="东芝黑体 Regular" panose="020B0500000000000000" pitchFamily="34" charset="-122"/>
                          <a:ea typeface="东芝黑体 Regular" panose="020B0500000000000000" pitchFamily="34" charset="-122"/>
                        </a:rPr>
                        <a:t>/Unit)</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32/1</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sz="1200" u="none" strike="noStrike" dirty="0" smtClean="0">
                          <a:effectLst/>
                          <a:latin typeface="东芝黑体 Regular" panose="020B0500000000000000" pitchFamily="34" charset="-122"/>
                          <a:ea typeface="东芝黑体 Regular" panose="020B0500000000000000" pitchFamily="34" charset="-122"/>
                        </a:rPr>
                        <a:t>32/1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32/1</a:t>
                      </a:r>
                      <a:endParaRPr lang="en-US"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32/1</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latin typeface="东芝黑体 Regular" panose="020B0500000000000000" pitchFamily="34" charset="-122"/>
                          <a:ea typeface="东芝黑体 Regular" panose="020B0500000000000000" pitchFamily="34" charset="-122"/>
                        </a:rPr>
                        <a:t>32/1</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60358">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Advanced PMD</a:t>
                      </a:r>
                      <a:r>
                        <a:rPr kumimoji="1" lang="ja-JP" altLang="en-US" sz="1100" b="1" dirty="0" smtClean="0">
                          <a:latin typeface="东芝黑体 Regular" panose="020B0500000000000000" pitchFamily="34" charset="-122"/>
                          <a:ea typeface="东芝黑体 Regular" panose="020B0500000000000000" pitchFamily="34" charset="-122"/>
                        </a:rPr>
                        <a:t> </a:t>
                      </a:r>
                      <a:r>
                        <a:rPr kumimoji="1" lang="en-US" altLang="ja-JP" sz="1100" b="1" dirty="0" smtClean="0">
                          <a:latin typeface="东芝黑体 Regular" panose="020B0500000000000000" pitchFamily="34" charset="-122"/>
                          <a:ea typeface="东芝黑体 Regular" panose="020B0500000000000000" pitchFamily="34" charset="-122"/>
                        </a:rPr>
                        <a:t>(3-phase complementary PWM output)</a:t>
                      </a:r>
                      <a:endParaRPr kumimoji="1" lang="en-US" altLang="ja-JP" sz="1100" b="1" dirty="0" smtClean="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 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smtClean="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36171">
                <a:tc vMerge="1">
                  <a:txBody>
                    <a:bodyPr/>
                    <a:lstStyle/>
                    <a:p>
                      <a:endParaRPr kumimoji="1" lang="ja-JP" altLang="en-US"/>
                    </a:p>
                  </a:txBody>
                  <a:tcPr/>
                </a:tc>
                <a:tc>
                  <a:txBody>
                    <a:bodyPr/>
                    <a:lstStyle/>
                    <a:p>
                      <a:r>
                        <a:rPr kumimoji="1" lang="en-US" altLang="ja-JP" sz="1100" b="1" dirty="0" smtClean="0">
                          <a:latin typeface="东芝黑体 Regular" panose="020B0500000000000000" pitchFamily="34" charset="-122"/>
                          <a:ea typeface="东芝黑体 Regular" panose="020B0500000000000000" pitchFamily="34" charset="-122"/>
                        </a:rPr>
                        <a:t>Advanced Encoder input</a:t>
                      </a:r>
                      <a:endParaRPr kumimoji="1" lang="ja-JP" altLang="en-US" sz="1100" b="1" dirty="0">
                        <a:solidFill>
                          <a:schemeClr val="bg1"/>
                        </a:solidFill>
                        <a:latin typeface="东芝黑体 Regular" panose="020B0500000000000000" pitchFamily="34" charset="-122"/>
                        <a:ea typeface="东芝黑体 Regular" panose="020B0500000000000000" pitchFamily="34" charset="-122"/>
                        <a:cs typeface="Segoe UI" panose="020B0502040204020203" pitchFamily="34" charset="0"/>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3</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r h="244397">
                <a:tc gridSpan="2">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Supply</a:t>
                      </a:r>
                      <a:r>
                        <a:rPr lang="en-US" altLang="ja-JP" sz="1200" u="none" strike="noStrike" baseline="0" dirty="0" smtClean="0">
                          <a:effectLst/>
                          <a:latin typeface="东芝黑体 Regular" panose="020B0500000000000000" pitchFamily="34" charset="-122"/>
                          <a:ea typeface="东芝黑体 Regular" panose="020B0500000000000000" pitchFamily="34" charset="-122"/>
                        </a:rPr>
                        <a:t> Voltage</a:t>
                      </a:r>
                      <a:endParaRPr lang="ja-JP" altLang="en-US" sz="12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2">
                        <a:lumMod val="20000"/>
                        <a:lumOff val="80000"/>
                      </a:schemeClr>
                    </a:solidFill>
                  </a:tcPr>
                </a:tc>
                <a:tc hMerge="1">
                  <a:txBody>
                    <a:bodyPr/>
                    <a:lstStyle/>
                    <a:p>
                      <a:endParaRPr kumimoji="1" lang="ja-JP" altLang="en-US"/>
                    </a:p>
                  </a:txBody>
                  <a:tcPr/>
                </a:tc>
                <a:tc gridSpan="5">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2.7</a:t>
                      </a:r>
                      <a:r>
                        <a:rPr lang="ja-JP" altLang="en-US" sz="1200" u="none" strike="noStrike" dirty="0" smtClean="0">
                          <a:effectLst/>
                          <a:latin typeface="东芝黑体 Regular" panose="020B0500000000000000" pitchFamily="34" charset="-122"/>
                          <a:ea typeface="东芝黑体 Regular" panose="020B0500000000000000" pitchFamily="34" charset="-122"/>
                        </a:rPr>
                        <a:t>～</a:t>
                      </a:r>
                      <a:r>
                        <a:rPr lang="en-US" altLang="ja-JP" sz="1200" u="none" strike="noStrike" dirty="0" smtClean="0">
                          <a:effectLst/>
                          <a:latin typeface="东芝黑体 Regular" panose="020B0500000000000000" pitchFamily="34" charset="-122"/>
                          <a:ea typeface="东芝黑体 Regular" panose="020B0500000000000000" pitchFamily="34" charset="-122"/>
                        </a:rPr>
                        <a:t>5.5V</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algn="ctr" rtl="0"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8913" marR="8913" marT="8913"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0000"/>
                        <a:lumOff val="80000"/>
                      </a:schemeClr>
                    </a:solidFill>
                  </a:tcPr>
                </a:tc>
              </a:tr>
              <a:tr h="248910">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Package</a:t>
                      </a:r>
                      <a:endParaRPr lang="ja-JP" altLang="en-US" sz="12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2">
                        <a:lumMod val="20000"/>
                        <a:lumOff val="80000"/>
                      </a:schemeClr>
                    </a:solidFill>
                  </a:tcPr>
                </a:tc>
                <a:tc>
                  <a:txBody>
                    <a:bodyPr/>
                    <a:lstStyle/>
                    <a:p>
                      <a:pPr algn="l" rtl="0" fontAlgn="ctr"/>
                      <a:r>
                        <a:rPr lang="en-US" sz="1100" u="none" strike="noStrike" dirty="0" smtClean="0">
                          <a:effectLst/>
                          <a:latin typeface="东芝黑体 Regular" panose="020B0500000000000000" pitchFamily="34" charset="-122"/>
                          <a:ea typeface="东芝黑体 Regular" panose="020B0500000000000000" pitchFamily="34" charset="-122"/>
                        </a:rPr>
                        <a:t>Pin count</a:t>
                      </a:r>
                      <a:endParaRPr lang="ja-JP" altLang="en-US" sz="1100" b="1" i="0" u="none" strike="noStrike" dirty="0">
                        <a:solidFill>
                          <a:srgbClr val="FFFFFF"/>
                        </a:solidFill>
                        <a:effectLst/>
                        <a:latin typeface="东芝黑体 Regular" panose="020B0500000000000000" pitchFamily="34" charset="-122"/>
                        <a:ea typeface="东芝黑体 Regular" panose="020B0500000000000000" pitchFamily="34" charset="-122"/>
                      </a:endParaRPr>
                    </a:p>
                  </a:txBody>
                  <a:tcPr marL="72000" marR="72000" marT="28800" marB="2880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64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80</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a:effectLst/>
                          <a:latin typeface="东芝黑体 Regular" panose="020B0500000000000000" pitchFamily="34" charset="-122"/>
                          <a:ea typeface="东芝黑体 Regular" panose="020B0500000000000000" pitchFamily="34" charset="-122"/>
                        </a:rPr>
                        <a:t>100</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128</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c>
                  <a:txBody>
                    <a:bodyPr/>
                    <a:lstStyle/>
                    <a:p>
                      <a:pPr algn="ctr" rtl="0" fontAlgn="ctr"/>
                      <a:r>
                        <a:rPr lang="en-US" altLang="ja-JP" sz="1200" u="none" strike="noStrike" dirty="0" smtClean="0">
                          <a:effectLst/>
                          <a:latin typeface="东芝黑体 Regular" panose="020B0500000000000000" pitchFamily="34" charset="-122"/>
                          <a:ea typeface="东芝黑体 Regular" panose="020B0500000000000000" pitchFamily="34" charset="-122"/>
                        </a:rPr>
                        <a:t>144</a:t>
                      </a:r>
                      <a:endParaRPr lang="en-US" altLang="ja-JP" sz="1200" b="1" i="0" u="none" strike="noStrike" dirty="0">
                        <a:solidFill>
                          <a:srgbClr val="000000"/>
                        </a:solidFill>
                        <a:effectLst/>
                        <a:latin typeface="东芝黑体 Regular" panose="020B0500000000000000" pitchFamily="34" charset="-122"/>
                        <a:ea typeface="东芝黑体 Regular" panose="020B0500000000000000" pitchFamily="34" charset="-122"/>
                      </a:endParaRPr>
                    </a:p>
                  </a:txBody>
                  <a:tcPr marL="8913" marR="8913" marT="8913" marB="0" anchor="ctr">
                    <a:solidFill>
                      <a:schemeClr val="bg1">
                        <a:lumMod val="95000"/>
                      </a:schemeClr>
                    </a:solidFill>
                  </a:tcPr>
                </a:tc>
              </a:tr>
            </a:tbl>
          </a:graphicData>
        </a:graphic>
      </p:graphicFrame>
      <p:sp>
        <p:nvSpPr>
          <p:cNvPr id="5" name="Title 4"/>
          <p:cNvSpPr>
            <a:spLocks noGrp="1"/>
          </p:cNvSpPr>
          <p:nvPr>
            <p:ph type="title"/>
          </p:nvPr>
        </p:nvSpPr>
        <p:spPr/>
        <p:txBody>
          <a:bodyPr/>
          <a:lstStyle/>
          <a:p>
            <a:r>
              <a:rPr lang="zh-CN" altLang="en-US" sz="2800" dirty="0" smtClean="0">
                <a:latin typeface="东芝黑体 Bold" panose="020B0800000000000000" pitchFamily="34" charset="-122"/>
                <a:ea typeface="东芝黑体 Bold" panose="020B0800000000000000" pitchFamily="34" charset="-122"/>
              </a:rPr>
              <a:t>东芝</a:t>
            </a:r>
            <a:r>
              <a:rPr lang="en-US" altLang="ja-JP" sz="2800" dirty="0" smtClean="0">
                <a:latin typeface="东芝黑体 Bold" panose="020B0800000000000000" pitchFamily="34" charset="-122"/>
                <a:ea typeface="东芝黑体 Bold" panose="020B0800000000000000" pitchFamily="34" charset="-122"/>
              </a:rPr>
              <a:t>M4K</a:t>
            </a:r>
            <a:r>
              <a:rPr lang="zh-CN" altLang="en-US" sz="2800" dirty="0" smtClean="0">
                <a:latin typeface="东芝黑体 Bold" panose="020B0800000000000000" pitchFamily="34" charset="-122"/>
                <a:ea typeface="东芝黑体 Bold" panose="020B0800000000000000" pitchFamily="34" charset="-122"/>
              </a:rPr>
              <a:t>产品系列，群</a:t>
            </a:r>
            <a:r>
              <a:rPr lang="en-US" altLang="zh-CN" sz="2800" dirty="0" smtClean="0">
                <a:latin typeface="东芝黑体 Bold" panose="020B0800000000000000" pitchFamily="34" charset="-122"/>
                <a:ea typeface="东芝黑体 Bold" panose="020B0800000000000000" pitchFamily="34" charset="-122"/>
              </a:rPr>
              <a:t>2</a:t>
            </a:r>
            <a:r>
              <a:rPr lang="zh-CN" altLang="en-US" sz="2800" dirty="0" smtClean="0">
                <a:latin typeface="东芝黑体 Bold" panose="020B0800000000000000" pitchFamily="34" charset="-122"/>
                <a:ea typeface="东芝黑体 Bold" panose="020B0800000000000000" pitchFamily="34" charset="-122"/>
              </a:rPr>
              <a:t>产品列表</a:t>
            </a:r>
            <a:endParaRPr kumimoji="1" lang="ja-JP" altLang="en-US" sz="2800" dirty="0">
              <a:latin typeface="东芝黑体 Bold" panose="020B0800000000000000" pitchFamily="34" charset="-122"/>
              <a:ea typeface="东芝黑体 Bold" panose="020B0800000000000000" pitchFamily="34" charset="-122"/>
            </a:endParaRPr>
          </a:p>
        </p:txBody>
      </p:sp>
      <p:sp>
        <p:nvSpPr>
          <p:cNvPr id="9" name="Text Box 66"/>
          <p:cNvSpPr txBox="1">
            <a:spLocks noChangeArrowheads="1"/>
          </p:cNvSpPr>
          <p:nvPr/>
        </p:nvSpPr>
        <p:spPr bwMode="auto">
          <a:xfrm>
            <a:off x="397507" y="6221820"/>
            <a:ext cx="2880320" cy="202236"/>
          </a:xfrm>
          <a:prstGeom prst="rect">
            <a:avLst/>
          </a:prstGeom>
          <a:noFill/>
          <a:ln w="9525" algn="ctr">
            <a:noFill/>
            <a:miter lim="800000"/>
            <a:headEnd/>
            <a:tailEnd/>
          </a:ln>
        </p:spPr>
        <p:txBody>
          <a:bodyPr wrap="square" lIns="90000" tIns="46800" rIns="90000" bIns="46800">
            <a:spAutoFit/>
          </a:bodyPr>
          <a:lstStyle/>
          <a:p>
            <a:pPr defTabSz="968375" eaLnBrk="0" fontAlgn="base" hangingPunct="0">
              <a:spcBef>
                <a:spcPct val="0"/>
              </a:spcBef>
              <a:spcAft>
                <a:spcPct val="0"/>
              </a:spcAft>
            </a:pP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※1)  AVDD=4.5</a:t>
            </a:r>
            <a:r>
              <a:rPr kumimoji="0" lang="ja-JP" altLang="en-US"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a:t>
            </a: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5.5V</a:t>
            </a:r>
            <a:r>
              <a:rPr kumimoji="0" lang="ja-JP" altLang="en-US"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　</a:t>
            </a:r>
            <a:r>
              <a:rPr kumimoji="0" lang="en-US" altLang="ja-JP" sz="7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※2) Factory Default Warranty.</a:t>
            </a:r>
          </a:p>
        </p:txBody>
      </p:sp>
      <p:sp>
        <p:nvSpPr>
          <p:cNvPr id="8" name="Text Box 66"/>
          <p:cNvSpPr txBox="1">
            <a:spLocks noChangeArrowheads="1"/>
          </p:cNvSpPr>
          <p:nvPr/>
        </p:nvSpPr>
        <p:spPr bwMode="auto">
          <a:xfrm>
            <a:off x="5156793" y="6259182"/>
            <a:ext cx="6443330" cy="221525"/>
          </a:xfrm>
          <a:prstGeom prst="rect">
            <a:avLst/>
          </a:prstGeom>
          <a:noFill/>
          <a:ln w="9525" algn="ctr">
            <a:noFill/>
            <a:miter lim="800000"/>
            <a:headEnd/>
            <a:tailEnd/>
          </a:ln>
        </p:spPr>
        <p:txBody>
          <a:bodyPr wrap="square" lIns="90000" tIns="46800" rIns="90000" bIns="46800">
            <a:spAutoFit/>
          </a:bodyPr>
          <a:lstStyle/>
          <a:p>
            <a:pPr defTabSz="968375" eaLnBrk="0" fontAlgn="base" hangingPunct="0">
              <a:spcBef>
                <a:spcPct val="0"/>
              </a:spcBef>
              <a:spcAft>
                <a:spcPct val="0"/>
              </a:spcAft>
            </a:pPr>
            <a:r>
              <a:rPr kumimoji="0" lang="en-US" altLang="ja-JP"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Note: As products are in planning stage or under </a:t>
            </a:r>
            <a:r>
              <a:rPr kumimoji="0" lang="en-US" altLang="ja-JP" sz="80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development, the information contained herein is subject to change without notice.</a:t>
            </a:r>
            <a:endParaRPr kumimoji="0" lang="ja-JP" altLang="en-US"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Tree>
    <p:extLst>
      <p:ext uri="{BB962C8B-B14F-4D97-AF65-F5344CB8AC3E}">
        <p14:creationId xmlns:p14="http://schemas.microsoft.com/office/powerpoint/2010/main" val="2838161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20"/>
          </p:nvPr>
        </p:nvSpPr>
        <p:spPr>
          <a:xfrm>
            <a:off x="0" y="756000"/>
            <a:ext cx="12192000" cy="432000"/>
          </a:xfrm>
          <a:solidFill>
            <a:srgbClr val="0064D2"/>
          </a:solidFill>
        </p:spPr>
        <p:txBody>
          <a:bodyPr tIns="72000" bIns="72000"/>
          <a:lstStyle/>
          <a:p>
            <a:r>
              <a:rPr lang="en-US" altLang="ja-JP" sz="1800" dirty="0" smtClean="0">
                <a:latin typeface="东芝黑体 Regular" panose="020B0500000000000000" pitchFamily="34" charset="-122"/>
                <a:ea typeface="东芝黑体 Regular" panose="020B0500000000000000" pitchFamily="34" charset="-122"/>
              </a:rPr>
              <a:t>TPH1R204PB </a:t>
            </a:r>
            <a:r>
              <a:rPr lang="zh-CN" altLang="en-US" sz="1800" dirty="0" smtClean="0">
                <a:latin typeface="东芝黑体 Regular" panose="020B0500000000000000" pitchFamily="34" charset="-122"/>
                <a:ea typeface="东芝黑体 Regular" panose="020B0500000000000000" pitchFamily="34" charset="-122"/>
              </a:rPr>
              <a:t>：兼具</a:t>
            </a:r>
            <a:r>
              <a:rPr lang="en-US" altLang="ja-JP" sz="1800" dirty="0" smtClean="0">
                <a:latin typeface="东芝黑体 Regular" panose="020B0500000000000000" pitchFamily="34" charset="-122"/>
                <a:ea typeface="东芝黑体 Regular" panose="020B0500000000000000" pitchFamily="34" charset="-122"/>
              </a:rPr>
              <a:t>U-MOS Ⅸ-H</a:t>
            </a:r>
            <a:r>
              <a:rPr lang="zh-CN" altLang="en-US" sz="1800" dirty="0" smtClean="0">
                <a:latin typeface="东芝黑体 Regular" panose="020B0500000000000000" pitchFamily="34" charset="-122"/>
                <a:ea typeface="东芝黑体 Regular" panose="020B0500000000000000" pitchFamily="34" charset="-122"/>
              </a:rPr>
              <a:t>的高性能和低尖峰特性</a:t>
            </a:r>
            <a:endParaRPr lang="en-US" altLang="ja-JP" sz="1800" dirty="0">
              <a:latin typeface="东芝黑体 Regular" panose="020B0500000000000000" pitchFamily="34" charset="-122"/>
              <a:ea typeface="东芝黑体 Regular" panose="020B0500000000000000" pitchFamily="34" charset="-122"/>
            </a:endParaRPr>
          </a:p>
        </p:txBody>
      </p:sp>
      <p:sp>
        <p:nvSpPr>
          <p:cNvPr id="4" name="タイトル 3"/>
          <p:cNvSpPr>
            <a:spLocks noGrp="1"/>
          </p:cNvSpPr>
          <p:nvPr>
            <p:ph type="title"/>
          </p:nvPr>
        </p:nvSpPr>
        <p:spPr/>
        <p:txBody>
          <a:bodyPr/>
          <a:lstStyle/>
          <a:p>
            <a:r>
              <a:rPr lang="en-US" altLang="ja-JP" sz="2800" dirty="0">
                <a:latin typeface="东芝黑体 Bold" panose="020B0800000000000000" pitchFamily="34" charset="-122"/>
                <a:ea typeface="东芝黑体 Bold" panose="020B0800000000000000" pitchFamily="34" charset="-122"/>
              </a:rPr>
              <a:t>U-</a:t>
            </a:r>
            <a:r>
              <a:rPr lang="en-US" altLang="ja-JP" sz="2800" dirty="0" err="1">
                <a:latin typeface="东芝黑体 Bold" panose="020B0800000000000000" pitchFamily="34" charset="-122"/>
                <a:ea typeface="东芝黑体 Bold" panose="020B0800000000000000" pitchFamily="34" charset="-122"/>
              </a:rPr>
              <a:t>MOSⅨ</a:t>
            </a:r>
            <a:r>
              <a:rPr lang="en-US" altLang="ja-JP" sz="2800" dirty="0">
                <a:latin typeface="东芝黑体 Bold" panose="020B0800000000000000" pitchFamily="34" charset="-122"/>
                <a:ea typeface="东芝黑体 Bold" panose="020B0800000000000000" pitchFamily="34" charset="-122"/>
              </a:rPr>
              <a:t>-H </a:t>
            </a:r>
            <a:r>
              <a:rPr lang="en-US" altLang="ja-JP" sz="2800" dirty="0" smtClean="0">
                <a:latin typeface="东芝黑体 Bold" panose="020B0800000000000000" pitchFamily="34" charset="-122"/>
                <a:ea typeface="东芝黑体 Bold" panose="020B0800000000000000" pitchFamily="34" charset="-122"/>
              </a:rPr>
              <a:t>40V</a:t>
            </a:r>
            <a:r>
              <a:rPr lang="zh-CN" altLang="en-US" sz="2800" dirty="0" smtClean="0">
                <a:latin typeface="东芝黑体 Bold" panose="020B0800000000000000" pitchFamily="34" charset="-122"/>
                <a:ea typeface="东芝黑体 Bold" panose="020B0800000000000000" pitchFamily="34" charset="-122"/>
              </a:rPr>
              <a:t>系</a:t>
            </a:r>
            <a:r>
              <a:rPr lang="zh-CN" altLang="en-US" sz="2800" dirty="0">
                <a:latin typeface="东芝黑体 Bold" panose="020B0800000000000000" pitchFamily="34" charset="-122"/>
                <a:ea typeface="东芝黑体 Bold" panose="020B0800000000000000" pitchFamily="34" charset="-122"/>
              </a:rPr>
              <a:t>列＋低</a:t>
            </a:r>
            <a:r>
              <a:rPr lang="zh-CN" altLang="en-US" sz="2800" dirty="0" smtClean="0">
                <a:latin typeface="东芝黑体 Bold" panose="020B0800000000000000" pitchFamily="34" charset="-122"/>
                <a:ea typeface="东芝黑体 Bold" panose="020B0800000000000000" pitchFamily="34" charset="-122"/>
              </a:rPr>
              <a:t>尖峰技术</a:t>
            </a:r>
            <a:endParaRPr lang="ja-JP" altLang="en-US" sz="2800" dirty="0">
              <a:latin typeface="东芝黑体 Bold" panose="020B0800000000000000" pitchFamily="34" charset="-122"/>
              <a:ea typeface="东芝黑体 Bold" panose="020B0800000000000000" pitchFamily="34" charset="-122"/>
            </a:endParaRPr>
          </a:p>
        </p:txBody>
      </p:sp>
      <p:sp>
        <p:nvSpPr>
          <p:cNvPr id="14" name="Text Box 11"/>
          <p:cNvSpPr txBox="1">
            <a:spLocks noChangeArrowheads="1"/>
          </p:cNvSpPr>
          <p:nvPr/>
        </p:nvSpPr>
        <p:spPr bwMode="auto">
          <a:xfrm>
            <a:off x="6688452" y="1163704"/>
            <a:ext cx="4419265" cy="340735"/>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algn="ctr" eaLnBrk="1" hangingPunct="1"/>
            <a:r>
              <a:rPr kumimoji="0" lang="en-US" altLang="ja-JP" sz="160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Waveform comparison (</a:t>
            </a:r>
            <a:r>
              <a:rPr lang="en-US" altLang="ja-JP"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zh-CN" sz="12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DSS</a:t>
            </a:r>
            <a:r>
              <a:rPr lang="ja-JP" altLang="en-US" sz="16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40V Type</a:t>
            </a:r>
            <a:r>
              <a:rPr lang="en-US" altLang="ja-JP" sz="160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ja-JP" altLang="en-US"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kumimoji="0" lang="en-US" altLang="ja-JP" sz="160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5" name="テキスト ボックス 3"/>
          <p:cNvSpPr txBox="1">
            <a:spLocks noChangeArrowheads="1"/>
          </p:cNvSpPr>
          <p:nvPr/>
        </p:nvSpPr>
        <p:spPr bwMode="auto">
          <a:xfrm>
            <a:off x="580976" y="5050815"/>
            <a:ext cx="9073007" cy="215444"/>
          </a:xfrm>
          <a:prstGeom prst="rect">
            <a:avLst/>
          </a:prstGeom>
          <a:noFill/>
          <a:ln>
            <a:noFill/>
          </a:ln>
          <a:extLst/>
        </p:spPr>
        <p:txBody>
          <a:bodyPr wrap="square" t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TPH1R204PB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has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lower V</a:t>
            </a:r>
            <a:r>
              <a:rPr lang="en-US" altLang="ja-JP" sz="11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DS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spike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than BSC010N04LSI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does in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switching and </a:t>
            </a:r>
            <a:r>
              <a:rPr lang="en-US" altLang="ja-JP" sz="1400" b="0" dirty="0" err="1">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trr</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waveforms.</a:t>
            </a:r>
            <a:endPar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grpSp>
        <p:nvGrpSpPr>
          <p:cNvPr id="16" name="グループ化 15"/>
          <p:cNvGrpSpPr/>
          <p:nvPr/>
        </p:nvGrpSpPr>
        <p:grpSpPr>
          <a:xfrm>
            <a:off x="3627343" y="1857827"/>
            <a:ext cx="2000606" cy="2995302"/>
            <a:chOff x="3159291" y="1772816"/>
            <a:chExt cx="2000606" cy="2995302"/>
          </a:xfrm>
        </p:grpSpPr>
        <p:sp>
          <p:nvSpPr>
            <p:cNvPr id="17" name="テキスト ボックス 3"/>
            <p:cNvSpPr txBox="1">
              <a:spLocks noChangeArrowheads="1"/>
            </p:cNvSpPr>
            <p:nvPr/>
          </p:nvSpPr>
          <p:spPr bwMode="auto">
            <a:xfrm>
              <a:off x="3159291" y="1772816"/>
              <a:ext cx="2000606" cy="144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600" u="sng" dirty="0">
                  <a:solidFill>
                    <a:srgbClr val="2D4BA5"/>
                  </a:solidFill>
                  <a:latin typeface="东芝黑体 Regular" panose="020B0500000000000000" pitchFamily="34" charset="-122"/>
                  <a:ea typeface="东芝黑体 Regular" panose="020B0500000000000000" pitchFamily="34" charset="-122"/>
                  <a:cs typeface="Meiryo UI" panose="020B0604030504040204" pitchFamily="50" charset="-128"/>
                </a:rPr>
                <a:t>Switching waveform</a:t>
              </a: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DD</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20V</a:t>
              </a:r>
              <a:r>
                <a:rPr lang="zh-CN"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I</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50A</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G</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4.7Ω</a:t>
              </a:r>
              <a:r>
                <a:rPr lang="zh-CN"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GS</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4.7Ω</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Resistance </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load</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Ta</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25</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8" name="テキスト ボックス 3"/>
            <p:cNvSpPr txBox="1">
              <a:spLocks noChangeArrowheads="1"/>
            </p:cNvSpPr>
            <p:nvPr/>
          </p:nvSpPr>
          <p:spPr bwMode="auto">
            <a:xfrm>
              <a:off x="3159292" y="3537012"/>
              <a:ext cx="2000604" cy="12311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600" u="sng" dirty="0" err="1">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rPr>
                <a:t>trr</a:t>
              </a:r>
              <a:r>
                <a:rPr lang="en-US" altLang="ja-JP" sz="1600" u="sng" dirty="0">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rPr>
                <a:t> waveform</a:t>
              </a: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DD</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20V</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I</a:t>
              </a:r>
              <a:r>
                <a:rPr lang="en-US" altLang="ja-JP" sz="105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DR</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37.5A</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di/</a:t>
              </a:r>
              <a:r>
                <a:rPr lang="en-US" altLang="ja-JP" sz="1400" b="0" dirty="0" err="1">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dt</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160A/</a:t>
              </a:r>
              <a:r>
                <a:rPr lang="en-US" altLang="ja-JP" sz="1400" b="0" dirty="0" err="1">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μs</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Ta</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25</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grpSp>
      <p:sp>
        <p:nvSpPr>
          <p:cNvPr id="19" name="正方形/長方形 18"/>
          <p:cNvSpPr/>
          <p:nvPr/>
        </p:nvSpPr>
        <p:spPr>
          <a:xfrm>
            <a:off x="8765417" y="6433681"/>
            <a:ext cx="2959991" cy="246221"/>
          </a:xfrm>
          <a:prstGeom prst="rect">
            <a:avLst/>
          </a:prstGeom>
        </p:spPr>
        <p:txBody>
          <a:bodyPr wrap="square">
            <a:spAutoFit/>
          </a:bodyPr>
          <a:lstStyle/>
          <a:p>
            <a:r>
              <a:rPr lang="en-US" altLang="ja-JP" sz="1000" dirty="0">
                <a:solidFill>
                  <a:srgbClr val="333333"/>
                </a:solidFill>
                <a:latin typeface="东芝黑体 Regular" panose="020B0500000000000000" pitchFamily="34" charset="-122"/>
                <a:ea typeface="东芝黑体 Regular" panose="020B0500000000000000" pitchFamily="34" charset="-122"/>
              </a:rPr>
              <a:t>*</a:t>
            </a:r>
            <a:r>
              <a:rPr lang="en-US" altLang="ja-JP" sz="1000" dirty="0" err="1">
                <a:solidFill>
                  <a:srgbClr val="333333"/>
                </a:solidFill>
                <a:latin typeface="东芝黑体 Regular" panose="020B0500000000000000" pitchFamily="34" charset="-122"/>
                <a:ea typeface="东芝黑体 Regular" panose="020B0500000000000000" pitchFamily="34" charset="-122"/>
              </a:rPr>
              <a:t>Qrr</a:t>
            </a:r>
            <a:r>
              <a:rPr lang="en-US" altLang="ja-JP" sz="1000" dirty="0">
                <a:solidFill>
                  <a:srgbClr val="333333"/>
                </a:solidFill>
                <a:latin typeface="东芝黑体 Regular" panose="020B0500000000000000" pitchFamily="34" charset="-122"/>
                <a:ea typeface="东芝黑体 Regular" panose="020B0500000000000000" pitchFamily="34" charset="-122"/>
              </a:rPr>
              <a:t> </a:t>
            </a:r>
            <a:r>
              <a:rPr lang="zh-CN" altLang="en-US" sz="1000" dirty="0">
                <a:solidFill>
                  <a:srgbClr val="333333"/>
                </a:solidFill>
                <a:latin typeface="东芝黑体 Regular" panose="020B0500000000000000" pitchFamily="34" charset="-122"/>
                <a:ea typeface="东芝黑体 Regular" panose="020B0500000000000000" pitchFamily="34" charset="-122"/>
              </a:rPr>
              <a:t>：</a:t>
            </a:r>
            <a:r>
              <a:rPr lang="en-US" altLang="ja-JP" sz="1000" dirty="0" smtClean="0">
                <a:solidFill>
                  <a:srgbClr val="333333"/>
                </a:solidFill>
                <a:latin typeface="东芝黑体 Regular" panose="020B0500000000000000" pitchFamily="34" charset="-122"/>
                <a:ea typeface="东芝黑体 Regular" panose="020B0500000000000000" pitchFamily="34" charset="-122"/>
              </a:rPr>
              <a:t>Infineon </a:t>
            </a:r>
            <a:r>
              <a:rPr lang="en-US" altLang="ja-JP" sz="1000" dirty="0">
                <a:solidFill>
                  <a:srgbClr val="333333"/>
                </a:solidFill>
                <a:latin typeface="东芝黑体 Regular" panose="020B0500000000000000" pitchFamily="34" charset="-122"/>
                <a:ea typeface="东芝黑体 Regular" panose="020B0500000000000000" pitchFamily="34" charset="-122"/>
              </a:rPr>
              <a:t>: 400A/</a:t>
            </a:r>
            <a:r>
              <a:rPr lang="el-GR" altLang="ja-JP" sz="1000" dirty="0">
                <a:solidFill>
                  <a:srgbClr val="333333"/>
                </a:solidFill>
                <a:ea typeface="东芝黑体 Regular" panose="020B0500000000000000" pitchFamily="34" charset="-122"/>
              </a:rPr>
              <a:t>μ</a:t>
            </a:r>
            <a:r>
              <a:rPr lang="en-US" altLang="ja-JP" sz="1000" dirty="0">
                <a:solidFill>
                  <a:srgbClr val="333333"/>
                </a:solidFill>
                <a:latin typeface="东芝黑体 Regular" panose="020B0500000000000000" pitchFamily="34" charset="-122"/>
                <a:ea typeface="东芝黑体 Regular" panose="020B0500000000000000" pitchFamily="34" charset="-122"/>
              </a:rPr>
              <a:t>s    TOSHIBA </a:t>
            </a:r>
            <a:r>
              <a:rPr lang="ja-JP" altLang="en-US" sz="1000" dirty="0">
                <a:solidFill>
                  <a:srgbClr val="333333"/>
                </a:solidFill>
                <a:latin typeface="东芝黑体 Regular" panose="020B0500000000000000" pitchFamily="34" charset="-122"/>
                <a:ea typeface="东芝黑体 Regular" panose="020B0500000000000000" pitchFamily="34" charset="-122"/>
              </a:rPr>
              <a:t>： </a:t>
            </a:r>
            <a:r>
              <a:rPr lang="en-US" altLang="ja-JP" sz="1000" dirty="0">
                <a:solidFill>
                  <a:srgbClr val="333333"/>
                </a:solidFill>
                <a:latin typeface="东芝黑体 Regular" panose="020B0500000000000000" pitchFamily="34" charset="-122"/>
                <a:ea typeface="东芝黑体 Regular" panose="020B0500000000000000" pitchFamily="34" charset="-122"/>
              </a:rPr>
              <a:t>100A/</a:t>
            </a:r>
            <a:r>
              <a:rPr lang="el-GR" altLang="ja-JP" sz="1000" dirty="0">
                <a:solidFill>
                  <a:srgbClr val="333333"/>
                </a:solidFill>
                <a:ea typeface="东芝黑体 Regular" panose="020B0500000000000000" pitchFamily="34" charset="-122"/>
              </a:rPr>
              <a:t>μ</a:t>
            </a:r>
            <a:r>
              <a:rPr lang="en-US" altLang="ja-JP" sz="1000" dirty="0">
                <a:solidFill>
                  <a:srgbClr val="333333"/>
                </a:solidFill>
                <a:latin typeface="东芝黑体 Regular" panose="020B0500000000000000" pitchFamily="34" charset="-122"/>
                <a:ea typeface="东芝黑体 Regular" panose="020B0500000000000000" pitchFamily="34" charset="-122"/>
              </a:rPr>
              <a:t>s</a:t>
            </a:r>
          </a:p>
        </p:txBody>
      </p:sp>
      <p:grpSp>
        <p:nvGrpSpPr>
          <p:cNvPr id="20" name="グループ化 19"/>
          <p:cNvGrpSpPr/>
          <p:nvPr/>
        </p:nvGrpSpPr>
        <p:grpSpPr>
          <a:xfrm>
            <a:off x="8028040" y="1425849"/>
            <a:ext cx="1916303" cy="3590618"/>
            <a:chOff x="7697675" y="1340837"/>
            <a:chExt cx="1916303" cy="3635405"/>
          </a:xfrm>
        </p:grpSpPr>
        <p:pic>
          <p:nvPicPr>
            <p:cNvPr id="21" name="図 20"/>
            <p:cNvPicPr>
              <a:picLocks noChangeAspect="1"/>
            </p:cNvPicPr>
            <p:nvPr/>
          </p:nvPicPr>
          <p:blipFill>
            <a:blip r:embed="rId3"/>
            <a:stretch>
              <a:fillRect/>
            </a:stretch>
          </p:blipFill>
          <p:spPr>
            <a:xfrm>
              <a:off x="7725591" y="3375539"/>
              <a:ext cx="1873764" cy="1600703"/>
            </a:xfrm>
            <a:prstGeom prst="rect">
              <a:avLst/>
            </a:prstGeom>
          </p:spPr>
        </p:pic>
        <p:pic>
          <p:nvPicPr>
            <p:cNvPr id="22" name="図 21"/>
            <p:cNvPicPr>
              <a:picLocks noChangeAspect="1"/>
            </p:cNvPicPr>
            <p:nvPr/>
          </p:nvPicPr>
          <p:blipFill>
            <a:blip r:embed="rId4"/>
            <a:stretch>
              <a:fillRect/>
            </a:stretch>
          </p:blipFill>
          <p:spPr>
            <a:xfrm>
              <a:off x="7697675" y="1775346"/>
              <a:ext cx="1916303" cy="1594235"/>
            </a:xfrm>
            <a:prstGeom prst="rect">
              <a:avLst/>
            </a:prstGeom>
          </p:spPr>
        </p:pic>
        <p:sp>
          <p:nvSpPr>
            <p:cNvPr id="23" name="Text Box 11"/>
            <p:cNvSpPr txBox="1">
              <a:spLocks noChangeArrowheads="1"/>
            </p:cNvSpPr>
            <p:nvPr/>
          </p:nvSpPr>
          <p:spPr bwMode="auto">
            <a:xfrm>
              <a:off x="7991205" y="1528429"/>
              <a:ext cx="1183635" cy="282662"/>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TPH1R204P</a:t>
              </a:r>
              <a:r>
                <a:rPr kumimoji="0" lang="en-US" altLang="ja-JP" sz="1200" b="1" i="0" u="none" strike="noStrike" kern="0" cap="none" spc="0" normalizeH="0" baseline="0" noProof="0" dirty="0">
                  <a:ln>
                    <a:noFill/>
                  </a:ln>
                  <a:solidFill>
                    <a:srgbClr val="FF0000"/>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L</a:t>
              </a: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 </a:t>
              </a:r>
            </a:p>
          </p:txBody>
        </p:sp>
        <p:sp>
          <p:nvSpPr>
            <p:cNvPr id="24" name="Text Box 11"/>
            <p:cNvSpPr txBox="1">
              <a:spLocks noChangeArrowheads="1"/>
            </p:cNvSpPr>
            <p:nvPr/>
          </p:nvSpPr>
          <p:spPr bwMode="auto">
            <a:xfrm>
              <a:off x="8086388" y="1340837"/>
              <a:ext cx="899903" cy="282662"/>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TOSHIBA </a:t>
              </a:r>
            </a:p>
          </p:txBody>
        </p:sp>
        <p:sp>
          <p:nvSpPr>
            <p:cNvPr id="25" name="テキスト ボックス 3"/>
            <p:cNvSpPr txBox="1">
              <a:spLocks noChangeArrowheads="1"/>
            </p:cNvSpPr>
            <p:nvPr/>
          </p:nvSpPr>
          <p:spPr bwMode="auto">
            <a:xfrm>
              <a:off x="8721567" y="1894325"/>
              <a:ext cx="751650" cy="218131"/>
            </a:xfrm>
            <a:prstGeom prst="rect">
              <a:avLst/>
            </a:prstGeom>
            <a:solidFill>
              <a:srgbClr val="2D4BA5"/>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28.0V</a:t>
              </a:r>
            </a:p>
          </p:txBody>
        </p:sp>
        <p:cxnSp>
          <p:nvCxnSpPr>
            <p:cNvPr id="26" name="直線コネクタ 25"/>
            <p:cNvCxnSpPr/>
            <p:nvPr/>
          </p:nvCxnSpPr>
          <p:spPr>
            <a:xfrm>
              <a:off x="8332512" y="1984230"/>
              <a:ext cx="257175" cy="0"/>
            </a:xfrm>
            <a:prstGeom prst="line">
              <a:avLst/>
            </a:prstGeom>
            <a:noFill/>
            <a:ln w="15875" cap="flat" cmpd="sng" algn="ctr">
              <a:solidFill>
                <a:srgbClr val="FF0000"/>
              </a:solidFill>
              <a:prstDash val="solid"/>
              <a:miter lim="800000"/>
            </a:ln>
            <a:effectLst/>
          </p:spPr>
        </p:cxnSp>
        <p:sp>
          <p:nvSpPr>
            <p:cNvPr id="27" name="テキスト ボックス 3"/>
            <p:cNvSpPr txBox="1">
              <a:spLocks noChangeArrowheads="1"/>
            </p:cNvSpPr>
            <p:nvPr/>
          </p:nvSpPr>
          <p:spPr bwMode="auto">
            <a:xfrm>
              <a:off x="8533797" y="3843304"/>
              <a:ext cx="751650" cy="218131"/>
            </a:xfrm>
            <a:prstGeom prst="rect">
              <a:avLst/>
            </a:prstGeom>
            <a:solidFill>
              <a:srgbClr val="00B050"/>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39.4V</a:t>
              </a:r>
            </a:p>
          </p:txBody>
        </p:sp>
        <p:cxnSp>
          <p:nvCxnSpPr>
            <p:cNvPr id="28" name="直線コネクタ 27"/>
            <p:cNvCxnSpPr/>
            <p:nvPr/>
          </p:nvCxnSpPr>
          <p:spPr>
            <a:xfrm>
              <a:off x="8189020" y="3957438"/>
              <a:ext cx="257175" cy="0"/>
            </a:xfrm>
            <a:prstGeom prst="line">
              <a:avLst/>
            </a:prstGeom>
            <a:noFill/>
            <a:ln w="15875" cap="flat" cmpd="sng" algn="ctr">
              <a:solidFill>
                <a:srgbClr val="FF0000"/>
              </a:solidFill>
              <a:prstDash val="solid"/>
              <a:miter lim="800000"/>
            </a:ln>
            <a:effectLst/>
          </p:spPr>
        </p:cxnSp>
      </p:grpSp>
      <p:grpSp>
        <p:nvGrpSpPr>
          <p:cNvPr id="29" name="グループ化 28"/>
          <p:cNvGrpSpPr/>
          <p:nvPr/>
        </p:nvGrpSpPr>
        <p:grpSpPr>
          <a:xfrm>
            <a:off x="5723234" y="1425779"/>
            <a:ext cx="2209520" cy="3590687"/>
            <a:chOff x="5378069" y="1340768"/>
            <a:chExt cx="2209520" cy="3683813"/>
          </a:xfrm>
        </p:grpSpPr>
        <p:pic>
          <p:nvPicPr>
            <p:cNvPr id="30" name="図 29"/>
            <p:cNvPicPr>
              <a:picLocks noChangeAspect="1"/>
            </p:cNvPicPr>
            <p:nvPr/>
          </p:nvPicPr>
          <p:blipFill>
            <a:blip r:embed="rId5"/>
            <a:stretch>
              <a:fillRect/>
            </a:stretch>
          </p:blipFill>
          <p:spPr>
            <a:xfrm>
              <a:off x="5378069" y="3404153"/>
              <a:ext cx="1912010" cy="1620428"/>
            </a:xfrm>
            <a:prstGeom prst="rect">
              <a:avLst/>
            </a:prstGeom>
          </p:spPr>
        </p:pic>
        <p:sp>
          <p:nvSpPr>
            <p:cNvPr id="31" name="Text Box 11"/>
            <p:cNvSpPr txBox="1">
              <a:spLocks noChangeArrowheads="1"/>
            </p:cNvSpPr>
            <p:nvPr/>
          </p:nvSpPr>
          <p:spPr bwMode="auto">
            <a:xfrm>
              <a:off x="5452551" y="1528429"/>
              <a:ext cx="1323096" cy="286421"/>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BSC010N04LSI </a:t>
              </a:r>
            </a:p>
          </p:txBody>
        </p:sp>
        <p:sp>
          <p:nvSpPr>
            <p:cNvPr id="32" name="Text Box 11"/>
            <p:cNvSpPr txBox="1">
              <a:spLocks noChangeArrowheads="1"/>
            </p:cNvSpPr>
            <p:nvPr/>
          </p:nvSpPr>
          <p:spPr bwMode="auto">
            <a:xfrm>
              <a:off x="5787473" y="1340768"/>
              <a:ext cx="813341" cy="286421"/>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Infineon</a:t>
              </a:r>
            </a:p>
          </p:txBody>
        </p:sp>
        <p:pic>
          <p:nvPicPr>
            <p:cNvPr id="33" name="図 32"/>
            <p:cNvPicPr>
              <a:picLocks noChangeAspect="1"/>
            </p:cNvPicPr>
            <p:nvPr/>
          </p:nvPicPr>
          <p:blipFill>
            <a:blip r:embed="rId6"/>
            <a:stretch>
              <a:fillRect/>
            </a:stretch>
          </p:blipFill>
          <p:spPr>
            <a:xfrm>
              <a:off x="5390306" y="1786280"/>
              <a:ext cx="1909323" cy="1539057"/>
            </a:xfrm>
            <a:prstGeom prst="rect">
              <a:avLst/>
            </a:prstGeom>
          </p:spPr>
        </p:pic>
        <p:sp>
          <p:nvSpPr>
            <p:cNvPr id="34" name="テキスト ボックス 3"/>
            <p:cNvSpPr txBox="1">
              <a:spLocks noChangeArrowheads="1"/>
            </p:cNvSpPr>
            <p:nvPr/>
          </p:nvSpPr>
          <p:spPr bwMode="auto">
            <a:xfrm>
              <a:off x="6181366" y="2362704"/>
              <a:ext cx="1272826" cy="2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V</a:t>
              </a:r>
              <a:r>
                <a:rPr kumimoji="1" lang="en-US" altLang="ja-JP" sz="9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DS</a:t>
              </a:r>
              <a:r>
                <a:rPr kumimoji="1" lang="zh-CN" altLang="en-US"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a:t>
              </a: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5V/div</a:t>
              </a:r>
              <a:endParaRPr kumimoji="1" lang="en-US" altLang="ja-JP" sz="1200" b="1" i="0" u="none" strike="noStrike" kern="0" cap="none" spc="0" normalizeH="0" baseline="0" noProof="0" dirty="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5" name="テキスト ボックス 3"/>
            <p:cNvSpPr txBox="1">
              <a:spLocks noChangeArrowheads="1"/>
            </p:cNvSpPr>
            <p:nvPr/>
          </p:nvSpPr>
          <p:spPr bwMode="auto">
            <a:xfrm>
              <a:off x="6400747" y="3013415"/>
              <a:ext cx="995117" cy="28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20ns/div</a:t>
              </a:r>
            </a:p>
          </p:txBody>
        </p:sp>
        <p:sp>
          <p:nvSpPr>
            <p:cNvPr id="36" name="テキスト ボックス 3"/>
            <p:cNvSpPr txBox="1">
              <a:spLocks noChangeArrowheads="1"/>
            </p:cNvSpPr>
            <p:nvPr/>
          </p:nvSpPr>
          <p:spPr bwMode="auto">
            <a:xfrm>
              <a:off x="6444028" y="4668209"/>
              <a:ext cx="1143561" cy="2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10us/div</a:t>
              </a:r>
            </a:p>
          </p:txBody>
        </p:sp>
        <p:sp>
          <p:nvSpPr>
            <p:cNvPr id="37" name="テキスト ボックス 3"/>
            <p:cNvSpPr txBox="1">
              <a:spLocks noChangeArrowheads="1"/>
            </p:cNvSpPr>
            <p:nvPr/>
          </p:nvSpPr>
          <p:spPr bwMode="auto">
            <a:xfrm>
              <a:off x="5407904" y="3444687"/>
              <a:ext cx="1272826" cy="2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V</a:t>
              </a:r>
              <a:r>
                <a:rPr kumimoji="1" lang="en-US" altLang="ja-JP" sz="9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DS</a:t>
              </a:r>
              <a:r>
                <a:rPr kumimoji="1" lang="zh-CN" altLang="en-US"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a:t>
              </a: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10V/div</a:t>
              </a:r>
              <a:endParaRPr kumimoji="1" lang="en-US" altLang="ja-JP" sz="1200" b="1" i="0" u="none" strike="noStrike" kern="0" cap="none" spc="0" normalizeH="0" baseline="0" noProof="0" dirty="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8" name="テキスト ボックス 3"/>
            <p:cNvSpPr txBox="1">
              <a:spLocks noChangeArrowheads="1"/>
            </p:cNvSpPr>
            <p:nvPr/>
          </p:nvSpPr>
          <p:spPr bwMode="auto">
            <a:xfrm>
              <a:off x="6433373" y="1862378"/>
              <a:ext cx="751650" cy="221032"/>
            </a:xfrm>
            <a:prstGeom prst="rect">
              <a:avLst/>
            </a:prstGeom>
            <a:solidFill>
              <a:srgbClr val="2D4BA5"/>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29.0V</a:t>
              </a:r>
            </a:p>
          </p:txBody>
        </p:sp>
        <p:cxnSp>
          <p:nvCxnSpPr>
            <p:cNvPr id="39" name="直線コネクタ 38"/>
            <p:cNvCxnSpPr/>
            <p:nvPr/>
          </p:nvCxnSpPr>
          <p:spPr>
            <a:xfrm>
              <a:off x="6044318" y="1952283"/>
              <a:ext cx="257175" cy="0"/>
            </a:xfrm>
            <a:prstGeom prst="line">
              <a:avLst/>
            </a:prstGeom>
            <a:noFill/>
            <a:ln w="15875" cap="flat" cmpd="sng" algn="ctr">
              <a:solidFill>
                <a:srgbClr val="FF0000"/>
              </a:solidFill>
              <a:prstDash val="solid"/>
              <a:miter lim="800000"/>
            </a:ln>
            <a:effectLst/>
          </p:spPr>
        </p:cxnSp>
        <p:sp>
          <p:nvSpPr>
            <p:cNvPr id="40" name="テキスト ボックス 3"/>
            <p:cNvSpPr txBox="1">
              <a:spLocks noChangeArrowheads="1"/>
            </p:cNvSpPr>
            <p:nvPr/>
          </p:nvSpPr>
          <p:spPr bwMode="auto">
            <a:xfrm>
              <a:off x="6178183" y="3823390"/>
              <a:ext cx="751650" cy="221032"/>
            </a:xfrm>
            <a:prstGeom prst="rect">
              <a:avLst/>
            </a:prstGeom>
            <a:solidFill>
              <a:srgbClr val="00B050"/>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41.6V</a:t>
              </a:r>
            </a:p>
          </p:txBody>
        </p:sp>
        <p:cxnSp>
          <p:nvCxnSpPr>
            <p:cNvPr id="41" name="直線コネクタ 40"/>
            <p:cNvCxnSpPr/>
            <p:nvPr/>
          </p:nvCxnSpPr>
          <p:spPr>
            <a:xfrm>
              <a:off x="5853046" y="3920855"/>
              <a:ext cx="257175" cy="0"/>
            </a:xfrm>
            <a:prstGeom prst="line">
              <a:avLst/>
            </a:prstGeom>
            <a:noFill/>
            <a:ln w="15875" cap="flat" cmpd="sng" algn="ctr">
              <a:solidFill>
                <a:srgbClr val="FF0000"/>
              </a:solidFill>
              <a:prstDash val="solid"/>
              <a:miter lim="800000"/>
            </a:ln>
            <a:effectLst/>
          </p:spPr>
        </p:cxnSp>
      </p:grpSp>
      <p:grpSp>
        <p:nvGrpSpPr>
          <p:cNvPr id="42" name="グループ化 41"/>
          <p:cNvGrpSpPr/>
          <p:nvPr/>
        </p:nvGrpSpPr>
        <p:grpSpPr>
          <a:xfrm>
            <a:off x="10039630" y="1480571"/>
            <a:ext cx="1925022" cy="3549022"/>
            <a:chOff x="10039630" y="1395560"/>
            <a:chExt cx="1925022" cy="3633954"/>
          </a:xfrm>
        </p:grpSpPr>
        <p:pic>
          <p:nvPicPr>
            <p:cNvPr id="43" name="図 42"/>
            <p:cNvPicPr>
              <a:picLocks noChangeAspect="1"/>
            </p:cNvPicPr>
            <p:nvPr/>
          </p:nvPicPr>
          <p:blipFill>
            <a:blip r:embed="rId7"/>
            <a:stretch>
              <a:fillRect/>
            </a:stretch>
          </p:blipFill>
          <p:spPr>
            <a:xfrm>
              <a:off x="10039630" y="3384320"/>
              <a:ext cx="1925022" cy="1645194"/>
            </a:xfrm>
            <a:prstGeom prst="rect">
              <a:avLst/>
            </a:prstGeom>
          </p:spPr>
        </p:pic>
        <p:sp>
          <p:nvSpPr>
            <p:cNvPr id="44" name="Text Box 11"/>
            <p:cNvSpPr txBox="1">
              <a:spLocks noChangeArrowheads="1"/>
            </p:cNvSpPr>
            <p:nvPr/>
          </p:nvSpPr>
          <p:spPr bwMode="auto">
            <a:xfrm>
              <a:off x="10252630" y="1593899"/>
              <a:ext cx="1201268" cy="237473"/>
            </a:xfrm>
            <a:prstGeom prst="rect">
              <a:avLst/>
            </a:prstGeom>
            <a:noFill/>
            <a:ln>
              <a:noFill/>
            </a:ln>
            <a:effectLst/>
            <a:extLst/>
          </p:spPr>
          <p:txBody>
            <a:bodyPr wrap="none" lIns="90000" tIns="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TPH1R204P</a:t>
              </a:r>
              <a:r>
                <a:rPr kumimoji="0" lang="en-US" altLang="ja-JP" sz="1200" b="1" i="0" u="none" strike="noStrike" kern="0" cap="none" spc="0" normalizeH="0" baseline="0" noProof="0" dirty="0">
                  <a:ln>
                    <a:noFill/>
                  </a:ln>
                  <a:solidFill>
                    <a:srgbClr val="FF0000"/>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B</a:t>
              </a:r>
              <a:r>
                <a:rPr kumimoji="0"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 </a:t>
              </a:r>
            </a:p>
          </p:txBody>
        </p:sp>
        <p:sp>
          <p:nvSpPr>
            <p:cNvPr id="45" name="Text Box 11"/>
            <p:cNvSpPr txBox="1">
              <a:spLocks noChangeArrowheads="1"/>
            </p:cNvSpPr>
            <p:nvPr/>
          </p:nvSpPr>
          <p:spPr bwMode="auto">
            <a:xfrm>
              <a:off x="10319844" y="1395560"/>
              <a:ext cx="899903" cy="237473"/>
            </a:xfrm>
            <a:prstGeom prst="rect">
              <a:avLst/>
            </a:prstGeom>
            <a:noFill/>
            <a:ln>
              <a:noFill/>
            </a:ln>
            <a:effectLst/>
            <a:extLst/>
          </p:spPr>
          <p:txBody>
            <a:bodyPr wrap="none" lIns="90000" tIns="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TOSHIBA</a:t>
              </a:r>
              <a:r>
                <a:rPr kumimoji="0" lang="en-US" altLang="ja-JP" sz="1200" b="1" i="0" u="none" strike="noStrike" kern="0" cap="none" spc="0" normalizeH="0" baseline="0" noProof="0" dirty="0">
                  <a:ln>
                    <a:noFill/>
                  </a:ln>
                  <a:solidFill>
                    <a:srgbClr val="FF0000"/>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 </a:t>
              </a:r>
            </a:p>
          </p:txBody>
        </p:sp>
        <p:pic>
          <p:nvPicPr>
            <p:cNvPr id="46" name="図 45"/>
            <p:cNvPicPr>
              <a:picLocks noChangeAspect="1"/>
            </p:cNvPicPr>
            <p:nvPr/>
          </p:nvPicPr>
          <p:blipFill>
            <a:blip r:embed="rId8"/>
            <a:stretch>
              <a:fillRect/>
            </a:stretch>
          </p:blipFill>
          <p:spPr>
            <a:xfrm>
              <a:off x="10059473" y="1801102"/>
              <a:ext cx="1869747" cy="1568175"/>
            </a:xfrm>
            <a:prstGeom prst="rect">
              <a:avLst/>
            </a:prstGeom>
          </p:spPr>
        </p:pic>
        <p:sp>
          <p:nvSpPr>
            <p:cNvPr id="47" name="テキスト ボックス 3"/>
            <p:cNvSpPr txBox="1">
              <a:spLocks noChangeArrowheads="1"/>
            </p:cNvSpPr>
            <p:nvPr/>
          </p:nvSpPr>
          <p:spPr bwMode="auto">
            <a:xfrm>
              <a:off x="11157534" y="1975646"/>
              <a:ext cx="751650" cy="220600"/>
            </a:xfrm>
            <a:prstGeom prst="rect">
              <a:avLst/>
            </a:prstGeom>
            <a:solidFill>
              <a:srgbClr val="2D4BA5"/>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26.5V</a:t>
              </a:r>
            </a:p>
          </p:txBody>
        </p:sp>
        <p:cxnSp>
          <p:nvCxnSpPr>
            <p:cNvPr id="58" name="直線コネクタ 57"/>
            <p:cNvCxnSpPr/>
            <p:nvPr/>
          </p:nvCxnSpPr>
          <p:spPr>
            <a:xfrm>
              <a:off x="10768479" y="2065551"/>
              <a:ext cx="257175" cy="0"/>
            </a:xfrm>
            <a:prstGeom prst="line">
              <a:avLst/>
            </a:prstGeom>
            <a:noFill/>
            <a:ln w="15875" cap="flat" cmpd="sng" algn="ctr">
              <a:solidFill>
                <a:srgbClr val="FF0000"/>
              </a:solidFill>
              <a:prstDash val="solid"/>
              <a:miter lim="800000"/>
            </a:ln>
            <a:effectLst/>
          </p:spPr>
        </p:cxnSp>
        <p:sp>
          <p:nvSpPr>
            <p:cNvPr id="59" name="テキスト ボックス 3"/>
            <p:cNvSpPr txBox="1">
              <a:spLocks noChangeArrowheads="1"/>
            </p:cNvSpPr>
            <p:nvPr/>
          </p:nvSpPr>
          <p:spPr bwMode="auto">
            <a:xfrm>
              <a:off x="10959864" y="4053879"/>
              <a:ext cx="751650" cy="220600"/>
            </a:xfrm>
            <a:prstGeom prst="rect">
              <a:avLst/>
            </a:prstGeom>
            <a:solidFill>
              <a:srgbClr val="00B050"/>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28.0V</a:t>
              </a:r>
            </a:p>
          </p:txBody>
        </p:sp>
        <p:cxnSp>
          <p:nvCxnSpPr>
            <p:cNvPr id="60" name="直線コネクタ 59"/>
            <p:cNvCxnSpPr/>
            <p:nvPr/>
          </p:nvCxnSpPr>
          <p:spPr>
            <a:xfrm>
              <a:off x="10525593" y="4175890"/>
              <a:ext cx="257175" cy="0"/>
            </a:xfrm>
            <a:prstGeom prst="line">
              <a:avLst/>
            </a:prstGeom>
            <a:noFill/>
            <a:ln w="15875" cap="flat" cmpd="sng" algn="ctr">
              <a:solidFill>
                <a:srgbClr val="FF0000"/>
              </a:solidFill>
              <a:prstDash val="solid"/>
              <a:miter lim="800000"/>
            </a:ln>
            <a:effectLst/>
          </p:spPr>
        </p:cxnSp>
      </p:grpSp>
      <p:sp>
        <p:nvSpPr>
          <p:cNvPr id="61" name="テキスト ボックス 60"/>
          <p:cNvSpPr txBox="1"/>
          <p:nvPr/>
        </p:nvSpPr>
        <p:spPr>
          <a:xfrm>
            <a:off x="493200" y="1507242"/>
            <a:ext cx="3450135" cy="400110"/>
          </a:xfrm>
          <a:prstGeom prst="rect">
            <a:avLst/>
          </a:prstGeom>
          <a:noFill/>
        </p:spPr>
        <p:txBody>
          <a:bodyPr wrap="square" rtlCol="0">
            <a:spAutoFit/>
          </a:bodyPr>
          <a:lstStyle/>
          <a:p>
            <a:r>
              <a:rPr lang="en-US" altLang="ja-JP" sz="2000" b="1" dirty="0" smtClean="0">
                <a:solidFill>
                  <a:srgbClr val="0070C0"/>
                </a:solidFill>
                <a:latin typeface="东芝黑体 Regular" panose="020B0500000000000000" pitchFamily="34" charset="-122"/>
                <a:ea typeface="东芝黑体 Regular" panose="020B0500000000000000" pitchFamily="34" charset="-122"/>
              </a:rPr>
              <a:t>Low Spike Technology</a:t>
            </a:r>
            <a:endParaRPr lang="ja-JP" altLang="en-US" sz="2000" b="1" dirty="0">
              <a:solidFill>
                <a:srgbClr val="0070C0"/>
              </a:solidFill>
              <a:latin typeface="东芝黑体 Regular" panose="020B0500000000000000" pitchFamily="34" charset="-122"/>
              <a:ea typeface="东芝黑体 Regular" panose="020B0500000000000000" pitchFamily="34" charset="-122"/>
            </a:endParaRPr>
          </a:p>
        </p:txBody>
      </p:sp>
      <p:sp>
        <p:nvSpPr>
          <p:cNvPr id="62" name="テキスト ボックス 61"/>
          <p:cNvSpPr txBox="1"/>
          <p:nvPr/>
        </p:nvSpPr>
        <p:spPr>
          <a:xfrm>
            <a:off x="580976" y="1964090"/>
            <a:ext cx="2258526" cy="338554"/>
          </a:xfrm>
          <a:prstGeom prst="rect">
            <a:avLst/>
          </a:prstGeom>
          <a:noFill/>
        </p:spPr>
        <p:txBody>
          <a:bodyPr wrap="square" rtlCol="0">
            <a:spAutoFit/>
          </a:bodyPr>
          <a:lstStyle/>
          <a:p>
            <a:r>
              <a:rPr lang="en-US" altLang="ja-JP" sz="1600" dirty="0" smtClean="0">
                <a:solidFill>
                  <a:prstClr val="black"/>
                </a:solidFill>
                <a:latin typeface="东芝黑体 Regular" panose="020B0500000000000000" pitchFamily="34" charset="-122"/>
                <a:ea typeface="东芝黑体 Regular" panose="020B0500000000000000" pitchFamily="34" charset="-122"/>
              </a:rPr>
              <a:t>TPH1R204PB(40V)</a:t>
            </a:r>
          </a:p>
        </p:txBody>
      </p:sp>
      <p:grpSp>
        <p:nvGrpSpPr>
          <p:cNvPr id="63" name="グループ化 62"/>
          <p:cNvGrpSpPr/>
          <p:nvPr/>
        </p:nvGrpSpPr>
        <p:grpSpPr>
          <a:xfrm>
            <a:off x="2343239" y="1889984"/>
            <a:ext cx="992526" cy="506154"/>
            <a:chOff x="184270" y="1411118"/>
            <a:chExt cx="992526" cy="506154"/>
          </a:xfrm>
        </p:grpSpPr>
        <p:sp>
          <p:nvSpPr>
            <p:cNvPr id="64" name="爆発 2 63"/>
            <p:cNvSpPr/>
            <p:nvPr/>
          </p:nvSpPr>
          <p:spPr>
            <a:xfrm>
              <a:off x="184270" y="1411118"/>
              <a:ext cx="992526" cy="506154"/>
            </a:xfrm>
            <a:prstGeom prst="irregularSeal2">
              <a:avLst/>
            </a:prstGeom>
            <a:solidFill>
              <a:srgbClr val="0F9BE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65" name="テキスト ボックス 64"/>
            <p:cNvSpPr txBox="1"/>
            <p:nvPr/>
          </p:nvSpPr>
          <p:spPr>
            <a:xfrm>
              <a:off x="321289" y="1504612"/>
              <a:ext cx="65609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MP</a:t>
              </a:r>
              <a:endParaRPr kumimoji="0" lang="ja-JP" altLang="en-US" sz="16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endParaRPr>
            </a:p>
          </p:txBody>
        </p:sp>
      </p:grpSp>
      <p:sp>
        <p:nvSpPr>
          <p:cNvPr id="66" name="角丸四角形 65"/>
          <p:cNvSpPr/>
          <p:nvPr/>
        </p:nvSpPr>
        <p:spPr>
          <a:xfrm>
            <a:off x="493200" y="1909507"/>
            <a:ext cx="2997596" cy="2683503"/>
          </a:xfrm>
          <a:prstGeom prst="roundRect">
            <a:avLst>
              <a:gd name="adj" fmla="val 6369"/>
            </a:avLst>
          </a:prstGeom>
          <a:noFill/>
          <a:ln w="12700" cap="flat" cmpd="sng" algn="ctr">
            <a:solidFill>
              <a:srgbClr val="0F9BEB">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grpSp>
        <p:nvGrpSpPr>
          <p:cNvPr id="67" name="グループ化 66"/>
          <p:cNvGrpSpPr/>
          <p:nvPr/>
        </p:nvGrpSpPr>
        <p:grpSpPr>
          <a:xfrm>
            <a:off x="580976" y="2767017"/>
            <a:ext cx="2601450" cy="1808826"/>
            <a:chOff x="838590" y="2763894"/>
            <a:chExt cx="2601450" cy="1808826"/>
          </a:xfrm>
        </p:grpSpPr>
        <p:grpSp>
          <p:nvGrpSpPr>
            <p:cNvPr id="68" name="グループ化 67"/>
            <p:cNvGrpSpPr/>
            <p:nvPr/>
          </p:nvGrpSpPr>
          <p:grpSpPr>
            <a:xfrm>
              <a:off x="1097508" y="2937436"/>
              <a:ext cx="1386397" cy="1568450"/>
              <a:chOff x="5418774" y="1028229"/>
              <a:chExt cx="1386397" cy="1568450"/>
            </a:xfrm>
          </p:grpSpPr>
          <p:pic>
            <p:nvPicPr>
              <p:cNvPr id="7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8774" y="1028229"/>
                <a:ext cx="13493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図 76"/>
              <p:cNvPicPr>
                <a:picLocks noChangeAspect="1"/>
              </p:cNvPicPr>
              <p:nvPr/>
            </p:nvPicPr>
            <p:blipFill>
              <a:blip r:embed="rId10"/>
              <a:stretch>
                <a:fillRect/>
              </a:stretch>
            </p:blipFill>
            <p:spPr>
              <a:xfrm>
                <a:off x="6478508" y="1302866"/>
                <a:ext cx="312230" cy="458787"/>
              </a:xfrm>
              <a:prstGeom prst="rect">
                <a:avLst/>
              </a:prstGeom>
            </p:spPr>
          </p:pic>
          <p:pic>
            <p:nvPicPr>
              <p:cNvPr id="78" name="図 77"/>
              <p:cNvPicPr>
                <a:picLocks noChangeAspect="1"/>
              </p:cNvPicPr>
              <p:nvPr/>
            </p:nvPicPr>
            <p:blipFill>
              <a:blip r:embed="rId11"/>
              <a:stretch>
                <a:fillRect/>
              </a:stretch>
            </p:blipFill>
            <p:spPr>
              <a:xfrm>
                <a:off x="6520470" y="1677203"/>
                <a:ext cx="284701" cy="549539"/>
              </a:xfrm>
              <a:prstGeom prst="rect">
                <a:avLst/>
              </a:prstGeom>
            </p:spPr>
          </p:pic>
        </p:grpSp>
        <p:sp>
          <p:nvSpPr>
            <p:cNvPr id="69" name="Rectangle 27"/>
            <p:cNvSpPr>
              <a:spLocks noChangeArrowheads="1"/>
            </p:cNvSpPr>
            <p:nvPr/>
          </p:nvSpPr>
          <p:spPr bwMode="auto">
            <a:xfrm>
              <a:off x="2167354" y="3555559"/>
              <a:ext cx="296716" cy="338554"/>
            </a:xfrm>
            <a:prstGeom prst="rect">
              <a:avLst/>
            </a:prstGeom>
            <a:noFill/>
            <a:ln w="15875" algn="ctr">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99"/>
                    </a:outerShdw>
                  </a:effectLst>
                </a14:hiddenEffects>
              </a:ext>
            </a:extLst>
          </p:spPr>
          <p:txBody>
            <a:bodyPr wrap="square" anchor="ctr">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endParaRPr kumimoji="1" lang="ja-JP" altLang="en-US" sz="1600" b="1" i="0" u="none" strike="noStrike" kern="0" cap="none" spc="0" normalizeH="0" baseline="0" noProof="0">
                <a:ln>
                  <a:noFill/>
                </a:ln>
                <a:solidFill>
                  <a:srgbClr val="FF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70" name="Text Box 48"/>
            <p:cNvSpPr txBox="1">
              <a:spLocks noChangeArrowheads="1"/>
            </p:cNvSpPr>
            <p:nvPr/>
          </p:nvSpPr>
          <p:spPr bwMode="auto">
            <a:xfrm>
              <a:off x="1884143" y="2763894"/>
              <a:ext cx="9332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400" b="1" i="0" u="none" strike="noStrike" kern="0" cap="none" spc="0" normalizeH="0" baseline="0" noProof="0" dirty="0" smtClean="0">
                  <a:ln>
                    <a:noFill/>
                  </a:ln>
                  <a:solidFill>
                    <a:srgbClr val="3333FF"/>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Snubber</a:t>
              </a:r>
              <a:endParaRPr kumimoji="1" lang="en-US" altLang="ja-JP" sz="1400" b="1" i="0" u="none" strike="noStrike" kern="0" cap="none" spc="0" normalizeH="0" baseline="0" noProof="0" dirty="0">
                <a:ln>
                  <a:noFill/>
                </a:ln>
                <a:solidFill>
                  <a:srgbClr val="3333FF"/>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71" name="Text Box 48"/>
            <p:cNvSpPr txBox="1">
              <a:spLocks noChangeArrowheads="1"/>
            </p:cNvSpPr>
            <p:nvPr/>
          </p:nvSpPr>
          <p:spPr bwMode="auto">
            <a:xfrm>
              <a:off x="1219782" y="2843774"/>
              <a:ext cx="5245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000" b="1" i="0" u="none" strike="noStrike" kern="0" cap="none" spc="0" normalizeH="0" baseline="0" noProof="0" dirty="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Drain</a:t>
              </a:r>
            </a:p>
          </p:txBody>
        </p:sp>
        <p:sp>
          <p:nvSpPr>
            <p:cNvPr id="72" name="Text Box 48"/>
            <p:cNvSpPr txBox="1">
              <a:spLocks noChangeArrowheads="1"/>
            </p:cNvSpPr>
            <p:nvPr/>
          </p:nvSpPr>
          <p:spPr bwMode="auto">
            <a:xfrm>
              <a:off x="1120396" y="4326499"/>
              <a:ext cx="6238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000" b="1" i="0" u="none" strike="noStrike" kern="0" cap="none" spc="0" normalizeH="0" baseline="0" noProof="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Source</a:t>
              </a:r>
            </a:p>
          </p:txBody>
        </p:sp>
        <p:sp>
          <p:nvSpPr>
            <p:cNvPr id="73" name="二等辺三角形 72"/>
            <p:cNvSpPr/>
            <p:nvPr/>
          </p:nvSpPr>
          <p:spPr>
            <a:xfrm rot="16200000">
              <a:off x="2476358" y="3421974"/>
              <a:ext cx="941098" cy="882824"/>
            </a:xfrm>
            <a:prstGeom prst="triangle">
              <a:avLst/>
            </a:prstGeom>
            <a:solidFill>
              <a:srgbClr val="0F9BEB">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74" name="Text Box 48"/>
            <p:cNvSpPr txBox="1">
              <a:spLocks noChangeArrowheads="1"/>
            </p:cNvSpPr>
            <p:nvPr/>
          </p:nvSpPr>
          <p:spPr bwMode="auto">
            <a:xfrm>
              <a:off x="2477917" y="3517722"/>
              <a:ext cx="9621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Adjust</a:t>
              </a:r>
            </a:p>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 snubber</a:t>
              </a:r>
            </a:p>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4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 </a:t>
              </a:r>
              <a:r>
                <a:rPr kumimoji="1" lang="en-US" altLang="ja-JP" sz="1400" b="0" i="0" u="none" strike="noStrike" kern="0" cap="none" spc="0" normalizeH="0" baseline="0" noProof="0" dirty="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constant</a:t>
              </a:r>
            </a:p>
          </p:txBody>
        </p:sp>
        <p:sp>
          <p:nvSpPr>
            <p:cNvPr id="75" name="Text Box 48"/>
            <p:cNvSpPr txBox="1">
              <a:spLocks noChangeArrowheads="1"/>
            </p:cNvSpPr>
            <p:nvPr/>
          </p:nvSpPr>
          <p:spPr bwMode="auto">
            <a:xfrm>
              <a:off x="838590" y="3493168"/>
              <a:ext cx="4764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ts val="0"/>
                </a:spcBef>
                <a:spcAft>
                  <a:spcPct val="0"/>
                </a:spcAft>
                <a:buClrTx/>
                <a:buSzTx/>
                <a:buFontTx/>
                <a:buNone/>
                <a:tabLst/>
                <a:defRPr/>
              </a:pPr>
              <a:r>
                <a:rPr kumimoji="1" lang="en-US" altLang="ja-JP" sz="1000" b="1"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Gate</a:t>
              </a:r>
              <a:endParaRPr kumimoji="1" lang="en-US" altLang="ja-JP" sz="1000" b="1" i="0" u="none" strike="noStrike" kern="0" cap="none" spc="0" normalizeH="0" baseline="0" noProof="0" dirty="0">
                <a:ln>
                  <a:noFill/>
                </a:ln>
                <a:solidFill>
                  <a:prstClr val="black"/>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endParaRPr>
            </a:p>
          </p:txBody>
        </p:sp>
      </p:grpSp>
      <p:sp>
        <p:nvSpPr>
          <p:cNvPr id="79" name="テキスト ボックス 3"/>
          <p:cNvSpPr txBox="1">
            <a:spLocks noChangeArrowheads="1"/>
          </p:cNvSpPr>
          <p:nvPr/>
        </p:nvSpPr>
        <p:spPr bwMode="auto">
          <a:xfrm>
            <a:off x="702486" y="2302748"/>
            <a:ext cx="1114582" cy="338554"/>
          </a:xfrm>
          <a:prstGeom prst="rect">
            <a:avLst/>
          </a:prstGeom>
          <a:solidFill>
            <a:srgbClr val="2D4BA5"/>
          </a:solidFill>
          <a:ln>
            <a:noFill/>
          </a:ln>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6V</a:t>
            </a:r>
            <a:r>
              <a:rPr lang="ja-JP" altLang="en-US"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drive</a:t>
            </a:r>
            <a:endParaRPr lang="en-US" altLang="ja-JP" sz="1600" b="0" dirty="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pic>
        <p:nvPicPr>
          <p:cNvPr id="80" name="図 79"/>
          <p:cNvPicPr>
            <a:picLocks noChangeAspect="1"/>
          </p:cNvPicPr>
          <p:nvPr/>
        </p:nvPicPr>
        <p:blipFill>
          <a:blip r:embed="rId12"/>
          <a:stretch>
            <a:fillRect/>
          </a:stretch>
        </p:blipFill>
        <p:spPr>
          <a:xfrm>
            <a:off x="674104" y="5268752"/>
            <a:ext cx="11002516" cy="1171991"/>
          </a:xfrm>
          <a:prstGeom prst="rect">
            <a:avLst/>
          </a:prstGeom>
        </p:spPr>
      </p:pic>
    </p:spTree>
    <p:extLst>
      <p:ext uri="{BB962C8B-B14F-4D97-AF65-F5344CB8AC3E}">
        <p14:creationId xmlns:p14="http://schemas.microsoft.com/office/powerpoint/2010/main" val="124368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20"/>
          </p:nvPr>
        </p:nvSpPr>
        <p:spPr>
          <a:xfrm>
            <a:off x="0" y="756000"/>
            <a:ext cx="12192000" cy="432000"/>
          </a:xfrm>
          <a:solidFill>
            <a:srgbClr val="0064D2"/>
          </a:solidFill>
        </p:spPr>
        <p:txBody>
          <a:bodyPr tIns="108000" bIns="108000"/>
          <a:lstStyle/>
          <a:p>
            <a:r>
              <a:rPr lang="en-US" altLang="ja-JP" sz="1800" dirty="0" smtClean="0">
                <a:latin typeface="东芝黑体 Regular" panose="020B0500000000000000" pitchFamily="34" charset="-122"/>
                <a:ea typeface="东芝黑体 Regular" panose="020B0500000000000000" pitchFamily="34" charset="-122"/>
              </a:rPr>
              <a:t>TPH1R306P1</a:t>
            </a:r>
            <a:r>
              <a:rPr lang="zh-CN" altLang="en-US" sz="1800" dirty="0" smtClean="0">
                <a:latin typeface="东芝黑体 Regular" panose="020B0500000000000000" pitchFamily="34" charset="-122"/>
                <a:ea typeface="东芝黑体 Regular" panose="020B0500000000000000" pitchFamily="34" charset="-122"/>
              </a:rPr>
              <a:t>：</a:t>
            </a:r>
            <a:r>
              <a:rPr lang="zh-CN" altLang="en-US" sz="1800" dirty="0">
                <a:latin typeface="东芝黑体 Regular" panose="020B0500000000000000" pitchFamily="34" charset="-122"/>
                <a:ea typeface="东芝黑体 Regular" panose="020B0500000000000000" pitchFamily="34" charset="-122"/>
              </a:rPr>
              <a:t>兼具</a:t>
            </a:r>
            <a:r>
              <a:rPr lang="en-US" altLang="ja-JP" sz="1800" dirty="0">
                <a:latin typeface="东芝黑体 Regular" panose="020B0500000000000000" pitchFamily="34" charset="-122"/>
                <a:ea typeface="东芝黑体 Regular" panose="020B0500000000000000" pitchFamily="34" charset="-122"/>
              </a:rPr>
              <a:t>U-MOS Ⅸ-H</a:t>
            </a:r>
            <a:r>
              <a:rPr lang="zh-CN" altLang="en-US" sz="1800" dirty="0">
                <a:latin typeface="东芝黑体 Regular" panose="020B0500000000000000" pitchFamily="34" charset="-122"/>
                <a:ea typeface="东芝黑体 Regular" panose="020B0500000000000000" pitchFamily="34" charset="-122"/>
              </a:rPr>
              <a:t>的高性能和低尖峰特性</a:t>
            </a:r>
            <a:endParaRPr lang="en-US" altLang="ja-JP" sz="1800" dirty="0">
              <a:latin typeface="东芝黑体 Regular" panose="020B0500000000000000" pitchFamily="34" charset="-122"/>
              <a:ea typeface="东芝黑体 Regular" panose="020B0500000000000000" pitchFamily="34" charset="-122"/>
            </a:endParaRPr>
          </a:p>
        </p:txBody>
      </p:sp>
      <p:sp>
        <p:nvSpPr>
          <p:cNvPr id="4" name="タイトル 3"/>
          <p:cNvSpPr>
            <a:spLocks noGrp="1"/>
          </p:cNvSpPr>
          <p:nvPr>
            <p:ph type="title"/>
          </p:nvPr>
        </p:nvSpPr>
        <p:spPr/>
        <p:txBody>
          <a:bodyPr/>
          <a:lstStyle/>
          <a:p>
            <a:r>
              <a:rPr lang="en-US" altLang="ja-JP" sz="2800" dirty="0">
                <a:latin typeface="东芝黑体 Bold" panose="020B0800000000000000" pitchFamily="34" charset="-122"/>
                <a:ea typeface="东芝黑体 Bold" panose="020B0800000000000000" pitchFamily="34" charset="-122"/>
              </a:rPr>
              <a:t>U-</a:t>
            </a:r>
            <a:r>
              <a:rPr lang="en-US" altLang="ja-JP" sz="2800" dirty="0" err="1">
                <a:latin typeface="东芝黑体 Bold" panose="020B0800000000000000" pitchFamily="34" charset="-122"/>
                <a:ea typeface="东芝黑体 Bold" panose="020B0800000000000000" pitchFamily="34" charset="-122"/>
              </a:rPr>
              <a:t>MOSⅨ</a:t>
            </a:r>
            <a:r>
              <a:rPr lang="en-US" altLang="ja-JP" sz="2800" dirty="0">
                <a:latin typeface="东芝黑体 Bold" panose="020B0800000000000000" pitchFamily="34" charset="-122"/>
                <a:ea typeface="东芝黑体 Bold" panose="020B0800000000000000" pitchFamily="34" charset="-122"/>
              </a:rPr>
              <a:t>-H </a:t>
            </a:r>
            <a:r>
              <a:rPr lang="en-US" altLang="ja-JP" sz="2800" dirty="0" smtClean="0">
                <a:latin typeface="东芝黑体 Bold" panose="020B0800000000000000" pitchFamily="34" charset="-122"/>
                <a:ea typeface="东芝黑体 Bold" panose="020B0800000000000000" pitchFamily="34" charset="-122"/>
              </a:rPr>
              <a:t>60V</a:t>
            </a:r>
            <a:r>
              <a:rPr lang="zh-CN" altLang="en-US" sz="2800" dirty="0">
                <a:latin typeface="东芝黑体 Bold" panose="020B0800000000000000" pitchFamily="34" charset="-122"/>
                <a:ea typeface="东芝黑体 Bold" panose="020B0800000000000000" pitchFamily="34" charset="-122"/>
              </a:rPr>
              <a:t>系列＋低</a:t>
            </a:r>
            <a:r>
              <a:rPr lang="zh-CN" altLang="en-US" sz="2800" dirty="0" smtClean="0">
                <a:latin typeface="东芝黑体 Bold" panose="020B0800000000000000" pitchFamily="34" charset="-122"/>
                <a:ea typeface="东芝黑体 Bold" panose="020B0800000000000000" pitchFamily="34" charset="-122"/>
              </a:rPr>
              <a:t>尖峰技术</a:t>
            </a:r>
            <a:endParaRPr lang="ja-JP" altLang="en-US" sz="2800" dirty="0">
              <a:latin typeface="东芝黑体 Bold" panose="020B0800000000000000" pitchFamily="34" charset="-122"/>
              <a:ea typeface="东芝黑体 Bold" panose="020B0800000000000000" pitchFamily="34" charset="-122"/>
            </a:endParaRPr>
          </a:p>
        </p:txBody>
      </p:sp>
      <p:sp>
        <p:nvSpPr>
          <p:cNvPr id="14" name="テキスト ボックス 3"/>
          <p:cNvSpPr txBox="1">
            <a:spLocks noChangeArrowheads="1"/>
          </p:cNvSpPr>
          <p:nvPr/>
        </p:nvSpPr>
        <p:spPr bwMode="auto">
          <a:xfrm>
            <a:off x="3935149" y="1703174"/>
            <a:ext cx="2138371" cy="144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600" u="sng" dirty="0">
                <a:solidFill>
                  <a:srgbClr val="2D4BA5"/>
                </a:solidFill>
                <a:latin typeface="东芝黑体 Regular" panose="020B0500000000000000" pitchFamily="34" charset="-122"/>
                <a:ea typeface="东芝黑体 Regular" panose="020B0500000000000000" pitchFamily="34" charset="-122"/>
                <a:cs typeface="Meiryo UI" panose="020B0604030504040204" pitchFamily="50" charset="-128"/>
              </a:rPr>
              <a:t>Switching waveform</a:t>
            </a: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ja-JP" sz="11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DD</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30V</a:t>
            </a:r>
            <a:r>
              <a:rPr lang="zh-CN"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I</a:t>
            </a:r>
            <a:r>
              <a:rPr lang="en-US" altLang="ja-JP" sz="11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50A</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RG</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4.7Ω</a:t>
            </a:r>
            <a:r>
              <a:rPr lang="zh-CN"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RGS</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4.7Ω</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Resistance </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load</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Ta</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25</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5" name="テキスト ボックス 3"/>
          <p:cNvSpPr txBox="1">
            <a:spLocks noChangeArrowheads="1"/>
          </p:cNvSpPr>
          <p:nvPr/>
        </p:nvSpPr>
        <p:spPr bwMode="auto">
          <a:xfrm>
            <a:off x="3935149" y="3229422"/>
            <a:ext cx="2138371" cy="12311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600" u="sng" dirty="0" err="1">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rPr>
              <a:t>trr</a:t>
            </a:r>
            <a:r>
              <a:rPr lang="en-US" altLang="ja-JP" sz="1600" u="sng" dirty="0">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rPr>
              <a:t> </a:t>
            </a:r>
            <a:r>
              <a:rPr lang="en-US" altLang="ja-JP" sz="1600" u="sng" dirty="0" err="1">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rPr>
              <a:t>wavefrom</a:t>
            </a:r>
            <a:endParaRPr lang="en-US" altLang="ja-JP" sz="1600" u="sng" dirty="0">
              <a:solidFill>
                <a:srgbClr val="00B050"/>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ja-JP" sz="11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DD</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30V</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I</a:t>
            </a:r>
            <a:r>
              <a:rPr lang="en-US" altLang="ja-JP" sz="11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DR</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25A</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di/</a:t>
            </a:r>
            <a:r>
              <a:rPr lang="en-US" altLang="ja-JP" sz="1400" b="0" dirty="0" err="1">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dt</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220A/</a:t>
            </a:r>
            <a:r>
              <a:rPr lang="en-US" altLang="ja-JP" sz="1400" b="0" dirty="0" err="1">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μs</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a:p>
            <a:pPr>
              <a:spcAft>
                <a:spcPct val="0"/>
              </a:spcAft>
              <a:buFontTx/>
              <a:buNone/>
            </a:pP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Ta</a:t>
            </a:r>
            <a:r>
              <a:rPr lang="ja-JP" altLang="en-US"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400" b="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25</a:t>
            </a:r>
            <a:r>
              <a:rPr lang="ja-JP" altLang="en-US"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lang="en-US" altLang="ja-JP" sz="1400" b="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grpSp>
        <p:nvGrpSpPr>
          <p:cNvPr id="16" name="グループ化 15"/>
          <p:cNvGrpSpPr>
            <a:grpSpLocks noChangeAspect="1"/>
          </p:cNvGrpSpPr>
          <p:nvPr/>
        </p:nvGrpSpPr>
        <p:grpSpPr>
          <a:xfrm>
            <a:off x="6455808" y="1485352"/>
            <a:ext cx="2329663" cy="3483168"/>
            <a:chOff x="4589118" y="1388284"/>
            <a:chExt cx="2452278" cy="3812975"/>
          </a:xfrm>
        </p:grpSpPr>
        <p:pic>
          <p:nvPicPr>
            <p:cNvPr id="17" name="図 16"/>
            <p:cNvPicPr>
              <a:picLocks noChangeAspect="1"/>
            </p:cNvPicPr>
            <p:nvPr/>
          </p:nvPicPr>
          <p:blipFill>
            <a:blip r:embed="rId3"/>
            <a:stretch>
              <a:fillRect/>
            </a:stretch>
          </p:blipFill>
          <p:spPr>
            <a:xfrm>
              <a:off x="4589118" y="3310506"/>
              <a:ext cx="2182743" cy="1890753"/>
            </a:xfrm>
            <a:prstGeom prst="rect">
              <a:avLst/>
            </a:prstGeom>
          </p:spPr>
        </p:pic>
        <p:pic>
          <p:nvPicPr>
            <p:cNvPr id="18" name="図 17"/>
            <p:cNvPicPr>
              <a:picLocks noChangeAspect="1"/>
            </p:cNvPicPr>
            <p:nvPr/>
          </p:nvPicPr>
          <p:blipFill>
            <a:blip r:embed="rId4"/>
            <a:stretch>
              <a:fillRect/>
            </a:stretch>
          </p:blipFill>
          <p:spPr>
            <a:xfrm>
              <a:off x="4613907" y="1406873"/>
              <a:ext cx="2166215" cy="1845918"/>
            </a:xfrm>
            <a:prstGeom prst="rect">
              <a:avLst/>
            </a:prstGeom>
          </p:spPr>
        </p:pic>
        <p:sp>
          <p:nvSpPr>
            <p:cNvPr id="19" name="Text Box 11"/>
            <p:cNvSpPr txBox="1">
              <a:spLocks noChangeArrowheads="1"/>
            </p:cNvSpPr>
            <p:nvPr/>
          </p:nvSpPr>
          <p:spPr bwMode="auto">
            <a:xfrm>
              <a:off x="4991942" y="1388284"/>
              <a:ext cx="1421418" cy="339307"/>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TPH1R306P</a:t>
              </a:r>
              <a:r>
                <a:rPr kumimoji="0" lang="en-US" altLang="ja-JP" sz="1400" b="1" i="0" u="none" strike="noStrike" kern="0" cap="none" spc="0" normalizeH="0" baseline="0" noProof="0" dirty="0">
                  <a:ln>
                    <a:noFill/>
                  </a:ln>
                  <a:solidFill>
                    <a:srgbClr val="FF0000"/>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L</a:t>
              </a:r>
              <a:r>
                <a:rPr kumimoji="0" lang="en-US" altLang="ja-JP" sz="14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 </a:t>
              </a:r>
            </a:p>
          </p:txBody>
        </p:sp>
        <p:sp>
          <p:nvSpPr>
            <p:cNvPr id="20" name="テキスト ボックス 3"/>
            <p:cNvSpPr txBox="1">
              <a:spLocks noChangeArrowheads="1"/>
            </p:cNvSpPr>
            <p:nvPr/>
          </p:nvSpPr>
          <p:spPr bwMode="auto">
            <a:xfrm>
              <a:off x="5458368" y="2352902"/>
              <a:ext cx="1400108" cy="3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VDS</a:t>
              </a:r>
              <a:r>
                <a:rPr kumimoji="1" lang="zh-CN" altLang="en-US"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a:t>
              </a: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10V/div</a:t>
              </a:r>
              <a:endParaRPr kumimoji="1" lang="en-US" altLang="ja-JP" sz="1200" b="1" i="0" u="none" strike="noStrike" kern="0" cap="none" spc="0" normalizeH="0" baseline="0" noProof="0" dirty="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21" name="テキスト ボックス 3"/>
            <p:cNvSpPr txBox="1">
              <a:spLocks noChangeArrowheads="1"/>
            </p:cNvSpPr>
            <p:nvPr/>
          </p:nvSpPr>
          <p:spPr bwMode="auto">
            <a:xfrm>
              <a:off x="5897837" y="2823221"/>
              <a:ext cx="995117" cy="3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20ns/div</a:t>
              </a:r>
            </a:p>
          </p:txBody>
        </p:sp>
        <p:sp>
          <p:nvSpPr>
            <p:cNvPr id="22" name="テキスト ボックス 3"/>
            <p:cNvSpPr txBox="1">
              <a:spLocks noChangeArrowheads="1"/>
            </p:cNvSpPr>
            <p:nvPr/>
          </p:nvSpPr>
          <p:spPr bwMode="auto">
            <a:xfrm>
              <a:off x="5897835" y="4813785"/>
              <a:ext cx="1143561" cy="3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10us/div</a:t>
              </a:r>
            </a:p>
          </p:txBody>
        </p:sp>
        <p:sp>
          <p:nvSpPr>
            <p:cNvPr id="23" name="テキスト ボックス 3"/>
            <p:cNvSpPr txBox="1">
              <a:spLocks noChangeArrowheads="1"/>
            </p:cNvSpPr>
            <p:nvPr/>
          </p:nvSpPr>
          <p:spPr bwMode="auto">
            <a:xfrm>
              <a:off x="5458368" y="3874796"/>
              <a:ext cx="1400108" cy="3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defTabSz="914400" eaLnBrk="0" fontAlgn="auto" latinLnBrk="0" hangingPunct="0">
                <a:lnSpc>
                  <a:spcPct val="100000"/>
                </a:lnSpc>
                <a:spcBef>
                  <a:spcPct val="50000"/>
                </a:spcBef>
                <a:spcAft>
                  <a:spcPct val="0"/>
                </a:spcAft>
                <a:buClrTx/>
                <a:buSzTx/>
                <a:buFontTx/>
                <a:buNone/>
                <a:tabLst/>
                <a:defRPr/>
              </a:pP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VDS</a:t>
              </a:r>
              <a:r>
                <a:rPr kumimoji="1" lang="zh-CN" altLang="en-US"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a:t>
              </a:r>
              <a:r>
                <a:rPr kumimoji="1" lang="en-US" altLang="ja-JP" sz="1200" b="1" i="0" u="none" strike="noStrike" kern="0" cap="none" spc="0" normalizeH="0" baseline="0" noProof="0" dirty="0" smtClean="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10V/div</a:t>
              </a:r>
              <a:endParaRPr kumimoji="1" lang="en-US" altLang="ja-JP" sz="1200" b="1" i="0" u="none" strike="noStrike" kern="0" cap="none" spc="0" normalizeH="0" baseline="0" noProof="0" dirty="0">
                <a:ln>
                  <a:noFill/>
                </a:ln>
                <a:solidFill>
                  <a:srgbClr val="2D4BA5"/>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24" name="テキスト ボックス 3"/>
            <p:cNvSpPr txBox="1">
              <a:spLocks noChangeArrowheads="1"/>
            </p:cNvSpPr>
            <p:nvPr/>
          </p:nvSpPr>
          <p:spPr bwMode="auto">
            <a:xfrm>
              <a:off x="5897834" y="1810411"/>
              <a:ext cx="751650" cy="235844"/>
            </a:xfrm>
            <a:prstGeom prst="rect">
              <a:avLst/>
            </a:prstGeom>
            <a:solidFill>
              <a:srgbClr val="2D4BA5"/>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36.8V</a:t>
              </a:r>
            </a:p>
          </p:txBody>
        </p:sp>
        <p:cxnSp>
          <p:nvCxnSpPr>
            <p:cNvPr id="25" name="直線コネクタ 24"/>
            <p:cNvCxnSpPr/>
            <p:nvPr/>
          </p:nvCxnSpPr>
          <p:spPr>
            <a:xfrm>
              <a:off x="5462419" y="2099735"/>
              <a:ext cx="257175" cy="0"/>
            </a:xfrm>
            <a:prstGeom prst="line">
              <a:avLst/>
            </a:prstGeom>
            <a:noFill/>
            <a:ln w="15875" cap="flat" cmpd="sng" algn="ctr">
              <a:solidFill>
                <a:srgbClr val="FF0000"/>
              </a:solidFill>
              <a:prstDash val="solid"/>
              <a:miter lim="800000"/>
            </a:ln>
            <a:effectLst/>
          </p:spPr>
        </p:cxnSp>
        <p:sp>
          <p:nvSpPr>
            <p:cNvPr id="26" name="テキスト ボックス 3"/>
            <p:cNvSpPr txBox="1">
              <a:spLocks noChangeArrowheads="1"/>
            </p:cNvSpPr>
            <p:nvPr/>
          </p:nvSpPr>
          <p:spPr bwMode="auto">
            <a:xfrm>
              <a:off x="5304663" y="3468204"/>
              <a:ext cx="751650" cy="235844"/>
            </a:xfrm>
            <a:prstGeom prst="rect">
              <a:avLst/>
            </a:prstGeom>
            <a:solidFill>
              <a:srgbClr val="00B050"/>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59.2V</a:t>
              </a:r>
            </a:p>
          </p:txBody>
        </p:sp>
        <p:cxnSp>
          <p:nvCxnSpPr>
            <p:cNvPr id="27" name="直線コネクタ 26"/>
            <p:cNvCxnSpPr/>
            <p:nvPr/>
          </p:nvCxnSpPr>
          <p:spPr>
            <a:xfrm>
              <a:off x="4930575" y="3573009"/>
              <a:ext cx="257175" cy="0"/>
            </a:xfrm>
            <a:prstGeom prst="line">
              <a:avLst/>
            </a:prstGeom>
            <a:noFill/>
            <a:ln w="15875" cap="flat" cmpd="sng" algn="ctr">
              <a:solidFill>
                <a:srgbClr val="FF0000"/>
              </a:solidFill>
              <a:prstDash val="solid"/>
              <a:miter lim="800000"/>
            </a:ln>
            <a:effectLst/>
          </p:spPr>
        </p:cxnSp>
      </p:grpSp>
      <p:grpSp>
        <p:nvGrpSpPr>
          <p:cNvPr id="28" name="グループ化 27"/>
          <p:cNvGrpSpPr>
            <a:grpSpLocks noChangeAspect="1"/>
          </p:cNvGrpSpPr>
          <p:nvPr/>
        </p:nvGrpSpPr>
        <p:grpSpPr>
          <a:xfrm>
            <a:off x="8809609" y="1486562"/>
            <a:ext cx="2085170" cy="3481958"/>
            <a:chOff x="6959942" y="1404598"/>
            <a:chExt cx="2194915" cy="3796661"/>
          </a:xfrm>
        </p:grpSpPr>
        <p:pic>
          <p:nvPicPr>
            <p:cNvPr id="29" name="図 28"/>
            <p:cNvPicPr>
              <a:picLocks noChangeAspect="1"/>
            </p:cNvPicPr>
            <p:nvPr/>
          </p:nvPicPr>
          <p:blipFill>
            <a:blip r:embed="rId5"/>
            <a:stretch>
              <a:fillRect/>
            </a:stretch>
          </p:blipFill>
          <p:spPr>
            <a:xfrm>
              <a:off x="6986317" y="3322808"/>
              <a:ext cx="2168540" cy="1878451"/>
            </a:xfrm>
            <a:prstGeom prst="rect">
              <a:avLst/>
            </a:prstGeom>
          </p:spPr>
        </p:pic>
        <p:pic>
          <p:nvPicPr>
            <p:cNvPr id="30" name="図 29"/>
            <p:cNvPicPr>
              <a:picLocks noChangeAspect="1"/>
            </p:cNvPicPr>
            <p:nvPr/>
          </p:nvPicPr>
          <p:blipFill>
            <a:blip r:embed="rId6"/>
            <a:stretch>
              <a:fillRect/>
            </a:stretch>
          </p:blipFill>
          <p:spPr>
            <a:xfrm>
              <a:off x="6959942" y="1420717"/>
              <a:ext cx="2159082" cy="1832075"/>
            </a:xfrm>
            <a:prstGeom prst="rect">
              <a:avLst/>
            </a:prstGeom>
          </p:spPr>
        </p:pic>
        <p:sp>
          <p:nvSpPr>
            <p:cNvPr id="31" name="Text Box 11"/>
            <p:cNvSpPr txBox="1">
              <a:spLocks noChangeArrowheads="1"/>
            </p:cNvSpPr>
            <p:nvPr/>
          </p:nvSpPr>
          <p:spPr bwMode="auto">
            <a:xfrm>
              <a:off x="7333268" y="1404598"/>
              <a:ext cx="1423105" cy="337972"/>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marL="0" marR="0" lvl="0" indent="0" defTabSz="968375"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TPH1R306P</a:t>
              </a:r>
              <a:r>
                <a:rPr kumimoji="0" lang="en-US" altLang="ja-JP" sz="1400" b="1" i="0" u="none" strike="noStrike" kern="0" cap="none" spc="0" normalizeH="0" baseline="0" noProof="0" dirty="0">
                  <a:ln>
                    <a:noFill/>
                  </a:ln>
                  <a:solidFill>
                    <a:srgbClr val="FF0000"/>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1</a:t>
              </a:r>
              <a:r>
                <a:rPr kumimoji="0" lang="en-US" altLang="ja-JP" sz="1400" b="1" i="0" u="none" strike="noStrike" kern="0" cap="none" spc="0" normalizeH="0" baseline="0" noProof="0" dirty="0">
                  <a:ln>
                    <a:noFill/>
                  </a:ln>
                  <a:solidFill>
                    <a:srgbClr val="333333"/>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 </a:t>
              </a:r>
            </a:p>
          </p:txBody>
        </p:sp>
        <p:sp>
          <p:nvSpPr>
            <p:cNvPr id="32" name="テキスト ボックス 3"/>
            <p:cNvSpPr txBox="1">
              <a:spLocks noChangeArrowheads="1"/>
            </p:cNvSpPr>
            <p:nvPr/>
          </p:nvSpPr>
          <p:spPr bwMode="auto">
            <a:xfrm>
              <a:off x="8276439" y="1971353"/>
              <a:ext cx="751650" cy="234916"/>
            </a:xfrm>
            <a:prstGeom prst="rect">
              <a:avLst/>
            </a:prstGeom>
            <a:solidFill>
              <a:srgbClr val="2D4BA5"/>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31.9V</a:t>
              </a:r>
            </a:p>
          </p:txBody>
        </p:sp>
        <p:cxnSp>
          <p:nvCxnSpPr>
            <p:cNvPr id="33" name="直線コネクタ 32"/>
            <p:cNvCxnSpPr/>
            <p:nvPr/>
          </p:nvCxnSpPr>
          <p:spPr>
            <a:xfrm>
              <a:off x="7925371" y="2206051"/>
              <a:ext cx="257175" cy="0"/>
            </a:xfrm>
            <a:prstGeom prst="line">
              <a:avLst/>
            </a:prstGeom>
            <a:noFill/>
            <a:ln w="15875" cap="flat" cmpd="sng" algn="ctr">
              <a:solidFill>
                <a:srgbClr val="FF0000"/>
              </a:solidFill>
              <a:prstDash val="solid"/>
              <a:miter lim="800000"/>
            </a:ln>
            <a:effectLst/>
          </p:spPr>
        </p:cxnSp>
        <p:sp>
          <p:nvSpPr>
            <p:cNvPr id="34" name="テキスト ボックス 3"/>
            <p:cNvSpPr txBox="1">
              <a:spLocks noChangeArrowheads="1"/>
            </p:cNvSpPr>
            <p:nvPr/>
          </p:nvSpPr>
          <p:spPr bwMode="auto">
            <a:xfrm>
              <a:off x="7704752" y="3879056"/>
              <a:ext cx="751650" cy="234916"/>
            </a:xfrm>
            <a:prstGeom prst="rect">
              <a:avLst/>
            </a:prstGeom>
            <a:solidFill>
              <a:srgbClr val="00B050"/>
            </a:solidFill>
            <a:ln>
              <a:noFill/>
            </a:ln>
            <a:extLst/>
          </p:spPr>
          <p:txBody>
            <a:bodyPr wrap="square" lIns="0" tIns="0" rIns="0" bIns="0">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marL="0" marR="0" lvl="0" indent="0" algn="ctr" defTabSz="914400" eaLnBrk="0" fontAlgn="auto" latinLnBrk="0" hangingPunct="0">
                <a:lnSpc>
                  <a:spcPct val="100000"/>
                </a:lnSpc>
                <a:spcBef>
                  <a:spcPct val="50000"/>
                </a:spcBef>
                <a:spcAft>
                  <a:spcPct val="0"/>
                </a:spcAft>
                <a:buClrTx/>
                <a:buSzTx/>
                <a:buFontTx/>
                <a:buNone/>
                <a:tabLst/>
                <a:defRPr/>
              </a:pPr>
              <a:r>
                <a:rPr kumimoji="1" lang="en-US" altLang="ja-JP" sz="1400" b="1" i="0" u="none" strike="noStrike" kern="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cs typeface="Meiryo UI" panose="020B0604030504040204" pitchFamily="50" charset="-128"/>
                </a:rPr>
                <a:t>38.2V</a:t>
              </a:r>
            </a:p>
          </p:txBody>
        </p:sp>
        <p:cxnSp>
          <p:nvCxnSpPr>
            <p:cNvPr id="35" name="直線コネクタ 34"/>
            <p:cNvCxnSpPr/>
            <p:nvPr/>
          </p:nvCxnSpPr>
          <p:spPr>
            <a:xfrm>
              <a:off x="7319318" y="4008210"/>
              <a:ext cx="257175" cy="0"/>
            </a:xfrm>
            <a:prstGeom prst="line">
              <a:avLst/>
            </a:prstGeom>
            <a:noFill/>
            <a:ln w="15875" cap="flat" cmpd="sng" algn="ctr">
              <a:solidFill>
                <a:srgbClr val="FF0000"/>
              </a:solidFill>
              <a:prstDash val="solid"/>
              <a:miter lim="800000"/>
            </a:ln>
            <a:effectLst/>
          </p:spPr>
        </p:cxnSp>
      </p:grpSp>
      <p:sp>
        <p:nvSpPr>
          <p:cNvPr id="36" name="テキスト ボックス 35"/>
          <p:cNvSpPr txBox="1"/>
          <p:nvPr/>
        </p:nvSpPr>
        <p:spPr>
          <a:xfrm>
            <a:off x="493200" y="1300264"/>
            <a:ext cx="3450135" cy="400110"/>
          </a:xfrm>
          <a:prstGeom prst="rect">
            <a:avLst/>
          </a:prstGeom>
          <a:noFill/>
        </p:spPr>
        <p:txBody>
          <a:bodyPr wrap="square" rtlCol="0">
            <a:spAutoFit/>
          </a:bodyPr>
          <a:lstStyle/>
          <a:p>
            <a:r>
              <a:rPr lang="en-US" altLang="ja-JP" sz="2000" b="1" dirty="0" smtClean="0">
                <a:solidFill>
                  <a:srgbClr val="0070C0"/>
                </a:solidFill>
                <a:latin typeface="东芝黑体 Regular" panose="020B0500000000000000" pitchFamily="34" charset="-122"/>
                <a:ea typeface="东芝黑体 Regular" panose="020B0500000000000000" pitchFamily="34" charset="-122"/>
              </a:rPr>
              <a:t>Low Spike Technology</a:t>
            </a:r>
            <a:endParaRPr lang="ja-JP" altLang="en-US" sz="2000" b="1" dirty="0">
              <a:solidFill>
                <a:srgbClr val="0070C0"/>
              </a:solidFill>
              <a:latin typeface="东芝黑体 Regular" panose="020B0500000000000000" pitchFamily="34" charset="-122"/>
              <a:ea typeface="东芝黑体 Regular" panose="020B0500000000000000" pitchFamily="34" charset="-122"/>
            </a:endParaRPr>
          </a:p>
        </p:txBody>
      </p:sp>
      <p:grpSp>
        <p:nvGrpSpPr>
          <p:cNvPr id="37" name="グループ化 36"/>
          <p:cNvGrpSpPr/>
          <p:nvPr/>
        </p:nvGrpSpPr>
        <p:grpSpPr>
          <a:xfrm>
            <a:off x="845480" y="2671497"/>
            <a:ext cx="1386397" cy="1568450"/>
            <a:chOff x="5418774" y="1028229"/>
            <a:chExt cx="1386397" cy="1568450"/>
          </a:xfrm>
        </p:grpSpPr>
        <p:pic>
          <p:nvPicPr>
            <p:cNvPr id="3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8774" y="1028229"/>
              <a:ext cx="13493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38"/>
            <p:cNvPicPr>
              <a:picLocks noChangeAspect="1"/>
            </p:cNvPicPr>
            <p:nvPr/>
          </p:nvPicPr>
          <p:blipFill>
            <a:blip r:embed="rId8"/>
            <a:stretch>
              <a:fillRect/>
            </a:stretch>
          </p:blipFill>
          <p:spPr>
            <a:xfrm>
              <a:off x="6478508" y="1302866"/>
              <a:ext cx="312230" cy="458787"/>
            </a:xfrm>
            <a:prstGeom prst="rect">
              <a:avLst/>
            </a:prstGeom>
          </p:spPr>
        </p:pic>
        <p:pic>
          <p:nvPicPr>
            <p:cNvPr id="40" name="図 39"/>
            <p:cNvPicPr>
              <a:picLocks noChangeAspect="1"/>
            </p:cNvPicPr>
            <p:nvPr/>
          </p:nvPicPr>
          <p:blipFill>
            <a:blip r:embed="rId9"/>
            <a:stretch>
              <a:fillRect/>
            </a:stretch>
          </p:blipFill>
          <p:spPr>
            <a:xfrm>
              <a:off x="6520470" y="1677203"/>
              <a:ext cx="284701" cy="549539"/>
            </a:xfrm>
            <a:prstGeom prst="rect">
              <a:avLst/>
            </a:prstGeom>
          </p:spPr>
        </p:pic>
      </p:grpSp>
      <p:sp>
        <p:nvSpPr>
          <p:cNvPr id="41" name="Rectangle 27"/>
          <p:cNvSpPr>
            <a:spLocks noChangeArrowheads="1"/>
          </p:cNvSpPr>
          <p:nvPr/>
        </p:nvSpPr>
        <p:spPr bwMode="auto">
          <a:xfrm>
            <a:off x="1915326" y="3289620"/>
            <a:ext cx="296716" cy="338554"/>
          </a:xfrm>
          <a:prstGeom prst="rect">
            <a:avLst/>
          </a:prstGeom>
          <a:noFill/>
          <a:ln w="15875" algn="ctr">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99"/>
                  </a:outerShdw>
                </a:effectLst>
              </a14:hiddenEffects>
            </a:ext>
          </a:extLst>
        </p:spPr>
        <p:txBody>
          <a:bodyPr wrap="square" anchor="ctr">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Bef>
                <a:spcPct val="50000"/>
              </a:spcBef>
              <a:spcAft>
                <a:spcPct val="0"/>
              </a:spcAft>
              <a:buFontTx/>
              <a:buNone/>
            </a:pPr>
            <a:endParaRPr lang="ja-JP" altLang="en-US" sz="1600">
              <a:solidFill>
                <a:srgbClr val="FF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42" name="Text Box 48"/>
          <p:cNvSpPr txBox="1">
            <a:spLocks noChangeArrowheads="1"/>
          </p:cNvSpPr>
          <p:nvPr/>
        </p:nvSpPr>
        <p:spPr bwMode="auto">
          <a:xfrm>
            <a:off x="1632115" y="2521094"/>
            <a:ext cx="9332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400" dirty="0" smtClean="0">
                <a:solidFill>
                  <a:srgbClr val="3333FF"/>
                </a:solidFill>
                <a:latin typeface="东芝黑体 Regular" panose="020B0500000000000000" pitchFamily="34" charset="-122"/>
                <a:ea typeface="东芝黑体 Regular" panose="020B0500000000000000" pitchFamily="34" charset="-122"/>
                <a:cs typeface="Segoe UI" panose="020B0502040204020203" pitchFamily="34" charset="0"/>
              </a:rPr>
              <a:t>Snubber</a:t>
            </a:r>
            <a:endParaRPr lang="en-US" altLang="ja-JP" sz="1400" dirty="0">
              <a:solidFill>
                <a:srgbClr val="3333FF"/>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43" name="Text Box 48"/>
          <p:cNvSpPr txBox="1">
            <a:spLocks noChangeArrowheads="1"/>
          </p:cNvSpPr>
          <p:nvPr/>
        </p:nvSpPr>
        <p:spPr bwMode="auto">
          <a:xfrm>
            <a:off x="967754" y="2577835"/>
            <a:ext cx="5245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00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Drain</a:t>
            </a:r>
          </a:p>
        </p:txBody>
      </p:sp>
      <p:sp>
        <p:nvSpPr>
          <p:cNvPr id="44" name="Text Box 48"/>
          <p:cNvSpPr txBox="1">
            <a:spLocks noChangeArrowheads="1"/>
          </p:cNvSpPr>
          <p:nvPr/>
        </p:nvSpPr>
        <p:spPr bwMode="auto">
          <a:xfrm>
            <a:off x="868368" y="4060560"/>
            <a:ext cx="6238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00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Source</a:t>
            </a:r>
          </a:p>
        </p:txBody>
      </p:sp>
      <p:sp>
        <p:nvSpPr>
          <p:cNvPr id="45" name="二等辺三角形 44"/>
          <p:cNvSpPr/>
          <p:nvPr/>
        </p:nvSpPr>
        <p:spPr>
          <a:xfrm rot="16200000">
            <a:off x="2224330" y="3156035"/>
            <a:ext cx="941098" cy="882824"/>
          </a:xfrm>
          <a:prstGeom prst="triangle">
            <a:avLst/>
          </a:prstGeom>
          <a:solidFill>
            <a:srgbClr val="0F9BEB">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46" name="Text Box 48"/>
          <p:cNvSpPr txBox="1">
            <a:spLocks noChangeArrowheads="1"/>
          </p:cNvSpPr>
          <p:nvPr/>
        </p:nvSpPr>
        <p:spPr bwMode="auto">
          <a:xfrm>
            <a:off x="2232173" y="3251783"/>
            <a:ext cx="94955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Adjust</a:t>
            </a:r>
          </a:p>
          <a:p>
            <a:pPr algn="ctr">
              <a:spcAft>
                <a:spcPct val="0"/>
              </a:spcAft>
              <a:buFontTx/>
              <a:buNone/>
            </a:pP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nubber</a:t>
            </a:r>
          </a:p>
          <a:p>
            <a:pPr algn="ctr">
              <a:spcAft>
                <a:spcPct val="0"/>
              </a:spcAft>
              <a:buFontTx/>
              <a:buNone/>
            </a:pP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400" b="0" dirty="0">
                <a:solidFill>
                  <a:prstClr val="black"/>
                </a:solidFill>
                <a:latin typeface="东芝黑体 Regular" panose="020B0500000000000000" pitchFamily="34" charset="-122"/>
                <a:ea typeface="东芝黑体 Regular" panose="020B0500000000000000" pitchFamily="34" charset="-122"/>
              </a:rPr>
              <a:t>constant</a:t>
            </a:r>
            <a:endPar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47" name="テキスト ボックス 46"/>
          <p:cNvSpPr txBox="1"/>
          <p:nvPr/>
        </p:nvSpPr>
        <p:spPr>
          <a:xfrm>
            <a:off x="498076" y="1748751"/>
            <a:ext cx="2258526" cy="338554"/>
          </a:xfrm>
          <a:prstGeom prst="rect">
            <a:avLst/>
          </a:prstGeom>
          <a:noFill/>
        </p:spPr>
        <p:txBody>
          <a:bodyPr wrap="square" rtlCol="0">
            <a:spAutoFit/>
          </a:bodyPr>
          <a:lstStyle/>
          <a:p>
            <a:r>
              <a:rPr lang="en-US" altLang="ja-JP" sz="1600" dirty="0" smtClean="0">
                <a:solidFill>
                  <a:prstClr val="black"/>
                </a:solidFill>
                <a:latin typeface="东芝黑体 Regular" panose="020B0500000000000000" pitchFamily="34" charset="-122"/>
                <a:ea typeface="东芝黑体 Regular" panose="020B0500000000000000" pitchFamily="34" charset="-122"/>
              </a:rPr>
              <a:t>TPH1R306P1(60V)</a:t>
            </a:r>
          </a:p>
        </p:txBody>
      </p:sp>
      <p:grpSp>
        <p:nvGrpSpPr>
          <p:cNvPr id="58" name="グループ化 57"/>
          <p:cNvGrpSpPr/>
          <p:nvPr/>
        </p:nvGrpSpPr>
        <p:grpSpPr>
          <a:xfrm>
            <a:off x="2291429" y="1675974"/>
            <a:ext cx="992526" cy="506154"/>
            <a:chOff x="184270" y="1411118"/>
            <a:chExt cx="992526" cy="506154"/>
          </a:xfrm>
        </p:grpSpPr>
        <p:sp>
          <p:nvSpPr>
            <p:cNvPr id="59" name="爆発 2 58"/>
            <p:cNvSpPr/>
            <p:nvPr/>
          </p:nvSpPr>
          <p:spPr>
            <a:xfrm>
              <a:off x="184270" y="1411118"/>
              <a:ext cx="992526" cy="506154"/>
            </a:xfrm>
            <a:prstGeom prst="irregularSeal2">
              <a:avLst/>
            </a:prstGeom>
            <a:solidFill>
              <a:srgbClr val="0F9BE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60" name="テキスト ボックス 59"/>
            <p:cNvSpPr txBox="1"/>
            <p:nvPr/>
          </p:nvSpPr>
          <p:spPr>
            <a:xfrm>
              <a:off x="321289" y="1504612"/>
              <a:ext cx="65609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MP</a:t>
              </a:r>
              <a:endParaRPr kumimoji="0" lang="ja-JP" altLang="en-US" sz="1600" b="0" i="0" u="none" strike="noStrike" kern="0" cap="none" spc="0" normalizeH="0" baseline="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endParaRPr>
            </a:p>
          </p:txBody>
        </p:sp>
      </p:grpSp>
      <p:sp>
        <p:nvSpPr>
          <p:cNvPr id="61" name="角丸四角形 60"/>
          <p:cNvSpPr/>
          <p:nvPr/>
        </p:nvSpPr>
        <p:spPr>
          <a:xfrm>
            <a:off x="493200" y="1702299"/>
            <a:ext cx="3067268" cy="2683503"/>
          </a:xfrm>
          <a:prstGeom prst="roundRect">
            <a:avLst>
              <a:gd name="adj" fmla="val 6369"/>
            </a:avLst>
          </a:prstGeom>
          <a:noFill/>
          <a:ln w="12700" cap="flat" cmpd="sng" algn="ctr">
            <a:solidFill>
              <a:srgbClr val="0F9BEB">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62" name="Text Box 48"/>
          <p:cNvSpPr txBox="1">
            <a:spLocks noChangeArrowheads="1"/>
          </p:cNvSpPr>
          <p:nvPr/>
        </p:nvSpPr>
        <p:spPr bwMode="auto">
          <a:xfrm>
            <a:off x="605591" y="3353759"/>
            <a:ext cx="4764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00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Gate</a:t>
            </a:r>
            <a:endParaRPr lang="en-US" altLang="ja-JP" sz="100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63" name="Text Box 11"/>
          <p:cNvSpPr txBox="1">
            <a:spLocks noChangeArrowheads="1"/>
          </p:cNvSpPr>
          <p:nvPr/>
        </p:nvSpPr>
        <p:spPr bwMode="auto">
          <a:xfrm>
            <a:off x="6603369" y="1162859"/>
            <a:ext cx="4308913" cy="340735"/>
          </a:xfrm>
          <a:prstGeom prst="rect">
            <a:avLst/>
          </a:prstGeom>
          <a:noFill/>
          <a:ln>
            <a:noFill/>
          </a:ln>
          <a:effectLst/>
          <a:extLst/>
        </p:spPr>
        <p:txBody>
          <a:bodyPr wrap="none" lIns="90000" tIns="46800" rIns="90000" bIns="46800">
            <a:spAutoFit/>
          </a:bodyPr>
          <a:lstStyle>
            <a:lvl1pPr defTabSz="968375" eaLnBrk="0" hangingPunct="0">
              <a:defRPr kumimoji="1" sz="1400" b="1">
                <a:solidFill>
                  <a:srgbClr val="FF0000"/>
                </a:solidFill>
                <a:latin typeface="Century" pitchFamily="18" charset="0"/>
                <a:ea typeface="ＭＳ Ｐゴシック" pitchFamily="50" charset="-128"/>
              </a:defRPr>
            </a:lvl1pPr>
            <a:lvl2pPr marL="742950" indent="-285750" defTabSz="968375" eaLnBrk="0" hangingPunct="0">
              <a:defRPr kumimoji="1" sz="1400" b="1">
                <a:solidFill>
                  <a:srgbClr val="FF0000"/>
                </a:solidFill>
                <a:latin typeface="Century" pitchFamily="18" charset="0"/>
                <a:ea typeface="ＭＳ Ｐゴシック" pitchFamily="50" charset="-128"/>
              </a:defRPr>
            </a:lvl2pPr>
            <a:lvl3pPr marL="1143000" indent="-228600" defTabSz="968375" eaLnBrk="0" hangingPunct="0">
              <a:defRPr kumimoji="1" sz="1400" b="1">
                <a:solidFill>
                  <a:srgbClr val="FF0000"/>
                </a:solidFill>
                <a:latin typeface="Century" pitchFamily="18" charset="0"/>
                <a:ea typeface="ＭＳ Ｐゴシック" pitchFamily="50" charset="-128"/>
              </a:defRPr>
            </a:lvl3pPr>
            <a:lvl4pPr marL="1600200" indent="-228600" defTabSz="968375" eaLnBrk="0" hangingPunct="0">
              <a:defRPr kumimoji="1" sz="1400" b="1">
                <a:solidFill>
                  <a:srgbClr val="FF0000"/>
                </a:solidFill>
                <a:latin typeface="Century" pitchFamily="18" charset="0"/>
                <a:ea typeface="ＭＳ Ｐゴシック" pitchFamily="50" charset="-128"/>
              </a:defRPr>
            </a:lvl4pPr>
            <a:lvl5pPr marL="2057400" indent="-228600" defTabSz="968375" eaLnBrk="0" hangingPunct="0">
              <a:defRPr kumimoji="1" sz="1400" b="1">
                <a:solidFill>
                  <a:srgbClr val="FF0000"/>
                </a:solidFill>
                <a:latin typeface="Century" pitchFamily="18" charset="0"/>
                <a:ea typeface="ＭＳ Ｐゴシック" pitchFamily="50" charset="-128"/>
              </a:defRPr>
            </a:lvl5pPr>
            <a:lvl6pPr marL="25146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6pPr>
            <a:lvl7pPr marL="29718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7pPr>
            <a:lvl8pPr marL="34290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8pPr>
            <a:lvl9pPr marL="3886200" indent="-228600" defTabSz="968375" eaLnBrk="0" fontAlgn="base" hangingPunct="0">
              <a:spcBef>
                <a:spcPct val="0"/>
              </a:spcBef>
              <a:spcAft>
                <a:spcPct val="0"/>
              </a:spcAft>
              <a:defRPr kumimoji="1" sz="1400" b="1">
                <a:solidFill>
                  <a:srgbClr val="FF0000"/>
                </a:solidFill>
                <a:latin typeface="Century" pitchFamily="18" charset="0"/>
                <a:ea typeface="ＭＳ Ｐゴシック" pitchFamily="50" charset="-128"/>
              </a:defRPr>
            </a:lvl9pPr>
          </a:lstStyle>
          <a:p>
            <a:pPr eaLnBrk="1" hangingPunct="1"/>
            <a:r>
              <a:rPr kumimoji="0" lang="en-US" altLang="ja-JP" sz="160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Waveform comparison (</a:t>
            </a:r>
            <a:r>
              <a:rPr lang="en-US" altLang="ja-JP"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V</a:t>
            </a:r>
            <a:r>
              <a:rPr lang="en-US" altLang="ja-JP" sz="11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DSS</a:t>
            </a:r>
            <a:r>
              <a:rPr lang="ja-JP" altLang="en-US"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60V type.</a:t>
            </a:r>
            <a:r>
              <a:rPr lang="ja-JP" altLang="en-US" sz="1600" dirty="0" smtClean="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rPr>
              <a:t>）</a:t>
            </a:r>
            <a:endParaRPr kumimoji="0" lang="en-US" altLang="ja-JP" sz="1600" dirty="0">
              <a:solidFill>
                <a:srgbClr val="333333"/>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64" name="テキスト ボックス 3"/>
          <p:cNvSpPr txBox="1">
            <a:spLocks noChangeArrowheads="1"/>
          </p:cNvSpPr>
          <p:nvPr/>
        </p:nvSpPr>
        <p:spPr bwMode="auto">
          <a:xfrm>
            <a:off x="592151" y="2068535"/>
            <a:ext cx="1114582" cy="338554"/>
          </a:xfrm>
          <a:prstGeom prst="rect">
            <a:avLst/>
          </a:prstGeom>
          <a:solidFill>
            <a:srgbClr val="2D4BA5"/>
          </a:solidFill>
          <a:ln>
            <a:noFill/>
          </a:ln>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lgn="ctr">
              <a:spcAft>
                <a:spcPct val="0"/>
              </a:spcAft>
              <a:buFontTx/>
              <a:buNone/>
            </a:pPr>
            <a:r>
              <a:rPr lang="en-US" altLang="ja-JP"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4.5V</a:t>
            </a:r>
            <a:r>
              <a:rPr lang="ja-JP" altLang="en-US"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600" b="0" dirty="0" smtClean="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rPr>
              <a:t>drive</a:t>
            </a:r>
            <a:endParaRPr lang="en-US" altLang="ja-JP" sz="1600" b="0" dirty="0">
              <a:solidFill>
                <a:srgbClr val="FFFFFF"/>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65" name="テキスト ボックス 3"/>
          <p:cNvSpPr txBox="1">
            <a:spLocks noChangeArrowheads="1"/>
          </p:cNvSpPr>
          <p:nvPr/>
        </p:nvSpPr>
        <p:spPr bwMode="auto">
          <a:xfrm>
            <a:off x="1180312" y="4996406"/>
            <a:ext cx="9073007" cy="307777"/>
          </a:xfrm>
          <a:prstGeom prst="rect">
            <a:avLst/>
          </a:prstGeom>
          <a:noFill/>
          <a:ln>
            <a:noFill/>
          </a:ln>
          <a:extLst/>
        </p:spPr>
        <p:txBody>
          <a:bodyPr wrap="square">
            <a:spAutoFit/>
          </a:bodyPr>
          <a:lstStyle>
            <a:lvl1pPr eaLnBrk="0" hangingPunct="0">
              <a:spcAft>
                <a:spcPct val="25000"/>
              </a:spcAft>
              <a:buChar char="•"/>
              <a:defRPr kumimoji="1" sz="2400" b="1">
                <a:solidFill>
                  <a:schemeClr val="tx1"/>
                </a:solidFill>
                <a:latin typeface="Arial" pitchFamily="34" charset="0"/>
                <a:ea typeface="ＭＳ Ｐゴシック" pitchFamily="50" charset="-128"/>
              </a:defRPr>
            </a:lvl1pPr>
            <a:lvl2pPr marL="742950" indent="-285750" eaLnBrk="0" hangingPunct="0">
              <a:spcAft>
                <a:spcPct val="25000"/>
              </a:spcAft>
              <a:buChar char="–"/>
              <a:defRPr kumimoji="1" sz="2000">
                <a:solidFill>
                  <a:schemeClr val="tx1"/>
                </a:solidFill>
                <a:latin typeface="Arial" pitchFamily="34" charset="0"/>
                <a:ea typeface="ＭＳ Ｐゴシック" pitchFamily="50" charset="-128"/>
              </a:defRPr>
            </a:lvl2pPr>
            <a:lvl3pPr marL="1143000" indent="-228600" eaLnBrk="0" hangingPunct="0">
              <a:spcAft>
                <a:spcPct val="25000"/>
              </a:spcAft>
              <a:buFont typeface="Helvetica" pitchFamily="34" charset="0"/>
              <a:buChar char="•"/>
              <a:defRPr kumimoji="1" sz="2000">
                <a:solidFill>
                  <a:schemeClr val="tx1"/>
                </a:solidFill>
                <a:latin typeface="Arial" pitchFamily="34" charset="0"/>
                <a:ea typeface="ＭＳ Ｐゴシック" pitchFamily="50" charset="-128"/>
              </a:defRPr>
            </a:lvl3pPr>
            <a:lvl4pPr marL="1600200" indent="-228600" eaLnBrk="0" hangingPunct="0">
              <a:spcAft>
                <a:spcPct val="25000"/>
              </a:spcAft>
              <a:buChar char="–"/>
              <a:defRPr kumimoji="1" sz="2000">
                <a:solidFill>
                  <a:schemeClr val="tx1"/>
                </a:solidFill>
                <a:latin typeface="Arial" pitchFamily="34" charset="0"/>
                <a:ea typeface="ＭＳ Ｐゴシック" pitchFamily="50" charset="-128"/>
              </a:defRPr>
            </a:lvl4pPr>
            <a:lvl5pPr marL="2057400" indent="-228600" eaLnBrk="0" hangingPunct="0">
              <a:spcAft>
                <a:spcPct val="25000"/>
              </a:spcAft>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25000"/>
              </a:spcAft>
              <a:buChar char="•"/>
              <a:defRPr kumimoji="1" sz="2000">
                <a:solidFill>
                  <a:schemeClr val="tx1"/>
                </a:solidFill>
                <a:latin typeface="Arial" pitchFamily="34" charset="0"/>
                <a:ea typeface="ＭＳ Ｐゴシック" pitchFamily="50" charset="-128"/>
              </a:defRPr>
            </a:lvl9pPr>
          </a:lstStyle>
          <a:p>
            <a:pPr>
              <a:spcAft>
                <a:spcPct val="0"/>
              </a:spcAft>
              <a:buFontTx/>
              <a:buNone/>
            </a:pP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TPH1R306P1 has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lower V</a:t>
            </a:r>
            <a:r>
              <a:rPr lang="en-US" altLang="ja-JP" sz="1400" b="0" baseline="-2500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DS</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spike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than BSC010N04LSI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does in </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switching and </a:t>
            </a:r>
            <a:r>
              <a:rPr lang="en-US" altLang="ja-JP" sz="1400" b="0" dirty="0" err="1">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trr</a:t>
            </a:r>
            <a:r>
              <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400" b="0" dirty="0" smtClean="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rPr>
              <a:t>waveforms.</a:t>
            </a:r>
            <a:endParaRPr lang="en-US" altLang="ja-JP" sz="1400" b="0" dirty="0">
              <a:solidFill>
                <a:prstClr val="black"/>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pic>
        <p:nvPicPr>
          <p:cNvPr id="66" name="図 65"/>
          <p:cNvPicPr>
            <a:picLocks noChangeAspect="1"/>
          </p:cNvPicPr>
          <p:nvPr/>
        </p:nvPicPr>
        <p:blipFill>
          <a:blip r:embed="rId10"/>
          <a:stretch>
            <a:fillRect/>
          </a:stretch>
        </p:blipFill>
        <p:spPr>
          <a:xfrm>
            <a:off x="1271464" y="5257643"/>
            <a:ext cx="9145852" cy="1162380"/>
          </a:xfrm>
          <a:prstGeom prst="rect">
            <a:avLst/>
          </a:prstGeom>
        </p:spPr>
      </p:pic>
    </p:spTree>
    <p:extLst>
      <p:ext uri="{BB962C8B-B14F-4D97-AF65-F5344CB8AC3E}">
        <p14:creationId xmlns:p14="http://schemas.microsoft.com/office/powerpoint/2010/main" val="1492722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z="2800" dirty="0" smtClean="0">
                <a:latin typeface="东芝黑体 Bold" panose="020B0800000000000000" pitchFamily="34" charset="-122"/>
                <a:ea typeface="东芝黑体 Bold" panose="020B0800000000000000" pitchFamily="34" charset="-122"/>
              </a:rPr>
              <a:t>U-</a:t>
            </a:r>
            <a:r>
              <a:rPr lang="en-US" altLang="ja-JP" sz="2800" dirty="0" err="1" smtClean="0">
                <a:latin typeface="东芝黑体 Bold" panose="020B0800000000000000" pitchFamily="34" charset="-122"/>
                <a:ea typeface="东芝黑体 Bold" panose="020B0800000000000000" pitchFamily="34" charset="-122"/>
              </a:rPr>
              <a:t>MOSⅨ</a:t>
            </a:r>
            <a:r>
              <a:rPr lang="en-US" altLang="ja-JP" sz="2800" dirty="0" smtClean="0">
                <a:latin typeface="东芝黑体 Bold" panose="020B0800000000000000" pitchFamily="34" charset="-122"/>
                <a:ea typeface="东芝黑体 Bold" panose="020B0800000000000000" pitchFamily="34" charset="-122"/>
              </a:rPr>
              <a:t>-H 60V</a:t>
            </a:r>
            <a:r>
              <a:rPr lang="zh-CN" altLang="en-US" sz="2800" dirty="0" smtClean="0">
                <a:latin typeface="东芝黑体 Bold" panose="020B0800000000000000" pitchFamily="34" charset="-122"/>
                <a:ea typeface="东芝黑体 Bold" panose="020B0800000000000000" pitchFamily="34" charset="-122"/>
              </a:rPr>
              <a:t>系</a:t>
            </a:r>
            <a:r>
              <a:rPr lang="zh-CN" altLang="en-US" sz="2800" dirty="0">
                <a:latin typeface="东芝黑体 Bold" panose="020B0800000000000000" pitchFamily="34" charset="-122"/>
                <a:ea typeface="东芝黑体 Bold" panose="020B0800000000000000" pitchFamily="34" charset="-122"/>
              </a:rPr>
              <a:t>列</a:t>
            </a:r>
            <a:endParaRPr lang="ja-JP" altLang="en-US" sz="2800" dirty="0">
              <a:latin typeface="东芝黑体 Bold" panose="020B0800000000000000" pitchFamily="34" charset="-122"/>
              <a:ea typeface="东芝黑体 Bold" panose="020B0800000000000000" pitchFamily="34" charset="-122"/>
            </a:endParaRPr>
          </a:p>
        </p:txBody>
      </p:sp>
      <p:sp>
        <p:nvSpPr>
          <p:cNvPr id="48" name="正方形/長方形 47"/>
          <p:cNvSpPr/>
          <p:nvPr/>
        </p:nvSpPr>
        <p:spPr bwMode="gray">
          <a:xfrm>
            <a:off x="563085" y="1961844"/>
            <a:ext cx="3504000" cy="1260476"/>
          </a:xfrm>
          <a:prstGeom prst="rect">
            <a:avLst/>
          </a:prstGeom>
          <a:solidFill>
            <a:srgbClr val="7D87A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49" name="正方形/長方形 48"/>
          <p:cNvSpPr/>
          <p:nvPr/>
        </p:nvSpPr>
        <p:spPr bwMode="gray">
          <a:xfrm>
            <a:off x="4335825" y="1961844"/>
            <a:ext cx="3504000" cy="1260476"/>
          </a:xfrm>
          <a:prstGeom prst="rect">
            <a:avLst/>
          </a:prstGeom>
          <a:solidFill>
            <a:srgbClr val="7D87A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0" name="正方形/長方形 49"/>
          <p:cNvSpPr/>
          <p:nvPr/>
        </p:nvSpPr>
        <p:spPr bwMode="gray">
          <a:xfrm>
            <a:off x="8100612" y="1961844"/>
            <a:ext cx="3504000" cy="1260476"/>
          </a:xfrm>
          <a:prstGeom prst="rect">
            <a:avLst/>
          </a:prstGeom>
          <a:solidFill>
            <a:srgbClr val="7D87A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1" name="テキスト ボックス 50"/>
          <p:cNvSpPr txBox="1"/>
          <p:nvPr/>
        </p:nvSpPr>
        <p:spPr bwMode="black">
          <a:xfrm>
            <a:off x="563085" y="1233928"/>
            <a:ext cx="3504000" cy="756000"/>
          </a:xfrm>
          <a:prstGeom prst="rect">
            <a:avLst/>
          </a:prstGeom>
          <a:solidFill>
            <a:srgbClr val="2D4BA5"/>
          </a:solidFill>
        </p:spPr>
        <p:txBody>
          <a:bodyPr wrap="square" lIns="144000" bIns="72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2" name="テキスト ボックス 51"/>
          <p:cNvSpPr txBox="1"/>
          <p:nvPr/>
        </p:nvSpPr>
        <p:spPr bwMode="black">
          <a:xfrm>
            <a:off x="4335825" y="1233928"/>
            <a:ext cx="3504000" cy="756000"/>
          </a:xfrm>
          <a:prstGeom prst="rect">
            <a:avLst/>
          </a:prstGeom>
          <a:solidFill>
            <a:srgbClr val="2D4BA5"/>
          </a:solidFill>
        </p:spPr>
        <p:txBody>
          <a:bodyPr wrap="square" lIns="144000" bIns="72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tab pos="88900" algn="l"/>
              </a:tabLst>
              <a:defRPr/>
            </a:pPr>
            <a:endParaRPr kumimoji="0" lang="ja-JP" altLang="en-US" sz="44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3" name="テキスト ボックス 52"/>
          <p:cNvSpPr txBox="1"/>
          <p:nvPr/>
        </p:nvSpPr>
        <p:spPr bwMode="black">
          <a:xfrm>
            <a:off x="8100633" y="1233928"/>
            <a:ext cx="3504000" cy="756000"/>
          </a:xfrm>
          <a:prstGeom prst="rect">
            <a:avLst/>
          </a:prstGeom>
          <a:solidFill>
            <a:srgbClr val="2D4BA5"/>
          </a:solidFill>
        </p:spPr>
        <p:txBody>
          <a:bodyPr wrap="square" lIns="144000" bIns="7200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4" name="Freeform 5"/>
          <p:cNvSpPr>
            <a:spLocks/>
          </p:cNvSpPr>
          <p:nvPr/>
        </p:nvSpPr>
        <p:spPr bwMode="auto">
          <a:xfrm>
            <a:off x="759989" y="1407638"/>
            <a:ext cx="133584" cy="401944"/>
          </a:xfrm>
          <a:custGeom>
            <a:avLst/>
            <a:gdLst>
              <a:gd name="T0" fmla="*/ 69 w 112"/>
              <a:gd name="T1" fmla="*/ 44 h 337"/>
              <a:gd name="T2" fmla="*/ 67 w 112"/>
              <a:gd name="T3" fmla="*/ 44 h 337"/>
              <a:gd name="T4" fmla="*/ 10 w 112"/>
              <a:gd name="T5" fmla="*/ 75 h 337"/>
              <a:gd name="T6" fmla="*/ 0 w 112"/>
              <a:gd name="T7" fmla="*/ 39 h 337"/>
              <a:gd name="T8" fmla="*/ 74 w 112"/>
              <a:gd name="T9" fmla="*/ 0 h 337"/>
              <a:gd name="T10" fmla="*/ 112 w 112"/>
              <a:gd name="T11" fmla="*/ 0 h 337"/>
              <a:gd name="T12" fmla="*/ 112 w 112"/>
              <a:gd name="T13" fmla="*/ 337 h 337"/>
              <a:gd name="T14" fmla="*/ 69 w 112"/>
              <a:gd name="T15" fmla="*/ 337 h 337"/>
              <a:gd name="T16" fmla="*/ 69 w 112"/>
              <a:gd name="T17" fmla="*/ 4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37">
                <a:moveTo>
                  <a:pt x="69" y="44"/>
                </a:moveTo>
                <a:lnTo>
                  <a:pt x="67" y="44"/>
                </a:lnTo>
                <a:lnTo>
                  <a:pt x="10" y="75"/>
                </a:lnTo>
                <a:lnTo>
                  <a:pt x="0" y="39"/>
                </a:lnTo>
                <a:lnTo>
                  <a:pt x="74" y="0"/>
                </a:lnTo>
                <a:lnTo>
                  <a:pt x="112" y="0"/>
                </a:lnTo>
                <a:lnTo>
                  <a:pt x="112" y="337"/>
                </a:lnTo>
                <a:lnTo>
                  <a:pt x="69" y="337"/>
                </a:lnTo>
                <a:lnTo>
                  <a:pt x="69"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latin typeface="东芝黑体 Regular" panose="020B0500000000000000" pitchFamily="34" charset="-122"/>
              <a:ea typeface="东芝黑体 Regular" panose="020B0500000000000000" pitchFamily="34" charset="-122"/>
            </a:endParaRPr>
          </a:p>
        </p:txBody>
      </p:sp>
      <p:sp>
        <p:nvSpPr>
          <p:cNvPr id="55" name="Freeform 6"/>
          <p:cNvSpPr>
            <a:spLocks/>
          </p:cNvSpPr>
          <p:nvPr/>
        </p:nvSpPr>
        <p:spPr bwMode="auto">
          <a:xfrm>
            <a:off x="4512765" y="1407638"/>
            <a:ext cx="252855" cy="406715"/>
          </a:xfrm>
          <a:custGeom>
            <a:avLst/>
            <a:gdLst>
              <a:gd name="T0" fmla="*/ 0 w 89"/>
              <a:gd name="T1" fmla="*/ 142 h 142"/>
              <a:gd name="T2" fmla="*/ 0 w 89"/>
              <a:gd name="T3" fmla="*/ 131 h 142"/>
              <a:gd name="T4" fmla="*/ 15 w 89"/>
              <a:gd name="T5" fmla="*/ 116 h 142"/>
              <a:gd name="T6" fmla="*/ 67 w 89"/>
              <a:gd name="T7" fmla="*/ 43 h 142"/>
              <a:gd name="T8" fmla="*/ 39 w 89"/>
              <a:gd name="T9" fmla="*/ 15 h 142"/>
              <a:gd name="T10" fmla="*/ 9 w 89"/>
              <a:gd name="T11" fmla="*/ 27 h 142"/>
              <a:gd name="T12" fmla="*/ 3 w 89"/>
              <a:gd name="T13" fmla="*/ 14 h 142"/>
              <a:gd name="T14" fmla="*/ 43 w 89"/>
              <a:gd name="T15" fmla="*/ 0 h 142"/>
              <a:gd name="T16" fmla="*/ 86 w 89"/>
              <a:gd name="T17" fmla="*/ 40 h 142"/>
              <a:gd name="T18" fmla="*/ 38 w 89"/>
              <a:gd name="T19" fmla="*/ 116 h 142"/>
              <a:gd name="T20" fmla="*/ 26 w 89"/>
              <a:gd name="T21" fmla="*/ 126 h 142"/>
              <a:gd name="T22" fmla="*/ 26 w 89"/>
              <a:gd name="T23" fmla="*/ 126 h 142"/>
              <a:gd name="T24" fmla="*/ 89 w 89"/>
              <a:gd name="T25" fmla="*/ 126 h 142"/>
              <a:gd name="T26" fmla="*/ 89 w 89"/>
              <a:gd name="T27" fmla="*/ 142 h 142"/>
              <a:gd name="T28" fmla="*/ 0 w 89"/>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42">
                <a:moveTo>
                  <a:pt x="0" y="142"/>
                </a:moveTo>
                <a:cubicBezTo>
                  <a:pt x="0" y="131"/>
                  <a:pt x="0" y="131"/>
                  <a:pt x="0" y="131"/>
                </a:cubicBezTo>
                <a:cubicBezTo>
                  <a:pt x="15" y="116"/>
                  <a:pt x="15" y="116"/>
                  <a:pt x="15" y="116"/>
                </a:cubicBezTo>
                <a:cubicBezTo>
                  <a:pt x="50" y="82"/>
                  <a:pt x="67" y="64"/>
                  <a:pt x="67" y="43"/>
                </a:cubicBezTo>
                <a:cubicBezTo>
                  <a:pt x="67" y="29"/>
                  <a:pt x="60" y="15"/>
                  <a:pt x="39" y="15"/>
                </a:cubicBezTo>
                <a:cubicBezTo>
                  <a:pt x="26" y="15"/>
                  <a:pt x="16" y="22"/>
                  <a:pt x="9" y="27"/>
                </a:cubicBezTo>
                <a:cubicBezTo>
                  <a:pt x="3" y="14"/>
                  <a:pt x="3" y="14"/>
                  <a:pt x="3" y="14"/>
                </a:cubicBezTo>
                <a:cubicBezTo>
                  <a:pt x="13" y="6"/>
                  <a:pt x="27" y="0"/>
                  <a:pt x="43" y="0"/>
                </a:cubicBezTo>
                <a:cubicBezTo>
                  <a:pt x="73" y="0"/>
                  <a:pt x="86" y="20"/>
                  <a:pt x="86" y="40"/>
                </a:cubicBezTo>
                <a:cubicBezTo>
                  <a:pt x="86" y="66"/>
                  <a:pt x="67" y="87"/>
                  <a:pt x="38" y="116"/>
                </a:cubicBezTo>
                <a:cubicBezTo>
                  <a:pt x="26" y="126"/>
                  <a:pt x="26" y="126"/>
                  <a:pt x="26" y="126"/>
                </a:cubicBezTo>
                <a:cubicBezTo>
                  <a:pt x="26" y="126"/>
                  <a:pt x="26" y="126"/>
                  <a:pt x="26" y="126"/>
                </a:cubicBezTo>
                <a:cubicBezTo>
                  <a:pt x="89" y="126"/>
                  <a:pt x="89" y="126"/>
                  <a:pt x="89" y="126"/>
                </a:cubicBezTo>
                <a:cubicBezTo>
                  <a:pt x="89" y="142"/>
                  <a:pt x="89" y="142"/>
                  <a:pt x="89" y="142"/>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latin typeface="东芝黑体 Regular" panose="020B0500000000000000" pitchFamily="34" charset="-122"/>
              <a:ea typeface="东芝黑体 Regular" panose="020B0500000000000000" pitchFamily="34" charset="-122"/>
            </a:endParaRPr>
          </a:p>
        </p:txBody>
      </p:sp>
      <p:sp>
        <p:nvSpPr>
          <p:cNvPr id="56" name="Freeform 7"/>
          <p:cNvSpPr>
            <a:spLocks/>
          </p:cNvSpPr>
          <p:nvPr/>
        </p:nvSpPr>
        <p:spPr bwMode="auto">
          <a:xfrm>
            <a:off x="8270798" y="1407638"/>
            <a:ext cx="246892" cy="416256"/>
          </a:xfrm>
          <a:custGeom>
            <a:avLst/>
            <a:gdLst>
              <a:gd name="T0" fmla="*/ 5 w 87"/>
              <a:gd name="T1" fmla="*/ 120 h 145"/>
              <a:gd name="T2" fmla="*/ 36 w 87"/>
              <a:gd name="T3" fmla="*/ 129 h 145"/>
              <a:gd name="T4" fmla="*/ 68 w 87"/>
              <a:gd name="T5" fmla="*/ 102 h 145"/>
              <a:gd name="T6" fmla="*/ 32 w 87"/>
              <a:gd name="T7" fmla="*/ 74 h 145"/>
              <a:gd name="T8" fmla="*/ 21 w 87"/>
              <a:gd name="T9" fmla="*/ 74 h 145"/>
              <a:gd name="T10" fmla="*/ 21 w 87"/>
              <a:gd name="T11" fmla="*/ 60 h 145"/>
              <a:gd name="T12" fmla="*/ 32 w 87"/>
              <a:gd name="T13" fmla="*/ 60 h 145"/>
              <a:gd name="T14" fmla="*/ 63 w 87"/>
              <a:gd name="T15" fmla="*/ 36 h 145"/>
              <a:gd name="T16" fmla="*/ 38 w 87"/>
              <a:gd name="T17" fmla="*/ 15 h 145"/>
              <a:gd name="T18" fmla="*/ 10 w 87"/>
              <a:gd name="T19" fmla="*/ 24 h 145"/>
              <a:gd name="T20" fmla="*/ 5 w 87"/>
              <a:gd name="T21" fmla="*/ 11 h 145"/>
              <a:gd name="T22" fmla="*/ 42 w 87"/>
              <a:gd name="T23" fmla="*/ 0 h 145"/>
              <a:gd name="T24" fmla="*/ 82 w 87"/>
              <a:gd name="T25" fmla="*/ 33 h 145"/>
              <a:gd name="T26" fmla="*/ 56 w 87"/>
              <a:gd name="T27" fmla="*/ 66 h 145"/>
              <a:gd name="T28" fmla="*/ 56 w 87"/>
              <a:gd name="T29" fmla="*/ 67 h 145"/>
              <a:gd name="T30" fmla="*/ 87 w 87"/>
              <a:gd name="T31" fmla="*/ 103 h 145"/>
              <a:gd name="T32" fmla="*/ 36 w 87"/>
              <a:gd name="T33" fmla="*/ 145 h 145"/>
              <a:gd name="T34" fmla="*/ 0 w 87"/>
              <a:gd name="T35" fmla="*/ 135 h 145"/>
              <a:gd name="T36" fmla="*/ 5 w 87"/>
              <a:gd name="T3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45">
                <a:moveTo>
                  <a:pt x="5" y="120"/>
                </a:moveTo>
                <a:cubicBezTo>
                  <a:pt x="10" y="124"/>
                  <a:pt x="23" y="129"/>
                  <a:pt x="36" y="129"/>
                </a:cubicBezTo>
                <a:cubicBezTo>
                  <a:pt x="60" y="129"/>
                  <a:pt x="68" y="114"/>
                  <a:pt x="68" y="102"/>
                </a:cubicBezTo>
                <a:cubicBezTo>
                  <a:pt x="67" y="82"/>
                  <a:pt x="50" y="74"/>
                  <a:pt x="32" y="74"/>
                </a:cubicBezTo>
                <a:cubicBezTo>
                  <a:pt x="21" y="74"/>
                  <a:pt x="21" y="74"/>
                  <a:pt x="21" y="74"/>
                </a:cubicBezTo>
                <a:cubicBezTo>
                  <a:pt x="21" y="60"/>
                  <a:pt x="21" y="60"/>
                  <a:pt x="21" y="60"/>
                </a:cubicBezTo>
                <a:cubicBezTo>
                  <a:pt x="32" y="60"/>
                  <a:pt x="32" y="60"/>
                  <a:pt x="32" y="60"/>
                </a:cubicBezTo>
                <a:cubicBezTo>
                  <a:pt x="45" y="60"/>
                  <a:pt x="63" y="53"/>
                  <a:pt x="63" y="36"/>
                </a:cubicBezTo>
                <a:cubicBezTo>
                  <a:pt x="63" y="25"/>
                  <a:pt x="56" y="15"/>
                  <a:pt x="38" y="15"/>
                </a:cubicBezTo>
                <a:cubicBezTo>
                  <a:pt x="27" y="15"/>
                  <a:pt x="16" y="20"/>
                  <a:pt x="10" y="24"/>
                </a:cubicBezTo>
                <a:cubicBezTo>
                  <a:pt x="5" y="11"/>
                  <a:pt x="5" y="11"/>
                  <a:pt x="5" y="11"/>
                </a:cubicBezTo>
                <a:cubicBezTo>
                  <a:pt x="13" y="5"/>
                  <a:pt x="27" y="0"/>
                  <a:pt x="42" y="0"/>
                </a:cubicBezTo>
                <a:cubicBezTo>
                  <a:pt x="69" y="0"/>
                  <a:pt x="82" y="16"/>
                  <a:pt x="82" y="33"/>
                </a:cubicBezTo>
                <a:cubicBezTo>
                  <a:pt x="82" y="48"/>
                  <a:pt x="73" y="60"/>
                  <a:pt x="56" y="66"/>
                </a:cubicBezTo>
                <a:cubicBezTo>
                  <a:pt x="56" y="67"/>
                  <a:pt x="56" y="67"/>
                  <a:pt x="56" y="67"/>
                </a:cubicBezTo>
                <a:cubicBezTo>
                  <a:pt x="73" y="70"/>
                  <a:pt x="87" y="83"/>
                  <a:pt x="87" y="103"/>
                </a:cubicBezTo>
                <a:cubicBezTo>
                  <a:pt x="87" y="125"/>
                  <a:pt x="70" y="145"/>
                  <a:pt x="36" y="145"/>
                </a:cubicBezTo>
                <a:cubicBezTo>
                  <a:pt x="21" y="145"/>
                  <a:pt x="7" y="140"/>
                  <a:pt x="0" y="135"/>
                </a:cubicBezTo>
                <a:lnTo>
                  <a:pt x="5"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latin typeface="东芝黑体 Regular" panose="020B0500000000000000" pitchFamily="34" charset="-122"/>
              <a:ea typeface="东芝黑体 Regular" panose="020B0500000000000000" pitchFamily="34" charset="-122"/>
            </a:endParaRPr>
          </a:p>
        </p:txBody>
      </p:sp>
      <p:sp>
        <p:nvSpPr>
          <p:cNvPr id="57" name="テキスト ボックス 56"/>
          <p:cNvSpPr txBox="1"/>
          <p:nvPr/>
        </p:nvSpPr>
        <p:spPr>
          <a:xfrm>
            <a:off x="453177" y="3318083"/>
            <a:ext cx="4700853" cy="338554"/>
          </a:xfrm>
          <a:prstGeom prst="rect">
            <a:avLst/>
          </a:prstGeom>
          <a:noFill/>
        </p:spPr>
        <p:txBody>
          <a:bodyPr wrap="square" rtlCol="0">
            <a:spAutoFit/>
          </a:bodyPr>
          <a:lstStyle/>
          <a:p>
            <a:r>
              <a:rPr lang="en-US" altLang="ja-JP" sz="1600" b="1" dirty="0" smtClean="0">
                <a:solidFill>
                  <a:prstClr val="black"/>
                </a:solidFill>
                <a:latin typeface="东芝黑体 Regular" panose="020B0500000000000000" pitchFamily="34" charset="-122"/>
                <a:ea typeface="东芝黑体 Regular" panose="020B0500000000000000" pitchFamily="34" charset="-122"/>
              </a:rPr>
              <a:t>FOM</a:t>
            </a:r>
            <a:r>
              <a:rPr lang="ja-JP" altLang="en-US" sz="1600" b="1" dirty="0" smtClean="0">
                <a:solidFill>
                  <a:prstClr val="black"/>
                </a:solidFill>
                <a:latin typeface="东芝黑体 Regular" panose="020B0500000000000000" pitchFamily="34" charset="-122"/>
                <a:ea typeface="东芝黑体 Regular" panose="020B0500000000000000" pitchFamily="34" charset="-122"/>
              </a:rPr>
              <a:t> </a:t>
            </a:r>
            <a:r>
              <a:rPr lang="en-US" altLang="ja-JP" sz="1600" b="1" dirty="0" smtClean="0">
                <a:solidFill>
                  <a:prstClr val="black"/>
                </a:solidFill>
                <a:latin typeface="东芝黑体 Regular" panose="020B0500000000000000" pitchFamily="34" charset="-122"/>
                <a:ea typeface="东芝黑体 Regular" panose="020B0500000000000000" pitchFamily="34" charset="-122"/>
              </a:rPr>
              <a:t>Comparison with Infineon OptiMOS5</a:t>
            </a:r>
            <a:endParaRPr lang="ja-JP" altLang="en-US" sz="1600" b="1" dirty="0">
              <a:solidFill>
                <a:prstClr val="black"/>
              </a:solidFill>
              <a:latin typeface="东芝黑体 Regular" panose="020B0500000000000000" pitchFamily="34" charset="-122"/>
              <a:ea typeface="东芝黑体 Regular" panose="020B0500000000000000" pitchFamily="34" charset="-122"/>
            </a:endParaRPr>
          </a:p>
        </p:txBody>
      </p:sp>
      <p:sp>
        <p:nvSpPr>
          <p:cNvPr id="58" name="テキスト プレースホルダー 4"/>
          <p:cNvSpPr txBox="1">
            <a:spLocks/>
          </p:cNvSpPr>
          <p:nvPr/>
        </p:nvSpPr>
        <p:spPr>
          <a:xfrm>
            <a:off x="1001951" y="1445372"/>
            <a:ext cx="3085333" cy="516472"/>
          </a:xfrm>
          <a:prstGeom prst="rect">
            <a:avLst/>
          </a:prstGeom>
        </p:spPr>
        <p:txBody>
          <a:bodyPr/>
          <a:lst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charset="2"/>
              <a:buNone/>
              <a:tabLst/>
              <a:defRPr/>
            </a:pPr>
            <a:r>
              <a:rPr kumimoji="1" lang="en-US" altLang="ja-JP" sz="2200" b="0" i="0" u="none" strike="noStrike" kern="1200" cap="none" spc="0" normalizeH="0" baseline="0" noProof="0" smtClean="0">
                <a:ln>
                  <a:noFill/>
                </a:ln>
                <a:solidFill>
                  <a:srgbClr val="FFFFFF"/>
                </a:solidFill>
                <a:effectLst/>
                <a:uLnTx/>
                <a:uFillTx/>
                <a:latin typeface="东芝黑体 Regular" panose="020B0500000000000000" pitchFamily="34" charset="-122"/>
                <a:ea typeface="东芝黑体 Regular" panose="020B0500000000000000" pitchFamily="34" charset="-122"/>
              </a:rPr>
              <a:t>Low drive losses</a:t>
            </a:r>
            <a:endParaRPr kumimoji="1" lang="en-US" altLang="en-US" sz="2200" b="0" i="0" u="none" strike="noStrike" kern="120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59" name="テキスト プレースホルダー 5"/>
          <p:cNvSpPr txBox="1">
            <a:spLocks/>
          </p:cNvSpPr>
          <p:nvPr/>
        </p:nvSpPr>
        <p:spPr>
          <a:xfrm>
            <a:off x="4934098" y="1445372"/>
            <a:ext cx="2923117" cy="543003"/>
          </a:xfrm>
          <a:prstGeom prst="rect">
            <a:avLst/>
          </a:prstGeom>
        </p:spPr>
        <p:txBody>
          <a:bodyPr/>
          <a:lst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charset="2"/>
              <a:buNone/>
              <a:tabLst/>
              <a:defRPr/>
            </a:pPr>
            <a:r>
              <a:rPr kumimoji="1" lang="en-US" altLang="ja-JP" sz="2200" b="0" i="0" u="none" strike="noStrike" kern="1200" cap="none" spc="0" normalizeH="0" baseline="0" noProof="0" smtClean="0">
                <a:ln>
                  <a:noFill/>
                </a:ln>
                <a:solidFill>
                  <a:srgbClr val="FFFFFF"/>
                </a:solidFill>
                <a:effectLst/>
                <a:uLnTx/>
                <a:uFillTx/>
                <a:latin typeface="东芝黑体 Regular" panose="020B0500000000000000" pitchFamily="34" charset="-122"/>
                <a:ea typeface="东芝黑体 Regular" panose="020B0500000000000000" pitchFamily="34" charset="-122"/>
              </a:rPr>
              <a:t>Switching losses</a:t>
            </a:r>
            <a:endParaRPr kumimoji="1" lang="en-US" altLang="en-US" sz="2200" b="0" i="0" u="none" strike="noStrike" kern="120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sp>
        <p:nvSpPr>
          <p:cNvPr id="60" name="テキスト プレースホルダー 6"/>
          <p:cNvSpPr txBox="1">
            <a:spLocks/>
          </p:cNvSpPr>
          <p:nvPr/>
        </p:nvSpPr>
        <p:spPr>
          <a:xfrm>
            <a:off x="8544272" y="1445372"/>
            <a:ext cx="3321127" cy="516472"/>
          </a:xfrm>
          <a:prstGeom prst="rect">
            <a:avLst/>
          </a:prstGeom>
        </p:spPr>
        <p:txBody>
          <a:bodyPr/>
          <a:lstStyle>
            <a:lvl1pPr marL="171450" indent="-171450" algn="l" defTabSz="685800" rtl="0" eaLnBrk="1" latinLnBrk="0" hangingPunct="1">
              <a:lnSpc>
                <a:spcPct val="90000"/>
              </a:lnSpc>
              <a:spcBef>
                <a:spcPts val="750"/>
              </a:spcBef>
              <a:buFont typeface="Wingdings" charset="2"/>
              <a:buNone/>
              <a:defRPr kumimoji="1" lang="ja-JP" altLang="en-US" sz="2800" kern="120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charset="2"/>
              <a:buNone/>
              <a:tabLst/>
              <a:defRPr/>
            </a:pPr>
            <a:r>
              <a:rPr kumimoji="1" lang="en-US" altLang="ja-JP" sz="2200" b="0" i="0" u="none" strike="noStrike" kern="1200" cap="none" spc="0" normalizeH="0" baseline="0" noProof="0" dirty="0" smtClean="0">
                <a:ln>
                  <a:noFill/>
                </a:ln>
                <a:solidFill>
                  <a:srgbClr val="FFFFFF"/>
                </a:solidFill>
                <a:effectLst/>
                <a:uLnTx/>
                <a:uFillTx/>
                <a:latin typeface="东芝黑体 Regular" panose="020B0500000000000000" pitchFamily="34" charset="-122"/>
                <a:ea typeface="东芝黑体 Regular" panose="020B0500000000000000" pitchFamily="34" charset="-122"/>
              </a:rPr>
              <a:t>Output charge losses</a:t>
            </a:r>
            <a:endParaRPr kumimoji="1" lang="en-US" altLang="en-US" sz="2200" b="0" i="0" u="none" strike="noStrike" kern="1200" cap="none" spc="0" normalizeH="0" baseline="0" noProof="0" dirty="0">
              <a:ln>
                <a:noFill/>
              </a:ln>
              <a:solidFill>
                <a:srgbClr val="FFFFFF"/>
              </a:solidFill>
              <a:effectLst/>
              <a:uLnTx/>
              <a:uFillTx/>
              <a:latin typeface="东芝黑体 Regular" panose="020B0500000000000000" pitchFamily="34" charset="-122"/>
              <a:ea typeface="东芝黑体 Regular" panose="020B0500000000000000" pitchFamily="34" charset="-122"/>
            </a:endParaRPr>
          </a:p>
        </p:txBody>
      </p:sp>
      <p:pic>
        <p:nvPicPr>
          <p:cNvPr id="61" name="図 60"/>
          <p:cNvPicPr>
            <a:picLocks noChangeAspect="1"/>
          </p:cNvPicPr>
          <p:nvPr/>
        </p:nvPicPr>
        <p:blipFill>
          <a:blip r:embed="rId2"/>
          <a:stretch>
            <a:fillRect/>
          </a:stretch>
        </p:blipFill>
        <p:spPr>
          <a:xfrm>
            <a:off x="4506693" y="3918128"/>
            <a:ext cx="3014900" cy="1701354"/>
          </a:xfrm>
          <a:prstGeom prst="rect">
            <a:avLst/>
          </a:prstGeom>
        </p:spPr>
      </p:pic>
      <p:pic>
        <p:nvPicPr>
          <p:cNvPr id="62" name="図 61"/>
          <p:cNvPicPr>
            <a:picLocks noChangeAspect="1"/>
          </p:cNvPicPr>
          <p:nvPr/>
        </p:nvPicPr>
        <p:blipFill>
          <a:blip r:embed="rId3"/>
          <a:stretch>
            <a:fillRect/>
          </a:stretch>
        </p:blipFill>
        <p:spPr>
          <a:xfrm>
            <a:off x="842109" y="3890117"/>
            <a:ext cx="2945952" cy="1749947"/>
          </a:xfrm>
          <a:prstGeom prst="rect">
            <a:avLst/>
          </a:prstGeom>
        </p:spPr>
      </p:pic>
      <p:sp>
        <p:nvSpPr>
          <p:cNvPr id="63" name="正方形/長方形 62"/>
          <p:cNvSpPr/>
          <p:nvPr/>
        </p:nvSpPr>
        <p:spPr>
          <a:xfrm>
            <a:off x="998606" y="3629427"/>
            <a:ext cx="2632958" cy="307777"/>
          </a:xfrm>
          <a:prstGeom prst="rect">
            <a:avLst/>
          </a:prstGeom>
        </p:spPr>
        <p:txBody>
          <a:bodyPr wrap="square">
            <a:spAutoFit/>
          </a:bodyPr>
          <a:lstStyle/>
          <a:p>
            <a:pPr algn="ctr"/>
            <a:r>
              <a:rPr lang="en-US" altLang="ja-JP" sz="1400" dirty="0">
                <a:solidFill>
                  <a:prstClr val="black"/>
                </a:solidFill>
                <a:latin typeface="东芝黑体 Regular" panose="020B0500000000000000" pitchFamily="34" charset="-122"/>
                <a:ea typeface="东芝黑体 Regular" panose="020B0500000000000000" pitchFamily="34" charset="-122"/>
              </a:rPr>
              <a:t>Conduction </a:t>
            </a:r>
            <a:r>
              <a:rPr lang="en-US" altLang="ja-JP" sz="1400" dirty="0" smtClean="0">
                <a:solidFill>
                  <a:prstClr val="black"/>
                </a:solidFill>
                <a:latin typeface="东芝黑体 Regular" panose="020B0500000000000000" pitchFamily="34" charset="-122"/>
                <a:ea typeface="东芝黑体 Regular" panose="020B0500000000000000" pitchFamily="34" charset="-122"/>
              </a:rPr>
              <a:t>and drive </a:t>
            </a:r>
            <a:r>
              <a:rPr lang="en-US" altLang="ja-JP" sz="1400" dirty="0">
                <a:solidFill>
                  <a:prstClr val="black"/>
                </a:solidFill>
                <a:latin typeface="东芝黑体 Regular" panose="020B0500000000000000" pitchFamily="34" charset="-122"/>
                <a:ea typeface="东芝黑体 Regular" panose="020B0500000000000000" pitchFamily="34" charset="-122"/>
              </a:rPr>
              <a:t>losses</a:t>
            </a:r>
          </a:p>
        </p:txBody>
      </p:sp>
      <p:sp>
        <p:nvSpPr>
          <p:cNvPr id="64" name="テキスト ボックス 63"/>
          <p:cNvSpPr txBox="1"/>
          <p:nvPr/>
        </p:nvSpPr>
        <p:spPr>
          <a:xfrm>
            <a:off x="1291098" y="5526136"/>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OptiMOS5</a:t>
            </a:r>
          </a:p>
          <a:p>
            <a:pPr algn="ctr"/>
            <a:r>
              <a:rPr lang="en-US" altLang="ja-JP" sz="1050" dirty="0">
                <a:solidFill>
                  <a:prstClr val="black"/>
                </a:solidFill>
                <a:latin typeface="东芝黑体 Regular" panose="020B0500000000000000" pitchFamily="34" charset="-122"/>
                <a:ea typeface="东芝黑体 Regular" panose="020B0500000000000000" pitchFamily="34" charset="-122"/>
              </a:rPr>
              <a:t>(BSC014N06NS)</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sp>
        <p:nvSpPr>
          <p:cNvPr id="65" name="テキスト ボックス 64"/>
          <p:cNvSpPr txBox="1"/>
          <p:nvPr/>
        </p:nvSpPr>
        <p:spPr>
          <a:xfrm>
            <a:off x="2354762" y="5526136"/>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U-MOSIX-H</a:t>
            </a:r>
          </a:p>
          <a:p>
            <a:pPr algn="ctr"/>
            <a:r>
              <a:rPr lang="en-US" altLang="ja-JP" sz="1050" dirty="0" smtClean="0">
                <a:solidFill>
                  <a:prstClr val="black"/>
                </a:solidFill>
                <a:latin typeface="东芝黑体 Regular" panose="020B0500000000000000" pitchFamily="34" charset="-122"/>
                <a:ea typeface="东芝黑体 Regular" panose="020B0500000000000000" pitchFamily="34" charset="-122"/>
              </a:rPr>
              <a:t>(TPH1R306PL)</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sp>
        <p:nvSpPr>
          <p:cNvPr id="66" name="正方形/長方形 65"/>
          <p:cNvSpPr/>
          <p:nvPr/>
        </p:nvSpPr>
        <p:spPr>
          <a:xfrm>
            <a:off x="8024846" y="3224997"/>
            <a:ext cx="3579766" cy="276999"/>
          </a:xfrm>
          <a:prstGeom prst="rect">
            <a:avLst/>
          </a:prstGeom>
        </p:spPr>
        <p:txBody>
          <a:bodyPr wrap="square">
            <a:spAutoFit/>
          </a:bodyPr>
          <a:lstStyle/>
          <a:p>
            <a:pPr algn="r"/>
            <a:r>
              <a:rPr lang="en-US" altLang="ja-JP" sz="1200" dirty="0" smtClean="0">
                <a:solidFill>
                  <a:prstClr val="black"/>
                </a:solidFill>
                <a:latin typeface="东芝黑体 Regular" panose="020B0500000000000000" pitchFamily="34" charset="-122"/>
                <a:ea typeface="东芝黑体 Regular" panose="020B0500000000000000" pitchFamily="34" charset="-122"/>
              </a:rPr>
              <a:t>As </a:t>
            </a:r>
            <a:r>
              <a:rPr lang="en-US" altLang="ja-JP" sz="1200" dirty="0">
                <a:solidFill>
                  <a:prstClr val="black"/>
                </a:solidFill>
                <a:latin typeface="东芝黑体 Regular" panose="020B0500000000000000" pitchFamily="34" charset="-122"/>
                <a:ea typeface="东芝黑体 Regular" panose="020B0500000000000000" pitchFamily="34" charset="-122"/>
              </a:rPr>
              <a:t>of January 2018 (as surveyed by Toshiba</a:t>
            </a:r>
            <a:r>
              <a:rPr lang="en-US" altLang="ja-JP" sz="1200" dirty="0" smtClean="0">
                <a:solidFill>
                  <a:prstClr val="black"/>
                </a:solidFill>
                <a:latin typeface="东芝黑体 Regular" panose="020B0500000000000000" pitchFamily="34" charset="-122"/>
                <a:ea typeface="东芝黑体 Regular" panose="020B0500000000000000" pitchFamily="34" charset="-122"/>
              </a:rPr>
              <a:t>)</a:t>
            </a:r>
            <a:endParaRPr lang="en-US" altLang="ja-JP" sz="1200" dirty="0">
              <a:solidFill>
                <a:prstClr val="black"/>
              </a:solidFill>
              <a:latin typeface="东芝黑体 Regular" panose="020B0500000000000000" pitchFamily="34" charset="-122"/>
              <a:ea typeface="东芝黑体 Regular" panose="020B0500000000000000" pitchFamily="34" charset="-122"/>
            </a:endParaRPr>
          </a:p>
        </p:txBody>
      </p:sp>
      <p:sp>
        <p:nvSpPr>
          <p:cNvPr id="67" name="正方形/長方形 66"/>
          <p:cNvSpPr/>
          <p:nvPr/>
        </p:nvSpPr>
        <p:spPr>
          <a:xfrm>
            <a:off x="531598" y="5970515"/>
            <a:ext cx="4226834" cy="430887"/>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R</a:t>
            </a:r>
            <a:r>
              <a:rPr kumimoji="0" lang="en-US" altLang="ja-JP" sz="8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DS(ON)</a:t>
            </a:r>
            <a:r>
              <a:rPr kumimoji="0" lang="ja-JP" altLang="en-US"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a:t>
            </a:r>
            <a:r>
              <a:rPr kumimoji="0" lang="en-US" altLang="ja-JP"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On-resistance (figure of merit for conduction loss)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Q</a:t>
            </a:r>
            <a:r>
              <a:rPr kumimoji="0" lang="en-US" altLang="ja-JP" sz="9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g</a:t>
            </a:r>
            <a:r>
              <a:rPr kumimoji="0" lang="ja-JP" altLang="en-US"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a:t>
            </a:r>
            <a:r>
              <a:rPr kumimoji="0" lang="en-US" altLang="ja-JP"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Gate charge (figure of merit for drive loss)</a:t>
            </a:r>
          </a:p>
        </p:txBody>
      </p:sp>
      <p:sp>
        <p:nvSpPr>
          <p:cNvPr id="68" name="正方形/長方形 67"/>
          <p:cNvSpPr/>
          <p:nvPr/>
        </p:nvSpPr>
        <p:spPr>
          <a:xfrm>
            <a:off x="5077114" y="5970515"/>
            <a:ext cx="4226834" cy="430887"/>
          </a:xfrm>
          <a:prstGeom prst="rect">
            <a:avLst/>
          </a:prstGeom>
          <a:solidFill>
            <a:srgbClr val="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Q</a:t>
            </a:r>
            <a:r>
              <a:rPr kumimoji="0" lang="en-US" altLang="ja-JP" sz="9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sw</a:t>
            </a:r>
            <a:r>
              <a:rPr kumimoji="0" lang="ja-JP" altLang="en-US"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a:t>
            </a:r>
            <a:r>
              <a:rPr kumimoji="0" lang="en-US" altLang="ja-JP"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Gate switch charge (figure of merit for switching loss)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Q</a:t>
            </a:r>
            <a:r>
              <a:rPr kumimoji="0" lang="en-US" altLang="ja-JP" sz="900" b="0" i="0" u="none" strike="noStrike" kern="0" cap="none" spc="0" normalizeH="0" noProof="0" dirty="0" err="1" smtClean="0">
                <a:ln>
                  <a:noFill/>
                </a:ln>
                <a:solidFill>
                  <a:prstClr val="black"/>
                </a:solidFill>
                <a:effectLst/>
                <a:uLnTx/>
                <a:uFillTx/>
                <a:latin typeface="东芝黑体 Regular" panose="020B0500000000000000" pitchFamily="34" charset="-122"/>
                <a:ea typeface="东芝黑体 Regular" panose="020B0500000000000000" pitchFamily="34" charset="-122"/>
              </a:rPr>
              <a:t>oss</a:t>
            </a:r>
            <a:r>
              <a:rPr kumimoji="0" lang="ja-JP" altLang="en-US"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a:t>
            </a:r>
            <a:r>
              <a:rPr kumimoji="0" lang="en-US" altLang="ja-JP"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rPr>
              <a:t>Output charge (figure of merit for output charge loss)</a:t>
            </a:r>
            <a:endParaRPr kumimoji="0" lang="ja-JP" altLang="en-US" sz="1100" b="0" i="0" u="none" strike="noStrike" kern="0" cap="none" spc="0" normalizeH="0" noProof="0" dirty="0" smtClean="0">
              <a:ln>
                <a:noFill/>
              </a:ln>
              <a:solidFill>
                <a:prstClr val="black"/>
              </a:solidFill>
              <a:effectLst/>
              <a:uLnTx/>
              <a:uFillTx/>
              <a:latin typeface="东芝黑体 Regular" panose="020B0500000000000000" pitchFamily="34" charset="-122"/>
              <a:ea typeface="东芝黑体 Regular" panose="020B0500000000000000" pitchFamily="34" charset="-122"/>
            </a:endParaRPr>
          </a:p>
        </p:txBody>
      </p:sp>
      <p:sp>
        <p:nvSpPr>
          <p:cNvPr id="69" name="正方形/長方形 68"/>
          <p:cNvSpPr/>
          <p:nvPr/>
        </p:nvSpPr>
        <p:spPr>
          <a:xfrm>
            <a:off x="4593659" y="3629427"/>
            <a:ext cx="2988332" cy="307777"/>
          </a:xfrm>
          <a:prstGeom prst="rect">
            <a:avLst/>
          </a:prstGeom>
        </p:spPr>
        <p:txBody>
          <a:bodyPr wrap="square">
            <a:spAutoFit/>
          </a:bodyPr>
          <a:lstStyle/>
          <a:p>
            <a:pPr algn="ctr"/>
            <a:r>
              <a:rPr lang="en-US" altLang="ja-JP" sz="1400" dirty="0">
                <a:solidFill>
                  <a:prstClr val="black"/>
                </a:solidFill>
                <a:latin typeface="东芝黑体 Regular" panose="020B0500000000000000" pitchFamily="34" charset="-122"/>
                <a:ea typeface="东芝黑体 Regular" panose="020B0500000000000000" pitchFamily="34" charset="-122"/>
              </a:rPr>
              <a:t>Conduction and </a:t>
            </a:r>
            <a:r>
              <a:rPr lang="en-US" altLang="ja-JP" sz="1400" dirty="0" smtClean="0">
                <a:solidFill>
                  <a:prstClr val="black"/>
                </a:solidFill>
                <a:latin typeface="东芝黑体 Regular" panose="020B0500000000000000" pitchFamily="34" charset="-122"/>
                <a:ea typeface="东芝黑体 Regular" panose="020B0500000000000000" pitchFamily="34" charset="-122"/>
              </a:rPr>
              <a:t>switching </a:t>
            </a:r>
            <a:r>
              <a:rPr lang="en-US" altLang="ja-JP" sz="1400" dirty="0">
                <a:solidFill>
                  <a:prstClr val="black"/>
                </a:solidFill>
                <a:latin typeface="东芝黑体 Regular" panose="020B0500000000000000" pitchFamily="34" charset="-122"/>
                <a:ea typeface="东芝黑体 Regular" panose="020B0500000000000000" pitchFamily="34" charset="-122"/>
              </a:rPr>
              <a:t>losses</a:t>
            </a:r>
          </a:p>
        </p:txBody>
      </p:sp>
      <p:pic>
        <p:nvPicPr>
          <p:cNvPr id="70" name="図 69"/>
          <p:cNvPicPr>
            <a:picLocks noChangeAspect="1"/>
          </p:cNvPicPr>
          <p:nvPr/>
        </p:nvPicPr>
        <p:blipFill>
          <a:blip r:embed="rId4"/>
          <a:stretch>
            <a:fillRect/>
          </a:stretch>
        </p:blipFill>
        <p:spPr>
          <a:xfrm>
            <a:off x="4729034" y="3937204"/>
            <a:ext cx="2717583" cy="1683458"/>
          </a:xfrm>
          <a:prstGeom prst="rect">
            <a:avLst/>
          </a:prstGeom>
        </p:spPr>
      </p:pic>
      <p:sp>
        <p:nvSpPr>
          <p:cNvPr id="71" name="テキスト ボックス 70"/>
          <p:cNvSpPr txBox="1"/>
          <p:nvPr/>
        </p:nvSpPr>
        <p:spPr>
          <a:xfrm>
            <a:off x="5060125" y="5532052"/>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OptiMOS5</a:t>
            </a:r>
          </a:p>
          <a:p>
            <a:pPr algn="ctr"/>
            <a:r>
              <a:rPr lang="en-US" altLang="ja-JP" sz="1050" dirty="0">
                <a:solidFill>
                  <a:prstClr val="black"/>
                </a:solidFill>
                <a:latin typeface="东芝黑体 Regular" panose="020B0500000000000000" pitchFamily="34" charset="-122"/>
                <a:ea typeface="东芝黑体 Regular" panose="020B0500000000000000" pitchFamily="34" charset="-122"/>
              </a:rPr>
              <a:t>(BSC014N06NS)</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sp>
        <p:nvSpPr>
          <p:cNvPr id="72" name="テキスト ボックス 71"/>
          <p:cNvSpPr txBox="1"/>
          <p:nvPr/>
        </p:nvSpPr>
        <p:spPr>
          <a:xfrm>
            <a:off x="6062107" y="5532052"/>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U-MOSIX-H</a:t>
            </a:r>
          </a:p>
          <a:p>
            <a:pPr algn="ctr"/>
            <a:r>
              <a:rPr lang="en-US" altLang="ja-JP" sz="1050" dirty="0" smtClean="0">
                <a:solidFill>
                  <a:prstClr val="black"/>
                </a:solidFill>
                <a:latin typeface="东芝黑体 Regular" panose="020B0500000000000000" pitchFamily="34" charset="-122"/>
                <a:ea typeface="东芝黑体 Regular" panose="020B0500000000000000" pitchFamily="34" charset="-122"/>
              </a:rPr>
              <a:t>(TPH1R306PL)</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pic>
        <p:nvPicPr>
          <p:cNvPr id="73" name="図 72"/>
          <p:cNvPicPr>
            <a:picLocks noChangeAspect="1"/>
          </p:cNvPicPr>
          <p:nvPr/>
        </p:nvPicPr>
        <p:blipFill>
          <a:blip r:embed="rId5"/>
          <a:stretch>
            <a:fillRect/>
          </a:stretch>
        </p:blipFill>
        <p:spPr>
          <a:xfrm>
            <a:off x="8486159" y="3911872"/>
            <a:ext cx="2732948" cy="1714086"/>
          </a:xfrm>
          <a:prstGeom prst="rect">
            <a:avLst/>
          </a:prstGeom>
        </p:spPr>
      </p:pic>
      <p:sp>
        <p:nvSpPr>
          <p:cNvPr id="74" name="正方形/長方形 73"/>
          <p:cNvSpPr/>
          <p:nvPr/>
        </p:nvSpPr>
        <p:spPr>
          <a:xfrm>
            <a:off x="8174346" y="3629427"/>
            <a:ext cx="3356574" cy="307777"/>
          </a:xfrm>
          <a:prstGeom prst="rect">
            <a:avLst/>
          </a:prstGeom>
        </p:spPr>
        <p:txBody>
          <a:bodyPr wrap="square">
            <a:spAutoFit/>
          </a:bodyPr>
          <a:lstStyle/>
          <a:p>
            <a:pPr algn="ctr"/>
            <a:r>
              <a:rPr lang="en-US" altLang="ja-JP" sz="1400" dirty="0">
                <a:solidFill>
                  <a:prstClr val="black"/>
                </a:solidFill>
                <a:latin typeface="东芝黑体 Regular" panose="020B0500000000000000" pitchFamily="34" charset="-122"/>
                <a:ea typeface="东芝黑体 Regular" panose="020B0500000000000000" pitchFamily="34" charset="-122"/>
              </a:rPr>
              <a:t>Conduction and </a:t>
            </a:r>
            <a:r>
              <a:rPr lang="en-US" altLang="ja-JP" sz="1400" dirty="0" smtClean="0">
                <a:solidFill>
                  <a:prstClr val="black"/>
                </a:solidFill>
                <a:latin typeface="东芝黑体 Regular" panose="020B0500000000000000" pitchFamily="34" charset="-122"/>
                <a:ea typeface="东芝黑体 Regular" panose="020B0500000000000000" pitchFamily="34" charset="-122"/>
              </a:rPr>
              <a:t>output </a:t>
            </a:r>
            <a:r>
              <a:rPr lang="en-US" altLang="ja-JP" sz="1400" dirty="0">
                <a:solidFill>
                  <a:prstClr val="black"/>
                </a:solidFill>
                <a:latin typeface="东芝黑体 Regular" panose="020B0500000000000000" pitchFamily="34" charset="-122"/>
                <a:ea typeface="东芝黑体 Regular" panose="020B0500000000000000" pitchFamily="34" charset="-122"/>
              </a:rPr>
              <a:t>charge losses</a:t>
            </a:r>
            <a:endParaRPr lang="ja-JP" altLang="en-US" sz="1400" dirty="0">
              <a:solidFill>
                <a:prstClr val="black"/>
              </a:solidFill>
              <a:latin typeface="东芝黑体 Regular" panose="020B0500000000000000" pitchFamily="34" charset="-122"/>
              <a:ea typeface="东芝黑体 Regular" panose="020B0500000000000000" pitchFamily="34" charset="-122"/>
            </a:endParaRPr>
          </a:p>
        </p:txBody>
      </p:sp>
      <p:sp>
        <p:nvSpPr>
          <p:cNvPr id="75" name="テキスト ボックス 74"/>
          <p:cNvSpPr txBox="1"/>
          <p:nvPr/>
        </p:nvSpPr>
        <p:spPr>
          <a:xfrm>
            <a:off x="8796300" y="5566749"/>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OptiMOS5</a:t>
            </a:r>
          </a:p>
          <a:p>
            <a:pPr algn="ctr"/>
            <a:r>
              <a:rPr lang="en-US" altLang="ja-JP" sz="1050" dirty="0">
                <a:solidFill>
                  <a:prstClr val="black"/>
                </a:solidFill>
                <a:latin typeface="东芝黑体 Regular" panose="020B0500000000000000" pitchFamily="34" charset="-122"/>
                <a:ea typeface="东芝黑体 Regular" panose="020B0500000000000000" pitchFamily="34" charset="-122"/>
              </a:rPr>
              <a:t>(BSC014N06NS)</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sp>
        <p:nvSpPr>
          <p:cNvPr id="76" name="テキスト ボックス 75"/>
          <p:cNvSpPr txBox="1"/>
          <p:nvPr/>
        </p:nvSpPr>
        <p:spPr>
          <a:xfrm>
            <a:off x="9788589" y="5566749"/>
            <a:ext cx="1430518" cy="438582"/>
          </a:xfrm>
          <a:prstGeom prst="rect">
            <a:avLst/>
          </a:prstGeom>
          <a:noFill/>
        </p:spPr>
        <p:txBody>
          <a:bodyPr wrap="square" rtlCol="0">
            <a:spAutoFit/>
          </a:bodyPr>
          <a:lstStyle/>
          <a:p>
            <a:pPr algn="ctr"/>
            <a:r>
              <a:rPr lang="en-US" altLang="ja-JP" sz="1200" dirty="0" smtClean="0">
                <a:solidFill>
                  <a:prstClr val="black"/>
                </a:solidFill>
                <a:latin typeface="东芝黑体 Regular" panose="020B0500000000000000" pitchFamily="34" charset="-122"/>
                <a:ea typeface="东芝黑体 Regular" panose="020B0500000000000000" pitchFamily="34" charset="-122"/>
              </a:rPr>
              <a:t>U-MOSIX-H</a:t>
            </a:r>
          </a:p>
          <a:p>
            <a:pPr algn="ctr"/>
            <a:r>
              <a:rPr lang="en-US" altLang="ja-JP" sz="1050" dirty="0" smtClean="0">
                <a:solidFill>
                  <a:prstClr val="black"/>
                </a:solidFill>
                <a:latin typeface="东芝黑体 Regular" panose="020B0500000000000000" pitchFamily="34" charset="-122"/>
                <a:ea typeface="东芝黑体 Regular" panose="020B0500000000000000" pitchFamily="34" charset="-122"/>
              </a:rPr>
              <a:t>(TPH1R306PL)</a:t>
            </a:r>
            <a:endParaRPr lang="ja-JP" altLang="en-US" sz="1050" dirty="0">
              <a:solidFill>
                <a:prstClr val="black"/>
              </a:solidFill>
              <a:latin typeface="东芝黑体 Regular" panose="020B0500000000000000" pitchFamily="34" charset="-122"/>
              <a:ea typeface="东芝黑体 Regular" panose="020B0500000000000000" pitchFamily="34" charset="-122"/>
            </a:endParaRPr>
          </a:p>
        </p:txBody>
      </p:sp>
      <p:sp>
        <p:nvSpPr>
          <p:cNvPr id="77" name="正方形/長方形 76"/>
          <p:cNvSpPr/>
          <p:nvPr/>
        </p:nvSpPr>
        <p:spPr>
          <a:xfrm>
            <a:off x="0" y="799245"/>
            <a:ext cx="12191999" cy="400110"/>
          </a:xfrm>
          <a:prstGeom prst="rect">
            <a:avLst/>
          </a:prstGeom>
        </p:spPr>
        <p:txBody>
          <a:bodyPr wrap="square">
            <a:spAutoFit/>
          </a:bodyPr>
          <a:lstStyle/>
          <a:p>
            <a:pPr algn="ctr"/>
            <a:r>
              <a:rPr lang="en-US" altLang="ja-JP" sz="2000" b="1" dirty="0" smtClean="0">
                <a:solidFill>
                  <a:prstClr val="black"/>
                </a:solidFill>
                <a:latin typeface="东芝黑体 Regular" panose="020B0500000000000000" pitchFamily="34" charset="-122"/>
                <a:ea typeface="东芝黑体 Regular" panose="020B0500000000000000" pitchFamily="34" charset="-122"/>
              </a:rPr>
              <a:t>U-MOSIX-H 60V</a:t>
            </a:r>
            <a:r>
              <a:rPr lang="zh-CN" altLang="en-US" sz="2000" b="1" dirty="0" smtClean="0">
                <a:solidFill>
                  <a:prstClr val="black"/>
                </a:solidFill>
                <a:latin typeface="东芝黑体 Regular" panose="020B0500000000000000" pitchFamily="34" charset="-122"/>
                <a:ea typeface="东芝黑体 Regular" panose="020B0500000000000000" pitchFamily="34" charset="-122"/>
              </a:rPr>
              <a:t>系列为您提供同等产品中最好的性能及明显效率的改善</a:t>
            </a:r>
            <a:r>
              <a:rPr lang="en-US" altLang="ja-JP" sz="2000" b="1" dirty="0" smtClean="0">
                <a:solidFill>
                  <a:prstClr val="black"/>
                </a:solidFill>
                <a:latin typeface="东芝黑体 Regular" panose="020B0500000000000000" pitchFamily="34" charset="-122"/>
                <a:ea typeface="东芝黑体 Regular" panose="020B0500000000000000" pitchFamily="34" charset="-122"/>
              </a:rPr>
              <a:t> </a:t>
            </a:r>
            <a:endParaRPr lang="en-US" altLang="ja-JP" sz="2000" b="1" dirty="0">
              <a:solidFill>
                <a:prstClr val="black"/>
              </a:solidFill>
              <a:latin typeface="东芝黑体 Regular" panose="020B0500000000000000" pitchFamily="34" charset="-122"/>
              <a:ea typeface="东芝黑体 Regular" panose="020B0500000000000000" pitchFamily="34" charset="-122"/>
            </a:endParaRPr>
          </a:p>
        </p:txBody>
      </p:sp>
      <p:sp>
        <p:nvSpPr>
          <p:cNvPr id="78" name="正方形/長方形 77"/>
          <p:cNvSpPr/>
          <p:nvPr/>
        </p:nvSpPr>
        <p:spPr>
          <a:xfrm>
            <a:off x="6240976" y="3216028"/>
            <a:ext cx="1691360" cy="276999"/>
          </a:xfrm>
          <a:prstGeom prst="rect">
            <a:avLst/>
          </a:prstGeom>
        </p:spPr>
        <p:txBody>
          <a:bodyPr wrap="none">
            <a:spAutoFit/>
          </a:bodyPr>
          <a:lstStyle/>
          <a:p>
            <a:r>
              <a:rPr lang="en-US" altLang="ja-JP" sz="1200" dirty="0" smtClean="0">
                <a:solidFill>
                  <a:prstClr val="black"/>
                </a:solidFill>
                <a:latin typeface="东芝黑体 Regular" panose="020B0500000000000000" pitchFamily="34" charset="-122"/>
                <a:ea typeface="东芝黑体 Regular" panose="020B0500000000000000" pitchFamily="34" charset="-122"/>
              </a:rPr>
              <a:t>FOM</a:t>
            </a:r>
            <a:r>
              <a:rPr lang="ja-JP" altLang="en-US" sz="1200" dirty="0">
                <a:solidFill>
                  <a:prstClr val="black"/>
                </a:solidFill>
                <a:latin typeface="东芝黑体 Regular" panose="020B0500000000000000" pitchFamily="34" charset="-122"/>
                <a:ea typeface="东芝黑体 Regular" panose="020B0500000000000000" pitchFamily="34" charset="-122"/>
              </a:rPr>
              <a:t>：</a:t>
            </a:r>
            <a:r>
              <a:rPr lang="en-US" altLang="ja-JP" sz="1200" dirty="0" smtClean="0">
                <a:solidFill>
                  <a:prstClr val="black"/>
                </a:solidFill>
                <a:latin typeface="东芝黑体 Regular" panose="020B0500000000000000" pitchFamily="34" charset="-122"/>
                <a:ea typeface="东芝黑体 Regular" panose="020B0500000000000000" pitchFamily="34" charset="-122"/>
              </a:rPr>
              <a:t>Figure </a:t>
            </a:r>
            <a:r>
              <a:rPr lang="en-US" altLang="ja-JP" sz="1200" dirty="0">
                <a:solidFill>
                  <a:prstClr val="black"/>
                </a:solidFill>
                <a:latin typeface="东芝黑体 Regular" panose="020B0500000000000000" pitchFamily="34" charset="-122"/>
                <a:ea typeface="东芝黑体 Regular" panose="020B0500000000000000" pitchFamily="34" charset="-122"/>
              </a:rPr>
              <a:t>of Merit</a:t>
            </a:r>
            <a:endParaRPr lang="ja-JP" altLang="en-US" sz="1200" dirty="0">
              <a:solidFill>
                <a:prstClr val="black"/>
              </a:solidFill>
              <a:latin typeface="东芝黑体 Regular" panose="020B0500000000000000" pitchFamily="34" charset="-122"/>
              <a:ea typeface="东芝黑体 Regular" panose="020B0500000000000000" pitchFamily="34" charset="-122"/>
            </a:endParaRPr>
          </a:p>
        </p:txBody>
      </p:sp>
      <p:sp>
        <p:nvSpPr>
          <p:cNvPr id="79" name="テキスト プレースホルダー 85"/>
          <p:cNvSpPr txBox="1">
            <a:spLocks/>
          </p:cNvSpPr>
          <p:nvPr/>
        </p:nvSpPr>
        <p:spPr bwMode="gray">
          <a:xfrm>
            <a:off x="643026" y="2062020"/>
            <a:ext cx="3346619" cy="1076103"/>
          </a:xfrm>
          <a:prstGeom prst="rect">
            <a:avLst/>
          </a:prstGeom>
          <a:noFill/>
        </p:spPr>
        <p:txBody>
          <a:bodyPr wrap="square" lIns="28702" tIns="14352" rIns="28702" bIns="14352" rtlCol="0">
            <a:noAutofit/>
          </a:bodyPr>
          <a:lstStyle>
            <a:lvl1pPr marL="0" indent="0" algn="l" defTabSz="685800" rtl="0" eaLnBrk="1" latinLnBrk="0" hangingPunct="1">
              <a:lnSpc>
                <a:spcPct val="125000"/>
              </a:lnSpc>
              <a:spcBef>
                <a:spcPts val="0"/>
              </a:spcBef>
              <a:spcAft>
                <a:spcPts val="0"/>
              </a:spcAft>
              <a:buFont typeface="Wingdings" charset="2"/>
              <a:buNone/>
              <a:defRPr kumimoji="1" lang="ja-JP" altLang="en-US" sz="1400" kern="1200" dirty="0" smtClean="0">
                <a:solidFill>
                  <a:srgbClr val="000000"/>
                </a:solidFill>
                <a:latin typeface="Meiryo UI" pitchFamily="50" charset="-128"/>
                <a:ea typeface="Meiryo UI" pitchFamily="50" charset="-128"/>
                <a:cs typeface="Meiryo UI"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ja-JP" sz="1400" b="0" i="0" u="none" strike="noStrike" kern="1200" cap="none" spc="0" normalizeH="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R</a:t>
            </a:r>
            <a:r>
              <a:rPr kumimoji="0" lang="en-US" altLang="ja-JP" sz="1050" b="0" i="0" u="none" strike="noStrike" kern="1200" cap="none" spc="0" normalizeH="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DS(ON)</a:t>
            </a:r>
            <a:r>
              <a:rPr kumimoji="0" lang="en-US" altLang="ja-JP" sz="1400" b="0" i="0" u="none" strike="noStrike" kern="1200" cap="none" spc="0" normalizeH="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a:t>
            </a:r>
            <a:r>
              <a:rPr kumimoji="0" lang="en-US" altLang="ja-JP" sz="1400" b="0" i="0" u="none" strike="noStrike" kern="1200" cap="none" spc="0" normalizeH="0" noProof="0" dirty="0" err="1" smtClean="0">
                <a:ln>
                  <a:noFill/>
                </a:ln>
                <a:solidFill>
                  <a:srgbClr val="000000"/>
                </a:solidFill>
                <a:effectLst/>
                <a:uLnTx/>
                <a:uFillTx/>
                <a:latin typeface="东芝黑体 Regular" panose="020B0500000000000000" pitchFamily="34" charset="-122"/>
                <a:ea typeface="东芝黑体 Regular" panose="020B0500000000000000" pitchFamily="34" charset="-122"/>
              </a:rPr>
              <a:t>Q</a:t>
            </a:r>
            <a:r>
              <a:rPr kumimoji="0" lang="en-US" altLang="ja-JP" sz="1100" b="0" i="0" u="none" strike="noStrike" kern="1200" cap="none" spc="0" normalizeH="0" noProof="0" dirty="0" err="1" smtClean="0">
                <a:ln>
                  <a:noFill/>
                </a:ln>
                <a:solidFill>
                  <a:srgbClr val="000000"/>
                </a:solidFill>
                <a:effectLst/>
                <a:uLnTx/>
                <a:uFillTx/>
                <a:latin typeface="东芝黑体 Regular" panose="020B0500000000000000" pitchFamily="34" charset="-122"/>
                <a:ea typeface="东芝黑体 Regular" panose="020B0500000000000000" pitchFamily="34" charset="-122"/>
              </a:rPr>
              <a:t>g</a:t>
            </a:r>
            <a:r>
              <a:rPr kumimoji="0" lang="en-US" altLang="ja-JP" sz="1400" b="0" i="0" u="none" strike="noStrike" kern="1200" cap="none" spc="0" normalizeH="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reduction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(Cell design optimization)</a:t>
            </a:r>
          </a:p>
          <a:p>
            <a:pPr marL="171450" marR="0" lvl="0" indent="-17145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Large contribution at high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frequency, especially in light load </a:t>
            </a:r>
          </a:p>
        </p:txBody>
      </p:sp>
      <p:sp>
        <p:nvSpPr>
          <p:cNvPr id="80" name="テキスト プレースホルダー 85"/>
          <p:cNvSpPr txBox="1">
            <a:spLocks/>
          </p:cNvSpPr>
          <p:nvPr/>
        </p:nvSpPr>
        <p:spPr bwMode="gray">
          <a:xfrm>
            <a:off x="4435213" y="2062020"/>
            <a:ext cx="3346619" cy="1076103"/>
          </a:xfrm>
          <a:prstGeom prst="rect">
            <a:avLst/>
          </a:prstGeom>
          <a:noFill/>
        </p:spPr>
        <p:txBody>
          <a:bodyPr wrap="square" lIns="28702" tIns="14352" rIns="28702" bIns="14352" rtlCol="0">
            <a:noAutofit/>
          </a:bodyPr>
          <a:lstStyle>
            <a:lvl1pPr marL="0" indent="0" algn="l" defTabSz="685800" rtl="0" eaLnBrk="1" latinLnBrk="0" hangingPunct="1">
              <a:lnSpc>
                <a:spcPct val="125000"/>
              </a:lnSpc>
              <a:spcBef>
                <a:spcPts val="0"/>
              </a:spcBef>
              <a:spcAft>
                <a:spcPts val="0"/>
              </a:spcAft>
              <a:buFont typeface="Wingdings" charset="2"/>
              <a:buNone/>
              <a:defRPr kumimoji="1" lang="ja-JP" altLang="en-US" sz="1400" kern="1200" dirty="0" smtClean="0">
                <a:solidFill>
                  <a:srgbClr val="000000"/>
                </a:solidFill>
                <a:latin typeface="Meiryo UI" pitchFamily="50" charset="-128"/>
                <a:ea typeface="Meiryo UI" pitchFamily="50" charset="-128"/>
                <a:cs typeface="Meiryo UI"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lvl="0" indent="-171450">
              <a:lnSpc>
                <a:spcPct val="120000"/>
              </a:lnSpc>
              <a:buFont typeface="Arial" panose="020B0604020202020204" pitchFamily="34" charset="0"/>
              <a:buChar char="•"/>
              <a:defRPr/>
            </a:pPr>
            <a:r>
              <a:rPr kumimoji="0" lang="en-US" altLang="ja-JP" dirty="0">
                <a:latin typeface="东芝黑体 Regular" panose="020B0500000000000000" pitchFamily="34" charset="-122"/>
                <a:ea typeface="东芝黑体 Regular" panose="020B0500000000000000" pitchFamily="34" charset="-122"/>
              </a:rPr>
              <a:t>R</a:t>
            </a:r>
            <a:r>
              <a:rPr kumimoji="0" lang="en-US" altLang="ja-JP" sz="1050" dirty="0">
                <a:latin typeface="东芝黑体 Regular" panose="020B0500000000000000" pitchFamily="34" charset="-122"/>
                <a:ea typeface="东芝黑体 Regular" panose="020B0500000000000000" pitchFamily="34" charset="-122"/>
              </a:rPr>
              <a:t>DS(ON</a:t>
            </a:r>
            <a:r>
              <a:rPr kumimoji="0" lang="en-US" altLang="ja-JP" sz="1050" dirty="0" smtClean="0">
                <a:latin typeface="东芝黑体 Regular" panose="020B0500000000000000" pitchFamily="34" charset="-122"/>
                <a:ea typeface="东芝黑体 Regular" panose="020B0500000000000000" pitchFamily="34" charset="-122"/>
              </a:rPr>
              <a:t>)</a:t>
            </a:r>
            <a:r>
              <a:rPr kumimoji="0" lang="en-US" altLang="ja-JP" dirty="0" smtClean="0">
                <a:latin typeface="东芝黑体 Regular" panose="020B0500000000000000" pitchFamily="34" charset="-122"/>
                <a:ea typeface="东芝黑体 Regular" panose="020B0500000000000000" pitchFamily="34" charset="-122"/>
              </a:rPr>
              <a:t>×</a:t>
            </a:r>
            <a:r>
              <a:rPr kumimoji="0" lang="en-US" altLang="ja-JP" dirty="0" err="1" smtClean="0">
                <a:latin typeface="东芝黑体 Regular" panose="020B0500000000000000" pitchFamily="34" charset="-122"/>
                <a:ea typeface="东芝黑体 Regular" panose="020B0500000000000000" pitchFamily="34" charset="-122"/>
              </a:rPr>
              <a:t>Q</a:t>
            </a:r>
            <a:r>
              <a:rPr kumimoji="0" lang="en-US" altLang="ja-JP" sz="1100" dirty="0" err="1" smtClean="0">
                <a:latin typeface="东芝黑体 Regular" panose="020B0500000000000000" pitchFamily="34" charset="-122"/>
                <a:ea typeface="东芝黑体 Regular" panose="020B0500000000000000" pitchFamily="34" charset="-122"/>
              </a:rPr>
              <a:t>g</a:t>
            </a:r>
            <a:r>
              <a:rPr kumimoji="0" lang="en-US" altLang="ja-JP" dirty="0" smtClean="0">
                <a:latin typeface="东芝黑体 Regular" panose="020B0500000000000000" pitchFamily="34" charset="-122"/>
                <a:ea typeface="东芝黑体 Regular" panose="020B0500000000000000" pitchFamily="34" charset="-122"/>
              </a:rPr>
              <a:t> </a:t>
            </a:r>
            <a:r>
              <a:rPr kumimoji="0" lang="en-US" altLang="ja-JP" dirty="0">
                <a:latin typeface="东芝黑体 Regular" panose="020B0500000000000000" pitchFamily="34" charset="-122"/>
                <a:ea typeface="东芝黑体 Regular" panose="020B0500000000000000" pitchFamily="34" charset="-122"/>
              </a:rPr>
              <a:t>reduction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(Cell design optimization)</a:t>
            </a:r>
          </a:p>
          <a:p>
            <a:pPr marL="171450" marR="0" lvl="0" indent="-171450" algn="l" defTabSz="6858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Large contribution at high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frequency, especially in light load </a:t>
            </a:r>
            <a:endParaRPr kumimoji="1" lang="en-US" altLang="ja-JP" sz="1400" b="0" i="0" u="none" strike="noStrike" kern="1200" cap="none" spc="0" normalizeH="0" baseline="0" noProof="0" dirty="0">
              <a:ln>
                <a:noFill/>
              </a:ln>
              <a:solidFill>
                <a:sysClr val="windowText" lastClr="000000"/>
              </a:solidFill>
              <a:effectLst/>
              <a:uLnTx/>
              <a:uFillTx/>
              <a:latin typeface="东芝黑体 Regular" panose="020B0500000000000000" pitchFamily="34" charset="-122"/>
              <a:ea typeface="东芝黑体 Regular" panose="020B0500000000000000" pitchFamily="34" charset="-122"/>
            </a:endParaRPr>
          </a:p>
        </p:txBody>
      </p:sp>
      <p:sp>
        <p:nvSpPr>
          <p:cNvPr id="81" name="テキスト プレースホルダー 85"/>
          <p:cNvSpPr txBox="1">
            <a:spLocks/>
          </p:cNvSpPr>
          <p:nvPr/>
        </p:nvSpPr>
        <p:spPr bwMode="gray">
          <a:xfrm>
            <a:off x="8200001" y="2062020"/>
            <a:ext cx="3346619" cy="1076103"/>
          </a:xfrm>
          <a:prstGeom prst="rect">
            <a:avLst/>
          </a:prstGeom>
          <a:noFill/>
        </p:spPr>
        <p:txBody>
          <a:bodyPr wrap="square" lIns="28702" tIns="14352" rIns="28702" bIns="14352" rtlCol="0">
            <a:noAutofit/>
          </a:bodyPr>
          <a:lstStyle>
            <a:lvl1pPr marL="0" indent="0" algn="l" defTabSz="685800" rtl="0" eaLnBrk="1" latinLnBrk="0" hangingPunct="1">
              <a:lnSpc>
                <a:spcPct val="125000"/>
              </a:lnSpc>
              <a:spcBef>
                <a:spcPts val="0"/>
              </a:spcBef>
              <a:spcAft>
                <a:spcPts val="0"/>
              </a:spcAft>
              <a:buFont typeface="Wingdings" charset="2"/>
              <a:buNone/>
              <a:defRPr kumimoji="1" lang="ja-JP" altLang="en-US" sz="1400" kern="1200" dirty="0" smtClean="0">
                <a:solidFill>
                  <a:srgbClr val="000000"/>
                </a:solidFill>
                <a:latin typeface="Meiryo UI" pitchFamily="50" charset="-128"/>
                <a:ea typeface="Meiryo UI" pitchFamily="50" charset="-128"/>
                <a:cs typeface="Meiryo UI"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lang="ja-JP" altLang="en-US"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lvl="0" indent="-171450">
              <a:lnSpc>
                <a:spcPct val="120000"/>
              </a:lnSpc>
              <a:buFont typeface="Arial" panose="020B0604020202020204" pitchFamily="34" charset="0"/>
              <a:buChar char="•"/>
              <a:defRPr/>
            </a:pPr>
            <a:r>
              <a:rPr kumimoji="0" lang="en-US" altLang="ja-JP" dirty="0">
                <a:latin typeface="东芝黑体 Regular" panose="020B0500000000000000" pitchFamily="34" charset="-122"/>
                <a:ea typeface="东芝黑体 Regular" panose="020B0500000000000000" pitchFamily="34" charset="-122"/>
              </a:rPr>
              <a:t>R</a:t>
            </a:r>
            <a:r>
              <a:rPr kumimoji="0" lang="en-US" altLang="ja-JP" sz="1050" dirty="0">
                <a:latin typeface="东芝黑体 Regular" panose="020B0500000000000000" pitchFamily="34" charset="-122"/>
                <a:ea typeface="东芝黑体 Regular" panose="020B0500000000000000" pitchFamily="34" charset="-122"/>
              </a:rPr>
              <a:t>DS(ON</a:t>
            </a:r>
            <a:r>
              <a:rPr kumimoji="0" lang="en-US" altLang="ja-JP" sz="1050" dirty="0" smtClean="0">
                <a:latin typeface="东芝黑体 Regular" panose="020B0500000000000000" pitchFamily="34" charset="-122"/>
                <a:ea typeface="东芝黑体 Regular" panose="020B0500000000000000" pitchFamily="34" charset="-122"/>
              </a:rPr>
              <a:t>)</a:t>
            </a:r>
            <a:r>
              <a:rPr kumimoji="0" lang="en-US" altLang="ja-JP" dirty="0" smtClean="0">
                <a:latin typeface="东芝黑体 Regular" panose="020B0500000000000000" pitchFamily="34" charset="-122"/>
                <a:ea typeface="东芝黑体 Regular" panose="020B0500000000000000" pitchFamily="34" charset="-122"/>
              </a:rPr>
              <a:t>×</a:t>
            </a:r>
            <a:r>
              <a:rPr kumimoji="0" lang="en-US" altLang="ja-JP" dirty="0" err="1" smtClean="0">
                <a:latin typeface="东芝黑体 Regular" panose="020B0500000000000000" pitchFamily="34" charset="-122"/>
                <a:ea typeface="东芝黑体 Regular" panose="020B0500000000000000" pitchFamily="34" charset="-122"/>
              </a:rPr>
              <a:t>Q</a:t>
            </a:r>
            <a:r>
              <a:rPr kumimoji="0" lang="en-US" altLang="ja-JP" sz="1100" dirty="0" err="1" smtClean="0">
                <a:latin typeface="东芝黑体 Regular" panose="020B0500000000000000" pitchFamily="34" charset="-122"/>
                <a:ea typeface="东芝黑体 Regular" panose="020B0500000000000000" pitchFamily="34" charset="-122"/>
              </a:rPr>
              <a:t>g</a:t>
            </a:r>
            <a:r>
              <a:rPr kumimoji="0" lang="en-US" altLang="ja-JP" dirty="0" smtClean="0">
                <a:latin typeface="东芝黑体 Regular" panose="020B0500000000000000" pitchFamily="34" charset="-122"/>
                <a:ea typeface="东芝黑体 Regular" panose="020B0500000000000000" pitchFamily="34" charset="-122"/>
              </a:rPr>
              <a:t> </a:t>
            </a:r>
            <a:r>
              <a:rPr kumimoji="0" lang="en-US" altLang="ja-JP" dirty="0">
                <a:latin typeface="东芝黑体 Regular" panose="020B0500000000000000" pitchFamily="34" charset="-122"/>
                <a:ea typeface="东芝黑体 Regular" panose="020B0500000000000000" pitchFamily="34" charset="-122"/>
              </a:rPr>
              <a:t>reduction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4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(Cell design optimization)</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1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 Loss reduction of high-side MOSFET </a:t>
            </a:r>
          </a:p>
          <a:p>
            <a:pPr marL="0" marR="0" lvl="0" indent="0" algn="l" defTabSz="685800" rtl="0" eaLnBrk="1" fontAlgn="auto" latinLnBrk="0" hangingPunct="1">
              <a:lnSpc>
                <a:spcPct val="120000"/>
              </a:lnSpc>
              <a:spcBef>
                <a:spcPts val="0"/>
              </a:spcBef>
              <a:spcAft>
                <a:spcPts val="0"/>
              </a:spcAft>
              <a:buClrTx/>
              <a:buSzTx/>
              <a:buFont typeface="Wingdings" charset="2"/>
              <a:buNone/>
              <a:tabLst/>
              <a:defRPr/>
            </a:pPr>
            <a:r>
              <a:rPr kumimoji="0" lang="en-US" altLang="ja-JP" sz="1100" b="0" i="0" u="none" strike="noStrike" kern="1200" cap="none" spc="0" normalizeH="0" baseline="0" noProof="0" dirty="0" smtClean="0">
                <a:ln>
                  <a:noFill/>
                </a:ln>
                <a:solidFill>
                  <a:srgbClr val="000000"/>
                </a:solidFill>
                <a:effectLst/>
                <a:uLnTx/>
                <a:uFillTx/>
                <a:latin typeface="东芝黑体 Regular" panose="020B0500000000000000" pitchFamily="34" charset="-122"/>
                <a:ea typeface="东芝黑体 Regular" panose="020B0500000000000000" pitchFamily="34" charset="-122"/>
              </a:rPr>
              <a:t>      when used in low side of totem pole</a:t>
            </a:r>
          </a:p>
        </p:txBody>
      </p:sp>
    </p:spTree>
    <p:extLst>
      <p:ext uri="{BB962C8B-B14F-4D97-AF65-F5344CB8AC3E}">
        <p14:creationId xmlns:p14="http://schemas.microsoft.com/office/powerpoint/2010/main" val="58320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20"/>
          </p:nvPr>
        </p:nvSpPr>
        <p:spPr>
          <a:xfrm>
            <a:off x="0" y="756000"/>
            <a:ext cx="12192000" cy="640515"/>
          </a:xfrm>
        </p:spPr>
        <p:txBody>
          <a:bodyPr/>
          <a:lstStyle/>
          <a:p>
            <a:r>
              <a:rPr lang="zh-CN" altLang="en-US" sz="1800" dirty="0" smtClean="0">
                <a:latin typeface="东芝黑体 Regular" panose="020B0500000000000000" pitchFamily="34" charset="-122"/>
                <a:ea typeface="东芝黑体 Regular" panose="020B0500000000000000" pitchFamily="34" charset="-122"/>
              </a:rPr>
              <a:t>在</a:t>
            </a:r>
            <a:r>
              <a:rPr lang="en-US" altLang="zh-CN" sz="1800" dirty="0" smtClean="0">
                <a:latin typeface="东芝黑体 Regular" panose="020B0500000000000000" pitchFamily="34" charset="-122"/>
                <a:ea typeface="东芝黑体 Regular" panose="020B0500000000000000" pitchFamily="34" charset="-122"/>
              </a:rPr>
              <a:t>4</a:t>
            </a:r>
            <a:r>
              <a:rPr lang="zh-CN" altLang="en-US" sz="1800" dirty="0" smtClean="0">
                <a:latin typeface="东芝黑体 Regular" panose="020B0500000000000000" pitchFamily="34" charset="-122"/>
                <a:ea typeface="东芝黑体 Regular" panose="020B0500000000000000" pitchFamily="34" charset="-122"/>
              </a:rPr>
              <a:t>个</a:t>
            </a:r>
            <a:r>
              <a:rPr lang="en-US" altLang="zh-CN" sz="1800" dirty="0" smtClean="0">
                <a:latin typeface="东芝黑体 Regular" panose="020B0500000000000000" pitchFamily="34" charset="-122"/>
                <a:ea typeface="东芝黑体 Regular" panose="020B0500000000000000" pitchFamily="34" charset="-122"/>
              </a:rPr>
              <a:t>MOSFET</a:t>
            </a:r>
            <a:r>
              <a:rPr lang="zh-CN" altLang="en-US" sz="1800" dirty="0" smtClean="0">
                <a:latin typeface="东芝黑体 Regular" panose="020B0500000000000000" pitchFamily="34" charset="-122"/>
                <a:ea typeface="东芝黑体 Regular" panose="020B0500000000000000" pitchFamily="34" charset="-122"/>
              </a:rPr>
              <a:t>中</a:t>
            </a:r>
            <a:r>
              <a:rPr lang="en-US" altLang="ja-JP" sz="1800" dirty="0" smtClean="0">
                <a:latin typeface="东芝黑体 Regular" panose="020B0500000000000000" pitchFamily="34" charset="-122"/>
                <a:ea typeface="东芝黑体 Regular" panose="020B0500000000000000" pitchFamily="34" charset="-122"/>
              </a:rPr>
              <a:t>TPH1R306PL</a:t>
            </a:r>
            <a:r>
              <a:rPr lang="zh-CN" altLang="en-US" sz="1800" dirty="0" smtClean="0">
                <a:latin typeface="东芝黑体 Regular" panose="020B0500000000000000" pitchFamily="34" charset="-122"/>
                <a:ea typeface="东芝黑体 Regular" panose="020B0500000000000000" pitchFamily="34" charset="-122"/>
              </a:rPr>
              <a:t>具有同类产品最好的性能</a:t>
            </a:r>
            <a:endParaRPr lang="en-US" altLang="ja-JP" sz="1800" dirty="0">
              <a:latin typeface="东芝黑体 Regular" panose="020B0500000000000000" pitchFamily="34" charset="-122"/>
              <a:ea typeface="东芝黑体 Regular" panose="020B0500000000000000" pitchFamily="34" charset="-122"/>
            </a:endParaRPr>
          </a:p>
        </p:txBody>
      </p:sp>
      <p:pic>
        <p:nvPicPr>
          <p:cNvPr id="48" name="図 47"/>
          <p:cNvPicPr>
            <a:picLocks noChangeAspect="1"/>
          </p:cNvPicPr>
          <p:nvPr/>
        </p:nvPicPr>
        <p:blipFill>
          <a:blip r:embed="rId3"/>
          <a:stretch>
            <a:fillRect/>
          </a:stretch>
        </p:blipFill>
        <p:spPr>
          <a:xfrm>
            <a:off x="3685958" y="1403015"/>
            <a:ext cx="8273368" cy="4574550"/>
          </a:xfrm>
          <a:prstGeom prst="rect">
            <a:avLst/>
          </a:prstGeom>
        </p:spPr>
      </p:pic>
      <p:pic>
        <p:nvPicPr>
          <p:cNvPr id="49" name="図 48"/>
          <p:cNvPicPr>
            <a:picLocks noChangeAspect="1"/>
          </p:cNvPicPr>
          <p:nvPr/>
        </p:nvPicPr>
        <p:blipFill>
          <a:blip r:embed="rId4"/>
          <a:stretch>
            <a:fillRect/>
          </a:stretch>
        </p:blipFill>
        <p:spPr>
          <a:xfrm>
            <a:off x="333269" y="1856491"/>
            <a:ext cx="2931148" cy="1917912"/>
          </a:xfrm>
          <a:prstGeom prst="rect">
            <a:avLst/>
          </a:prstGeom>
        </p:spPr>
      </p:pic>
      <p:pic>
        <p:nvPicPr>
          <p:cNvPr id="50" name="図 49"/>
          <p:cNvPicPr>
            <a:picLocks noChangeAspect="1"/>
          </p:cNvPicPr>
          <p:nvPr/>
        </p:nvPicPr>
        <p:blipFill>
          <a:blip r:embed="rId5"/>
          <a:stretch>
            <a:fillRect/>
          </a:stretch>
        </p:blipFill>
        <p:spPr>
          <a:xfrm>
            <a:off x="325074" y="3760755"/>
            <a:ext cx="2540384" cy="297946"/>
          </a:xfrm>
          <a:prstGeom prst="rect">
            <a:avLst/>
          </a:prstGeom>
        </p:spPr>
      </p:pic>
      <p:sp>
        <p:nvSpPr>
          <p:cNvPr id="51" name="テキスト ボックス 50"/>
          <p:cNvSpPr txBox="1"/>
          <p:nvPr/>
        </p:nvSpPr>
        <p:spPr>
          <a:xfrm>
            <a:off x="366018" y="1498609"/>
            <a:ext cx="3112295" cy="338554"/>
          </a:xfrm>
          <a:prstGeom prst="rect">
            <a:avLst/>
          </a:prstGeom>
          <a:noFill/>
        </p:spPr>
        <p:txBody>
          <a:bodyPr wrap="square" rtlCol="0">
            <a:spAutoFit/>
          </a:bodyPr>
          <a:lstStyle/>
          <a:p>
            <a:r>
              <a:rPr lang="en-US" altLang="ja-JP" sz="1600" dirty="0" smtClean="0">
                <a:solidFill>
                  <a:prstClr val="black"/>
                </a:solidFill>
                <a:latin typeface="东芝黑体 Regular" panose="020B0500000000000000" pitchFamily="34" charset="-122"/>
                <a:ea typeface="东芝黑体 Regular" panose="020B0500000000000000" pitchFamily="34" charset="-122"/>
              </a:rPr>
              <a:t>Full-bridge DC-DC converter</a:t>
            </a:r>
            <a:endParaRPr lang="ja-JP" altLang="en-US" sz="1600" dirty="0">
              <a:solidFill>
                <a:prstClr val="black"/>
              </a:solidFill>
              <a:latin typeface="东芝黑体 Regular" panose="020B0500000000000000" pitchFamily="34" charset="-122"/>
              <a:ea typeface="东芝黑体 Regular" panose="020B0500000000000000" pitchFamily="34" charset="-122"/>
            </a:endParaRPr>
          </a:p>
        </p:txBody>
      </p:sp>
      <p:sp>
        <p:nvSpPr>
          <p:cNvPr id="52" name="テキスト ボックス 51"/>
          <p:cNvSpPr txBox="1"/>
          <p:nvPr/>
        </p:nvSpPr>
        <p:spPr>
          <a:xfrm>
            <a:off x="714833" y="4083010"/>
            <a:ext cx="2549583" cy="830997"/>
          </a:xfrm>
          <a:prstGeom prst="rect">
            <a:avLst/>
          </a:prstGeom>
          <a:noFill/>
        </p:spPr>
        <p:txBody>
          <a:bodyPr wrap="square" rtlCol="0">
            <a:spAutoFit/>
          </a:bodyPr>
          <a:lstStyle/>
          <a:p>
            <a:r>
              <a:rPr lang="en-US" altLang="ja-JP" sz="1200" dirty="0" smtClean="0">
                <a:solidFill>
                  <a:prstClr val="black"/>
                </a:solidFill>
                <a:latin typeface="东芝黑体 Regular" panose="020B0500000000000000" pitchFamily="34" charset="-122"/>
                <a:ea typeface="东芝黑体 Regular" panose="020B0500000000000000" pitchFamily="34" charset="-122"/>
              </a:rPr>
              <a:t>Input voltage</a:t>
            </a:r>
            <a:r>
              <a:rPr lang="ja-JP" altLang="en-US" sz="1200" dirty="0">
                <a:solidFill>
                  <a:prstClr val="black"/>
                </a:solidFill>
                <a:latin typeface="东芝黑体 Regular" panose="020B0500000000000000" pitchFamily="34" charset="-122"/>
                <a:ea typeface="东芝黑体 Regular" panose="020B0500000000000000" pitchFamily="34" charset="-122"/>
              </a:rPr>
              <a:t>＝</a:t>
            </a:r>
            <a:r>
              <a:rPr lang="en-US" altLang="ja-JP" sz="1200" dirty="0" smtClean="0">
                <a:solidFill>
                  <a:prstClr val="black"/>
                </a:solidFill>
                <a:latin typeface="东芝黑体 Regular" panose="020B0500000000000000" pitchFamily="34" charset="-122"/>
                <a:ea typeface="东芝黑体 Regular" panose="020B0500000000000000" pitchFamily="34" charset="-122"/>
              </a:rPr>
              <a:t>48V</a:t>
            </a:r>
          </a:p>
          <a:p>
            <a:r>
              <a:rPr lang="en-US" altLang="ja-JP" sz="1200" dirty="0" smtClean="0">
                <a:solidFill>
                  <a:prstClr val="black"/>
                </a:solidFill>
                <a:latin typeface="东芝黑体 Regular" panose="020B0500000000000000" pitchFamily="34" charset="-122"/>
                <a:ea typeface="东芝黑体 Regular" panose="020B0500000000000000" pitchFamily="34" charset="-122"/>
              </a:rPr>
              <a:t>Output voltage</a:t>
            </a:r>
            <a:r>
              <a:rPr lang="ja-JP" altLang="en-US" sz="1200" dirty="0" smtClean="0">
                <a:solidFill>
                  <a:prstClr val="black"/>
                </a:solidFill>
                <a:latin typeface="东芝黑体 Regular" panose="020B0500000000000000" pitchFamily="34" charset="-122"/>
                <a:ea typeface="东芝黑体 Regular" panose="020B0500000000000000" pitchFamily="34" charset="-122"/>
              </a:rPr>
              <a:t>＝</a:t>
            </a:r>
            <a:r>
              <a:rPr lang="en-US" altLang="ja-JP" sz="1200" dirty="0" smtClean="0">
                <a:solidFill>
                  <a:prstClr val="black"/>
                </a:solidFill>
                <a:latin typeface="东芝黑体 Regular" panose="020B0500000000000000" pitchFamily="34" charset="-122"/>
                <a:ea typeface="东芝黑体 Regular" panose="020B0500000000000000" pitchFamily="34" charset="-122"/>
              </a:rPr>
              <a:t>24V</a:t>
            </a:r>
          </a:p>
          <a:p>
            <a:r>
              <a:rPr lang="en-US" altLang="ja-JP" sz="1200" dirty="0" smtClean="0">
                <a:solidFill>
                  <a:prstClr val="black"/>
                </a:solidFill>
                <a:latin typeface="东芝黑体 Regular" panose="020B0500000000000000" pitchFamily="34" charset="-122"/>
                <a:ea typeface="东芝黑体 Regular" panose="020B0500000000000000" pitchFamily="34" charset="-122"/>
              </a:rPr>
              <a:t>Operating frequency</a:t>
            </a:r>
            <a:r>
              <a:rPr lang="ja-JP" altLang="en-US" sz="1200" dirty="0" smtClean="0">
                <a:solidFill>
                  <a:prstClr val="black"/>
                </a:solidFill>
                <a:latin typeface="东芝黑体 Regular" panose="020B0500000000000000" pitchFamily="34" charset="-122"/>
                <a:ea typeface="东芝黑体 Regular" panose="020B0500000000000000" pitchFamily="34" charset="-122"/>
              </a:rPr>
              <a:t>＝</a:t>
            </a:r>
            <a:r>
              <a:rPr lang="en-US" altLang="ja-JP" sz="1200" dirty="0" smtClean="0">
                <a:solidFill>
                  <a:prstClr val="black"/>
                </a:solidFill>
                <a:latin typeface="东芝黑体 Regular" panose="020B0500000000000000" pitchFamily="34" charset="-122"/>
                <a:ea typeface="东芝黑体 Regular" panose="020B0500000000000000" pitchFamily="34" charset="-122"/>
              </a:rPr>
              <a:t>160kHz</a:t>
            </a:r>
          </a:p>
          <a:p>
            <a:r>
              <a:rPr lang="en-US" altLang="ja-JP" sz="1200" dirty="0">
                <a:solidFill>
                  <a:prstClr val="black"/>
                </a:solidFill>
                <a:latin typeface="东芝黑体 Regular" panose="020B0500000000000000" pitchFamily="34" charset="-122"/>
                <a:ea typeface="东芝黑体 Regular" panose="020B0500000000000000" pitchFamily="34" charset="-122"/>
              </a:rPr>
              <a:t>MOSFET gate drive </a:t>
            </a:r>
            <a:r>
              <a:rPr lang="en-US" altLang="ja-JP" sz="1200" dirty="0" smtClean="0">
                <a:solidFill>
                  <a:prstClr val="black"/>
                </a:solidFill>
                <a:latin typeface="东芝黑体 Regular" panose="020B0500000000000000" pitchFamily="34" charset="-122"/>
                <a:ea typeface="东芝黑体 Regular" panose="020B0500000000000000" pitchFamily="34" charset="-122"/>
              </a:rPr>
              <a:t>voltage</a:t>
            </a:r>
            <a:r>
              <a:rPr lang="ja-JP" altLang="en-US" sz="1200" dirty="0" smtClean="0">
                <a:solidFill>
                  <a:prstClr val="black"/>
                </a:solidFill>
                <a:latin typeface="东芝黑体 Regular" panose="020B0500000000000000" pitchFamily="34" charset="-122"/>
                <a:ea typeface="东芝黑体 Regular" panose="020B0500000000000000" pitchFamily="34" charset="-122"/>
              </a:rPr>
              <a:t>＝</a:t>
            </a:r>
            <a:r>
              <a:rPr lang="en-US" altLang="ja-JP" sz="1200" dirty="0" smtClean="0">
                <a:solidFill>
                  <a:prstClr val="black"/>
                </a:solidFill>
                <a:latin typeface="东芝黑体 Regular" panose="020B0500000000000000" pitchFamily="34" charset="-122"/>
                <a:ea typeface="东芝黑体 Regular" panose="020B0500000000000000" pitchFamily="34" charset="-122"/>
              </a:rPr>
              <a:t>6V</a:t>
            </a:r>
            <a:endParaRPr lang="ja-JP" altLang="en-US" sz="1200" dirty="0">
              <a:solidFill>
                <a:prstClr val="black"/>
              </a:solidFill>
              <a:latin typeface="东芝黑体 Regular" panose="020B0500000000000000" pitchFamily="34" charset="-122"/>
              <a:ea typeface="东芝黑体 Regular" panose="020B0500000000000000" pitchFamily="34" charset="-122"/>
            </a:endParaRPr>
          </a:p>
        </p:txBody>
      </p:sp>
      <p:graphicFrame>
        <p:nvGraphicFramePr>
          <p:cNvPr id="53" name="Group 192"/>
          <p:cNvGraphicFramePr>
            <a:graphicFrameLocks noGrp="1"/>
          </p:cNvGraphicFramePr>
          <p:nvPr>
            <p:extLst>
              <p:ext uri="{D42A27DB-BD31-4B8C-83A1-F6EECF244321}">
                <p14:modId xmlns:p14="http://schemas.microsoft.com/office/powerpoint/2010/main" val="2406924126"/>
              </p:ext>
            </p:extLst>
          </p:nvPr>
        </p:nvGraphicFramePr>
        <p:xfrm>
          <a:off x="443372" y="5037257"/>
          <a:ext cx="5105323" cy="1285918"/>
        </p:xfrm>
        <a:graphic>
          <a:graphicData uri="http://schemas.openxmlformats.org/drawingml/2006/table">
            <a:tbl>
              <a:tblPr/>
              <a:tblGrid>
                <a:gridCol w="1068584"/>
                <a:gridCol w="723984"/>
                <a:gridCol w="709684"/>
                <a:gridCol w="805218"/>
                <a:gridCol w="655092"/>
                <a:gridCol w="686838"/>
                <a:gridCol w="455923"/>
              </a:tblGrid>
              <a:tr h="179500">
                <a:tc rowSpan="2">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Part Number</a:t>
                      </a:r>
                    </a:p>
                  </a:txBody>
                  <a:tcPr marL="0" marR="0" marT="0" marB="0" anchor="ctr" horzOverflow="overflow">
                    <a:lnL w="1905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gridSpan="2">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R</a:t>
                      </a:r>
                      <a:r>
                        <a:rPr kumimoji="1" lang="en-US" altLang="ja-JP" sz="7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DS(ON) </a:t>
                      </a: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a:t>
                      </a:r>
                      <a:r>
                        <a:rPr kumimoji="1" lang="en-US" altLang="ja-JP" sz="1000" b="0" i="0" u="none" strike="noStrike" cap="none" normalizeH="0" baseline="0" dirty="0" err="1"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mΩ</a:t>
                      </a: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a:t>
                      </a:r>
                    </a:p>
                  </a:txBody>
                  <a:tcPr marL="0" marR="0" marT="0" marB="0" anchor="ctr" horzOverflow="overflow">
                    <a:lnL w="952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err="1"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Ciss</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(pF)</a:t>
                      </a:r>
                    </a:p>
                  </a:txBody>
                  <a:tcPr marL="0" marR="0" marT="0" marB="0" anchor="ctr" horzOverflow="overflow">
                    <a:lnL w="1270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rowSpan="2">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err="1"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Crss</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(pF)</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rowSpan="2">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err="1"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Coss</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(pF)</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rowSpan="2">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err="1"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Rg</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(Ω)</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288608">
                <a:tc vMerge="1">
                  <a:txBody>
                    <a:bodyPr/>
                    <a:lstStyle/>
                    <a:p>
                      <a:endParaRPr kumimoji="1" lang="ja-JP" altLang="en-US"/>
                    </a:p>
                  </a:txBody>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@10V</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@4.5</a:t>
                      </a:r>
                    </a:p>
                  </a:txBody>
                  <a:tcPr marL="0" marR="0" marT="0" marB="0" anchor="ctr" horzOverflow="overflow">
                    <a:lnL w="952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07657">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lang="en-US" altLang="ja-JP" sz="1000" b="0" dirty="0" smtClean="0">
                          <a:solidFill>
                            <a:srgbClr val="FF0000"/>
                          </a:solidFill>
                          <a:latin typeface="东芝黑体 Regular" panose="020B0500000000000000" pitchFamily="34" charset="-122"/>
                          <a:ea typeface="东芝黑体 Regular" panose="020B0500000000000000" pitchFamily="34" charset="-122"/>
                          <a:cs typeface="Segoe UI" panose="020B0502040204020203" pitchFamily="34" charset="0"/>
                        </a:rPr>
                        <a:t>TPH1R306PL</a:t>
                      </a:r>
                      <a:endParaRPr kumimoji="1" lang="en-US" altLang="ja-JP" sz="1000" b="0" i="0" u="none" strike="noStrike" cap="none" normalizeH="0" baseline="-25000" dirty="0" smtClean="0">
                        <a:ln>
                          <a:noFill/>
                        </a:ln>
                        <a:solidFill>
                          <a:srgbClr val="FF0000"/>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1905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Aft>
                          <a:spcPct val="25000"/>
                        </a:spcAft>
                        <a:defRPr kumimoji="1" sz="2000" b="1" kern="1200">
                          <a:solidFill>
                            <a:schemeClr val="tx1"/>
                          </a:solidFill>
                          <a:latin typeface="Arial" pitchFamily="34" charset="0"/>
                          <a:ea typeface="ＭＳ Ｐゴシック" pitchFamily="50" charset="-128"/>
                        </a:defRPr>
                      </a:lvl1pPr>
                      <a:lvl2pPr marL="742950" indent="-28575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2pPr>
                      <a:lvl3pPr marL="1143000" indent="-228600" algn="l" defTabSz="685800" rtl="0" eaLnBrk="1" latinLnBrk="0" hangingPunct="1">
                        <a:spcAft>
                          <a:spcPct val="25000"/>
                        </a:spcAft>
                        <a:buFont typeface="Helvetica" charset="0"/>
                        <a:defRPr kumimoji="1" sz="1350" kern="1200">
                          <a:solidFill>
                            <a:schemeClr val="tx1"/>
                          </a:solidFill>
                          <a:latin typeface="Arial" pitchFamily="34" charset="0"/>
                          <a:ea typeface="ＭＳ Ｐゴシック" pitchFamily="50" charset="-128"/>
                        </a:defRPr>
                      </a:lvl3pPr>
                      <a:lvl4pPr marL="16002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4pPr>
                      <a:lvl5pPr marL="20574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5pPr>
                      <a:lvl6pPr marL="25146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6pPr>
                      <a:lvl7pPr marL="29718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7pPr>
                      <a:lvl8pPr marL="34290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8pPr>
                      <a:lvl9pPr marL="38862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altLang="ja-JP" sz="1100" b="0"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Segoe UI" panose="020B0502040204020203" pitchFamily="34" charset="0"/>
                        </a:rPr>
                        <a:t>1.34</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2.3</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6250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80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1160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0.5</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207657">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lang="en-US" altLang="ja-JP" sz="1000" b="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BSC014N06NS</a:t>
                      </a:r>
                      <a:endParaRPr kumimoji="1" lang="en-US" altLang="ja-JP" sz="1000" b="0" i="0" u="none" strike="noStrike" cap="none" normalizeH="0" baseline="-2500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1905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Aft>
                          <a:spcPct val="25000"/>
                        </a:spcAft>
                        <a:defRPr kumimoji="1" sz="2000" b="1" kern="1200">
                          <a:solidFill>
                            <a:schemeClr val="tx1"/>
                          </a:solidFill>
                          <a:latin typeface="Arial" pitchFamily="34" charset="0"/>
                          <a:ea typeface="ＭＳ Ｐゴシック" pitchFamily="50" charset="-128"/>
                        </a:defRPr>
                      </a:lvl1pPr>
                      <a:lvl2pPr marL="742950" indent="-28575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2pPr>
                      <a:lvl3pPr marL="1143000" indent="-228600" algn="l" defTabSz="685800" rtl="0" eaLnBrk="1" latinLnBrk="0" hangingPunct="1">
                        <a:spcAft>
                          <a:spcPct val="25000"/>
                        </a:spcAft>
                        <a:buFont typeface="Helvetica" charset="0"/>
                        <a:defRPr kumimoji="1" sz="1350" kern="1200">
                          <a:solidFill>
                            <a:schemeClr val="tx1"/>
                          </a:solidFill>
                          <a:latin typeface="Arial" pitchFamily="34" charset="0"/>
                          <a:ea typeface="ＭＳ Ｐゴシック" pitchFamily="50" charset="-128"/>
                        </a:defRPr>
                      </a:lvl3pPr>
                      <a:lvl4pPr marL="16002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4pPr>
                      <a:lvl5pPr marL="20574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5pPr>
                      <a:lvl6pPr marL="25146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6pPr>
                      <a:lvl7pPr marL="29718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7pPr>
                      <a:lvl8pPr marL="34290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8pPr>
                      <a:lvl9pPr marL="38862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altLang="ja-JP" sz="1100" b="0"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Segoe UI" panose="020B0502040204020203" pitchFamily="34" charset="0"/>
                        </a:rPr>
                        <a:t>1.45</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2.2(6V)</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6500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59</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1500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194839">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lang="en-US" altLang="ja-JP" sz="1000" b="0" dirty="0" smtClean="0">
                          <a:solidFill>
                            <a:srgbClr val="FFFFFF">
                              <a:lumMod val="50000"/>
                            </a:srgbClr>
                          </a:solidFill>
                          <a:latin typeface="东芝黑体 Regular" panose="020B0500000000000000" pitchFamily="34" charset="-122"/>
                          <a:ea typeface="东芝黑体 Regular" panose="020B0500000000000000" pitchFamily="34" charset="-122"/>
                          <a:cs typeface="Segoe UI" panose="020B0502040204020203" pitchFamily="34" charset="0"/>
                        </a:rPr>
                        <a:t>NTMFS5C604</a:t>
                      </a:r>
                      <a:endParaRPr kumimoji="1" lang="en-US" altLang="ja-JP" sz="1000" b="0" i="0" u="none" strike="noStrike" cap="none" normalizeH="0" baseline="-200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1905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Aft>
                          <a:spcPct val="25000"/>
                        </a:spcAft>
                        <a:defRPr kumimoji="1" sz="2000" b="1" kern="1200">
                          <a:solidFill>
                            <a:schemeClr val="tx1"/>
                          </a:solidFill>
                          <a:latin typeface="Arial" pitchFamily="34" charset="0"/>
                          <a:ea typeface="ＭＳ Ｐゴシック" pitchFamily="50" charset="-128"/>
                        </a:defRPr>
                      </a:lvl1pPr>
                      <a:lvl2pPr marL="742950" indent="-28575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2pPr>
                      <a:lvl3pPr marL="1143000" indent="-228600" algn="l" defTabSz="685800" rtl="0" eaLnBrk="1" latinLnBrk="0" hangingPunct="1">
                        <a:spcAft>
                          <a:spcPct val="25000"/>
                        </a:spcAft>
                        <a:buFont typeface="Helvetica" charset="0"/>
                        <a:defRPr kumimoji="1" sz="1350" kern="1200">
                          <a:solidFill>
                            <a:schemeClr val="tx1"/>
                          </a:solidFill>
                          <a:latin typeface="Arial" pitchFamily="34" charset="0"/>
                          <a:ea typeface="ＭＳ Ｐゴシック" pitchFamily="50" charset="-128"/>
                        </a:defRPr>
                      </a:lvl3pPr>
                      <a:lvl4pPr marL="16002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4pPr>
                      <a:lvl5pPr marL="20574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5pPr>
                      <a:lvl6pPr marL="25146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6pPr>
                      <a:lvl7pPr marL="29718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7pPr>
                      <a:lvl8pPr marL="34290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8pPr>
                      <a:lvl9pPr marL="38862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altLang="ja-JP" sz="1100" b="0"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Segoe UI" panose="020B0502040204020203" pitchFamily="34" charset="0"/>
                        </a:rPr>
                        <a:t>1.2</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1.7</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8900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40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3750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(2)</a:t>
                      </a:r>
                      <a:r>
                        <a:rPr kumimoji="1" lang="ja-JP" altLang="en-US"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r h="207657">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lang="en-US" altLang="ja-JP" sz="1000" b="0" dirty="0" smtClean="0">
                          <a:solidFill>
                            <a:srgbClr val="0000FF"/>
                          </a:solidFill>
                          <a:latin typeface="东芝黑体 Regular" panose="020B0500000000000000" pitchFamily="34" charset="-122"/>
                          <a:ea typeface="东芝黑体 Regular" panose="020B0500000000000000" pitchFamily="34" charset="-122"/>
                          <a:cs typeface="Segoe UI" panose="020B0502040204020203" pitchFamily="34" charset="0"/>
                        </a:rPr>
                        <a:t>STL220N6F7</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19050"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Aft>
                          <a:spcPct val="25000"/>
                        </a:spcAft>
                        <a:defRPr kumimoji="1" sz="2000" b="1" kern="1200">
                          <a:solidFill>
                            <a:schemeClr val="tx1"/>
                          </a:solidFill>
                          <a:latin typeface="Arial" pitchFamily="34" charset="0"/>
                          <a:ea typeface="ＭＳ Ｐゴシック" pitchFamily="50" charset="-128"/>
                        </a:defRPr>
                      </a:lvl1pPr>
                      <a:lvl2pPr marL="742950" indent="-28575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2pPr>
                      <a:lvl3pPr marL="1143000" indent="-228600" algn="l" defTabSz="685800" rtl="0" eaLnBrk="1" latinLnBrk="0" hangingPunct="1">
                        <a:spcAft>
                          <a:spcPct val="25000"/>
                        </a:spcAft>
                        <a:buFont typeface="Helvetica" charset="0"/>
                        <a:defRPr kumimoji="1" sz="1350" kern="1200">
                          <a:solidFill>
                            <a:schemeClr val="tx1"/>
                          </a:solidFill>
                          <a:latin typeface="Arial" pitchFamily="34" charset="0"/>
                          <a:ea typeface="ＭＳ Ｐゴシック" pitchFamily="50" charset="-128"/>
                        </a:defRPr>
                      </a:lvl3pPr>
                      <a:lvl4pPr marL="16002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4pPr>
                      <a:lvl5pPr marL="2057400" indent="-228600" algn="l" defTabSz="685800" rtl="0" eaLnBrk="1" latinLnBrk="0" hangingPunct="1">
                        <a:spcAft>
                          <a:spcPct val="25000"/>
                        </a:spcAft>
                        <a:defRPr kumimoji="1" sz="1350" kern="1200">
                          <a:solidFill>
                            <a:schemeClr val="tx1"/>
                          </a:solidFill>
                          <a:latin typeface="Arial" pitchFamily="34" charset="0"/>
                          <a:ea typeface="ＭＳ Ｐゴシック" pitchFamily="50" charset="-128"/>
                        </a:defRPr>
                      </a:lvl5pPr>
                      <a:lvl6pPr marL="25146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6pPr>
                      <a:lvl7pPr marL="29718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7pPr>
                      <a:lvl8pPr marL="34290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8pPr>
                      <a:lvl9pPr marL="3886200" indent="-228600" algn="l" defTabSz="685800" rtl="0" eaLnBrk="0" fontAlgn="base" latinLnBrk="0" hangingPunct="0">
                        <a:spcBef>
                          <a:spcPct val="0"/>
                        </a:spcBef>
                        <a:spcAft>
                          <a:spcPct val="25000"/>
                        </a:spcAft>
                        <a:defRPr kumimoji="1" sz="1350" kern="12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altLang="ja-JP" sz="1100" b="0"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Segoe UI" panose="020B0502040204020203" pitchFamily="34" charset="0"/>
                        </a:rPr>
                        <a:t>1.4</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20000"/>
                        </a:spcBef>
                        <a:spcAft>
                          <a:spcPct val="0"/>
                        </a:spcAft>
                        <a:buClr>
                          <a:schemeClr val="tx1"/>
                        </a:buClr>
                        <a:buSzTx/>
                        <a:buFontTx/>
                        <a:buNone/>
                        <a:tabLst/>
                      </a:pPr>
                      <a:r>
                        <a:rPr kumimoji="1" lang="ja-JP" altLang="en-US"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a:t>
                      </a:r>
                      <a:endPar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endParaRP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spcBef>
                          <a:spcPct val="20000"/>
                        </a:spcBef>
                        <a:buClr>
                          <a:schemeClr val="tx1"/>
                        </a:buClr>
                        <a:defRPr kumimoji="1" sz="2800" kern="1200">
                          <a:solidFill>
                            <a:schemeClr val="tx1"/>
                          </a:solidFill>
                          <a:latin typeface="ＤＦPOP体"/>
                          <a:ea typeface="ＭＳ Ｐゴシック" pitchFamily="50" charset="-128"/>
                        </a:defRPr>
                      </a:lvl1pPr>
                      <a:lvl2pPr marL="742950" indent="-285750" algn="l" defTabSz="685800" rtl="0" eaLnBrk="1" latinLnBrk="0" hangingPunct="1">
                        <a:spcBef>
                          <a:spcPct val="20000"/>
                        </a:spcBef>
                        <a:buClr>
                          <a:schemeClr val="tx1"/>
                        </a:buClr>
                        <a:defRPr kumimoji="1" sz="2400" kern="1200">
                          <a:solidFill>
                            <a:schemeClr val="tx1"/>
                          </a:solidFill>
                          <a:latin typeface="ＤＦPOP体"/>
                          <a:ea typeface="ＭＳ Ｐゴシック" pitchFamily="50" charset="-128"/>
                        </a:defRPr>
                      </a:lvl2pPr>
                      <a:lvl3pPr marL="1143000" indent="-228600" algn="l" defTabSz="685800" rtl="0" eaLnBrk="1" latinLnBrk="0" hangingPunct="1">
                        <a:spcBef>
                          <a:spcPct val="20000"/>
                        </a:spcBef>
                        <a:buClr>
                          <a:schemeClr val="tx1"/>
                        </a:buClr>
                        <a:defRPr kumimoji="1" sz="2000" kern="1200">
                          <a:solidFill>
                            <a:schemeClr val="tx1"/>
                          </a:solidFill>
                          <a:latin typeface="ＤＦPOP体"/>
                          <a:ea typeface="ＭＳ Ｐゴシック" pitchFamily="50" charset="-128"/>
                        </a:defRPr>
                      </a:lvl3pPr>
                      <a:lvl4pPr marL="16002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4pPr>
                      <a:lvl5pPr marL="2057400" indent="-228600" algn="l" defTabSz="685800" rtl="0" eaLnBrk="1" latinLnBrk="0" hangingPunct="1">
                        <a:spcBef>
                          <a:spcPct val="20000"/>
                        </a:spcBef>
                        <a:buClr>
                          <a:schemeClr val="tx1"/>
                        </a:buClr>
                        <a:defRPr kumimoji="1" sz="1350" kern="1200">
                          <a:solidFill>
                            <a:schemeClr val="tx1"/>
                          </a:solidFill>
                          <a:latin typeface="ＤＦPOP体"/>
                          <a:ea typeface="ＭＳ Ｐゴシック" pitchFamily="50" charset="-128"/>
                        </a:defRPr>
                      </a:lvl5pPr>
                      <a:lvl6pPr marL="25146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6pPr>
                      <a:lvl7pPr marL="29718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7pPr>
                      <a:lvl8pPr marL="34290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8pPr>
                      <a:lvl9pPr marL="3886200" indent="-228600" algn="l" defTabSz="685800" rtl="0" eaLnBrk="0" fontAlgn="base" latinLnBrk="0" hangingPunct="0">
                        <a:spcBef>
                          <a:spcPct val="20000"/>
                        </a:spcBef>
                        <a:spcAft>
                          <a:spcPct val="0"/>
                        </a:spcAft>
                        <a:buClr>
                          <a:schemeClr val="tx1"/>
                        </a:buClr>
                        <a:defRPr kumimoji="1" sz="1350" kern="1200">
                          <a:solidFill>
                            <a:schemeClr val="tx1"/>
                          </a:solidFill>
                          <a:latin typeface="ＤＦPOP体"/>
                          <a:ea typeface="ＭＳ Ｐゴシック" pitchFamily="50" charset="-128"/>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6600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250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3100</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lvl1pPr marL="0" algn="l" defTabSz="685800" rtl="0" eaLnBrk="1" latinLnBrk="0" hangingPunct="1">
                        <a:defRPr kumimoji="1" sz="1350" kern="1200">
                          <a:solidFill>
                            <a:schemeClr val="tx1"/>
                          </a:solidFill>
                          <a:latin typeface="segoe ui"/>
                          <a:ea typeface="Meiryo UI"/>
                        </a:defRPr>
                      </a:lvl1pPr>
                      <a:lvl2pPr marL="342900" algn="l" defTabSz="685800" rtl="0" eaLnBrk="1" latinLnBrk="0" hangingPunct="1">
                        <a:defRPr kumimoji="1" sz="1350" kern="1200">
                          <a:solidFill>
                            <a:schemeClr val="tx1"/>
                          </a:solidFill>
                          <a:latin typeface="segoe ui"/>
                          <a:ea typeface="Meiryo UI"/>
                        </a:defRPr>
                      </a:lvl2pPr>
                      <a:lvl3pPr marL="685800" algn="l" defTabSz="685800" rtl="0" eaLnBrk="1" latinLnBrk="0" hangingPunct="1">
                        <a:defRPr kumimoji="1" sz="1350" kern="1200">
                          <a:solidFill>
                            <a:schemeClr val="tx1"/>
                          </a:solidFill>
                          <a:latin typeface="segoe ui"/>
                          <a:ea typeface="Meiryo UI"/>
                        </a:defRPr>
                      </a:lvl3pPr>
                      <a:lvl4pPr marL="1028700" algn="l" defTabSz="685800" rtl="0" eaLnBrk="1" latinLnBrk="0" hangingPunct="1">
                        <a:defRPr kumimoji="1" sz="1350" kern="1200">
                          <a:solidFill>
                            <a:schemeClr val="tx1"/>
                          </a:solidFill>
                          <a:latin typeface="segoe ui"/>
                          <a:ea typeface="Meiryo UI"/>
                        </a:defRPr>
                      </a:lvl4pPr>
                      <a:lvl5pPr marL="1371600" algn="l" defTabSz="685800" rtl="0" eaLnBrk="1" latinLnBrk="0" hangingPunct="1">
                        <a:defRPr kumimoji="1" sz="1350" kern="1200">
                          <a:solidFill>
                            <a:schemeClr val="tx1"/>
                          </a:solidFill>
                          <a:latin typeface="segoe ui"/>
                          <a:ea typeface="Meiryo UI"/>
                        </a:defRPr>
                      </a:lvl5pPr>
                      <a:lvl6pPr marL="1714500" algn="l" defTabSz="685800" rtl="0" eaLnBrk="1" latinLnBrk="0" hangingPunct="1">
                        <a:defRPr kumimoji="1" sz="1350" kern="1200">
                          <a:solidFill>
                            <a:schemeClr val="tx1"/>
                          </a:solidFill>
                          <a:latin typeface="segoe ui"/>
                          <a:ea typeface="Meiryo UI"/>
                        </a:defRPr>
                      </a:lvl6pPr>
                      <a:lvl7pPr marL="2057400" algn="l" defTabSz="685800" rtl="0" eaLnBrk="1" latinLnBrk="0" hangingPunct="1">
                        <a:defRPr kumimoji="1" sz="1350" kern="1200">
                          <a:solidFill>
                            <a:schemeClr val="tx1"/>
                          </a:solidFill>
                          <a:latin typeface="segoe ui"/>
                          <a:ea typeface="Meiryo UI"/>
                        </a:defRPr>
                      </a:lvl7pPr>
                      <a:lvl8pPr marL="2400300" algn="l" defTabSz="685800" rtl="0" eaLnBrk="1" latinLnBrk="0" hangingPunct="1">
                        <a:defRPr kumimoji="1" sz="1350" kern="1200">
                          <a:solidFill>
                            <a:schemeClr val="tx1"/>
                          </a:solidFill>
                          <a:latin typeface="segoe ui"/>
                          <a:ea typeface="Meiryo UI"/>
                        </a:defRPr>
                      </a:lvl8pPr>
                      <a:lvl9pPr marL="2743200" algn="l" defTabSz="685800" rtl="0" eaLnBrk="1" latinLnBrk="0" hangingPunct="1">
                        <a:defRPr kumimoji="1" sz="1350" kern="1200">
                          <a:solidFill>
                            <a:schemeClr val="tx1"/>
                          </a:solidFill>
                          <a:latin typeface="segoe ui"/>
                          <a:ea typeface="Meiryo UI"/>
                        </a:defRPr>
                      </a:lvl9pPr>
                    </a:lstStyle>
                    <a:p>
                      <a:pPr marL="0" marR="0" lvl="0" indent="0" algn="ctr" defTabSz="914400" rtl="0" eaLnBrk="1" fontAlgn="base" latinLnBrk="0" hangingPunct="1">
                        <a:lnSpc>
                          <a:spcPct val="90000"/>
                        </a:lnSpc>
                        <a:spcBef>
                          <a:spcPct val="0"/>
                        </a:spcBef>
                        <a:spcAft>
                          <a:spcPct val="0"/>
                        </a:spcAft>
                        <a:buClr>
                          <a:schemeClr val="tx1"/>
                        </a:buClr>
                        <a:buSzTx/>
                        <a:buFontTx/>
                        <a:buNone/>
                        <a:tabLst/>
                      </a:pPr>
                      <a:r>
                        <a:rPr kumimoji="1" lang="en-US" altLang="ja-JP" sz="10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Segoe UI" panose="020B0502040204020203" pitchFamily="34" charset="0"/>
                        </a:rPr>
                        <a:t>(1.5)*</a:t>
                      </a:r>
                    </a:p>
                  </a:txBody>
                  <a:tcPr marL="0" marR="0" marT="0" marB="0" anchor="ctr" horzOverflow="overflow">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4" name="Text Box 61"/>
          <p:cNvSpPr txBox="1">
            <a:spLocks noChangeArrowheads="1"/>
          </p:cNvSpPr>
          <p:nvPr/>
        </p:nvSpPr>
        <p:spPr bwMode="auto">
          <a:xfrm>
            <a:off x="5603288" y="5061101"/>
            <a:ext cx="27627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600" b="1">
                <a:solidFill>
                  <a:srgbClr val="FF0000"/>
                </a:solidFill>
                <a:latin typeface="Century" pitchFamily="18" charset="0"/>
                <a:ea typeface="ＭＳ 明朝" pitchFamily="17" charset="-128"/>
              </a:defRPr>
            </a:lvl1pPr>
            <a:lvl2pPr marL="742950" indent="-285750">
              <a:defRPr kumimoji="1" sz="1600" b="1">
                <a:solidFill>
                  <a:srgbClr val="FF0000"/>
                </a:solidFill>
                <a:latin typeface="Century" pitchFamily="18" charset="0"/>
                <a:ea typeface="ＭＳ 明朝" pitchFamily="17" charset="-128"/>
              </a:defRPr>
            </a:lvl2pPr>
            <a:lvl3pPr marL="1143000" indent="-228600">
              <a:defRPr kumimoji="1" sz="1600" b="1">
                <a:solidFill>
                  <a:srgbClr val="FF0000"/>
                </a:solidFill>
                <a:latin typeface="Century" pitchFamily="18" charset="0"/>
                <a:ea typeface="ＭＳ 明朝" pitchFamily="17" charset="-128"/>
              </a:defRPr>
            </a:lvl3pPr>
            <a:lvl4pPr marL="1600200" indent="-228600">
              <a:defRPr kumimoji="1" sz="1600" b="1">
                <a:solidFill>
                  <a:srgbClr val="FF0000"/>
                </a:solidFill>
                <a:latin typeface="Century" pitchFamily="18" charset="0"/>
                <a:ea typeface="ＭＳ 明朝" pitchFamily="17" charset="-128"/>
              </a:defRPr>
            </a:lvl4pPr>
            <a:lvl5pPr marL="2057400" indent="-228600">
              <a:defRPr kumimoji="1" sz="1600" b="1">
                <a:solidFill>
                  <a:srgbClr val="FF0000"/>
                </a:solidFill>
                <a:latin typeface="Century" pitchFamily="18" charset="0"/>
                <a:ea typeface="ＭＳ 明朝" pitchFamily="17" charset="-128"/>
              </a:defRPr>
            </a:lvl5pPr>
            <a:lvl6pPr marL="2514600" indent="-228600" eaLnBrk="0" fontAlgn="base" hangingPunct="0">
              <a:spcBef>
                <a:spcPct val="50000"/>
              </a:spcBef>
              <a:spcAft>
                <a:spcPct val="0"/>
              </a:spcAft>
              <a:defRPr kumimoji="1" sz="1600" b="1">
                <a:solidFill>
                  <a:srgbClr val="FF0000"/>
                </a:solidFill>
                <a:latin typeface="Century" pitchFamily="18" charset="0"/>
                <a:ea typeface="ＭＳ 明朝" pitchFamily="17" charset="-128"/>
              </a:defRPr>
            </a:lvl6pPr>
            <a:lvl7pPr marL="2971800" indent="-228600" eaLnBrk="0" fontAlgn="base" hangingPunct="0">
              <a:spcBef>
                <a:spcPct val="50000"/>
              </a:spcBef>
              <a:spcAft>
                <a:spcPct val="0"/>
              </a:spcAft>
              <a:defRPr kumimoji="1" sz="1600" b="1">
                <a:solidFill>
                  <a:srgbClr val="FF0000"/>
                </a:solidFill>
                <a:latin typeface="Century" pitchFamily="18" charset="0"/>
                <a:ea typeface="ＭＳ 明朝" pitchFamily="17" charset="-128"/>
              </a:defRPr>
            </a:lvl7pPr>
            <a:lvl8pPr marL="3429000" indent="-228600" eaLnBrk="0" fontAlgn="base" hangingPunct="0">
              <a:spcBef>
                <a:spcPct val="50000"/>
              </a:spcBef>
              <a:spcAft>
                <a:spcPct val="0"/>
              </a:spcAft>
              <a:defRPr kumimoji="1" sz="1600" b="1">
                <a:solidFill>
                  <a:srgbClr val="FF0000"/>
                </a:solidFill>
                <a:latin typeface="Century" pitchFamily="18" charset="0"/>
                <a:ea typeface="ＭＳ 明朝" pitchFamily="17" charset="-128"/>
              </a:defRPr>
            </a:lvl8pPr>
            <a:lvl9pPr marL="3886200" indent="-228600" eaLnBrk="0" fontAlgn="base" hangingPunct="0">
              <a:spcBef>
                <a:spcPct val="50000"/>
              </a:spcBef>
              <a:spcAft>
                <a:spcPct val="0"/>
              </a:spcAft>
              <a:defRPr kumimoji="1" sz="1600" b="1">
                <a:solidFill>
                  <a:srgbClr val="FF0000"/>
                </a:solidFill>
                <a:latin typeface="Century" pitchFamily="18" charset="0"/>
                <a:ea typeface="ＭＳ 明朝" pitchFamily="17" charset="-128"/>
              </a:defRPr>
            </a:lvl9pPr>
          </a:lstStyle>
          <a:p>
            <a:r>
              <a:rPr lang="en-US" altLang="ja-JP" sz="1200" b="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&lt;Test device&gt;</a:t>
            </a:r>
          </a:p>
          <a:p>
            <a:r>
              <a:rPr lang="en-US" altLang="ja-JP" sz="1200" b="0" dirty="0" smtClean="0">
                <a:solidFill>
                  <a:srgbClr val="0070C0"/>
                </a:solidFill>
                <a:latin typeface="东芝黑体 Regular" panose="020B0500000000000000" pitchFamily="34" charset="-122"/>
                <a:ea typeface="东芝黑体 Regular" panose="020B0500000000000000" pitchFamily="34" charset="-122"/>
                <a:cs typeface="Segoe UI" panose="020B0502040204020203" pitchFamily="34" charset="0"/>
              </a:rPr>
              <a:t>TPH1R306PL (TOSHIBA U-</a:t>
            </a:r>
            <a:r>
              <a:rPr lang="en-US" altLang="ja-JP" sz="1200" b="0" dirty="0" err="1" smtClean="0">
                <a:solidFill>
                  <a:srgbClr val="0070C0"/>
                </a:solidFill>
                <a:latin typeface="东芝黑体 Regular" panose="020B0500000000000000" pitchFamily="34" charset="-122"/>
                <a:ea typeface="东芝黑体 Regular" panose="020B0500000000000000" pitchFamily="34" charset="-122"/>
                <a:cs typeface="Segoe UI" panose="020B0502040204020203" pitchFamily="34" charset="0"/>
              </a:rPr>
              <a:t>MOS</a:t>
            </a:r>
            <a:r>
              <a:rPr lang="en-US" altLang="ja-JP" sz="1200" b="0" dirty="0" err="1" smtClean="0">
                <a:solidFill>
                  <a:srgbClr val="0070C0"/>
                </a:solidFill>
                <a:latin typeface="东芝黑体 Regular" panose="020B0500000000000000" pitchFamily="34" charset="-122"/>
                <a:ea typeface="东芝黑体 Regular" panose="020B0500000000000000" pitchFamily="34" charset="-122"/>
                <a:cs typeface="Meiryo UI" panose="020B0604030504040204" pitchFamily="50" charset="-128"/>
              </a:rPr>
              <a:t>Ⅸ</a:t>
            </a:r>
            <a:r>
              <a:rPr lang="en-US" altLang="ja-JP" sz="1200" b="0" dirty="0" smtClean="0">
                <a:solidFill>
                  <a:srgbClr val="0070C0"/>
                </a:solidFill>
                <a:latin typeface="东芝黑体 Regular" panose="020B0500000000000000" pitchFamily="34" charset="-122"/>
                <a:ea typeface="东芝黑体 Regular" panose="020B0500000000000000" pitchFamily="34" charset="-122"/>
                <a:cs typeface="Segoe UI" panose="020B0502040204020203" pitchFamily="34" charset="0"/>
              </a:rPr>
              <a:t>-H)</a:t>
            </a:r>
          </a:p>
          <a:p>
            <a:r>
              <a:rPr lang="en-US" altLang="ja-JP" sz="1200" b="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BSC014N06NS</a:t>
            </a:r>
            <a:r>
              <a:rPr lang="ja-JP" altLang="en-US" sz="1200" b="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200" b="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(Infineon OptiMOS5)</a:t>
            </a:r>
          </a:p>
          <a:p>
            <a:r>
              <a:rPr lang="en-US" altLang="ja-JP" sz="1200" b="0" dirty="0" smtClean="0">
                <a:solidFill>
                  <a:srgbClr val="FFFFFF">
                    <a:lumMod val="50000"/>
                  </a:srgbClr>
                </a:solidFill>
                <a:latin typeface="东芝黑体 Regular" panose="020B0500000000000000" pitchFamily="34" charset="-122"/>
                <a:ea typeface="东芝黑体 Regular" panose="020B0500000000000000" pitchFamily="34" charset="-122"/>
                <a:cs typeface="Segoe UI" panose="020B0502040204020203" pitchFamily="34" charset="0"/>
              </a:rPr>
              <a:t>NTMFS5C604 (ON Semi)</a:t>
            </a:r>
          </a:p>
          <a:p>
            <a:r>
              <a:rPr lang="en-US" altLang="ja-JP" sz="1200" b="0" dirty="0" smtClean="0">
                <a:solidFill>
                  <a:srgbClr val="00B050"/>
                </a:solidFill>
                <a:latin typeface="东芝黑体 Regular" panose="020B0500000000000000" pitchFamily="34" charset="-122"/>
                <a:ea typeface="东芝黑体 Regular" panose="020B0500000000000000" pitchFamily="34" charset="-122"/>
                <a:cs typeface="Segoe UI" panose="020B0502040204020203" pitchFamily="34" charset="0"/>
              </a:rPr>
              <a:t>STL220N6F7 (ST Micro)</a:t>
            </a:r>
            <a:endParaRPr lang="en-US" altLang="ja-JP" sz="1200" b="0" dirty="0">
              <a:solidFill>
                <a:srgbClr val="00B05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55" name="テキスト ボックス 54"/>
          <p:cNvSpPr txBox="1"/>
          <p:nvPr/>
        </p:nvSpPr>
        <p:spPr>
          <a:xfrm>
            <a:off x="5603288" y="6076764"/>
            <a:ext cx="1308662" cy="230832"/>
          </a:xfrm>
          <a:prstGeom prst="rect">
            <a:avLst/>
          </a:prstGeom>
          <a:noFill/>
        </p:spPr>
        <p:txBody>
          <a:bodyPr wrap="square" rtlCol="0">
            <a:spAutoFit/>
          </a:bodyPr>
          <a:lstStyle/>
          <a:p>
            <a:r>
              <a:rPr lang="ja-JP" altLang="en-US" sz="900"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ja-JP" sz="900"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Tested by TOSHIBA</a:t>
            </a:r>
            <a:endParaRPr lang="ja-JP" altLang="en-US" sz="9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pic>
        <p:nvPicPr>
          <p:cNvPr id="56" name="図 55"/>
          <p:cNvPicPr>
            <a:picLocks noChangeAspect="1"/>
          </p:cNvPicPr>
          <p:nvPr/>
        </p:nvPicPr>
        <p:blipFill>
          <a:blip r:embed="rId6"/>
          <a:stretch>
            <a:fillRect/>
          </a:stretch>
        </p:blipFill>
        <p:spPr>
          <a:xfrm>
            <a:off x="6373724" y="3407086"/>
            <a:ext cx="809625" cy="523875"/>
          </a:xfrm>
          <a:prstGeom prst="rect">
            <a:avLst/>
          </a:prstGeom>
        </p:spPr>
      </p:pic>
      <p:pic>
        <p:nvPicPr>
          <p:cNvPr id="57" name="図 56"/>
          <p:cNvPicPr>
            <a:picLocks noChangeAspect="1"/>
          </p:cNvPicPr>
          <p:nvPr/>
        </p:nvPicPr>
        <p:blipFill>
          <a:blip r:embed="rId7"/>
          <a:stretch>
            <a:fillRect/>
          </a:stretch>
        </p:blipFill>
        <p:spPr>
          <a:xfrm>
            <a:off x="10257673" y="4114909"/>
            <a:ext cx="955167" cy="663655"/>
          </a:xfrm>
          <a:prstGeom prst="rect">
            <a:avLst/>
          </a:prstGeom>
        </p:spPr>
      </p:pic>
      <p:sp>
        <p:nvSpPr>
          <p:cNvPr id="14" name="タイトル 3"/>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en-US" altLang="zh-CN" sz="2800" dirty="0">
                <a:latin typeface="东芝黑体 Bold" panose="020B0800000000000000" pitchFamily="34" charset="-122"/>
                <a:ea typeface="东芝黑体 Bold" panose="020B0800000000000000" pitchFamily="34" charset="-122"/>
              </a:rPr>
              <a:t>60V LVMOS</a:t>
            </a:r>
            <a:r>
              <a:rPr lang="zh-CN" altLang="en-US" sz="2800" dirty="0">
                <a:latin typeface="东芝黑体 Bold" panose="020B0800000000000000" pitchFamily="34" charset="-122"/>
                <a:ea typeface="东芝黑体 Bold" panose="020B0800000000000000" pitchFamily="34" charset="-122"/>
              </a:rPr>
              <a:t>的效率比</a:t>
            </a:r>
            <a:r>
              <a:rPr lang="zh-CN" altLang="en-US" sz="2800" dirty="0" smtClean="0">
                <a:latin typeface="东芝黑体 Bold" panose="020B0800000000000000" pitchFamily="34" charset="-122"/>
                <a:ea typeface="东芝黑体 Bold" panose="020B0800000000000000" pitchFamily="34" charset="-122"/>
              </a:rPr>
              <a:t>较</a:t>
            </a:r>
            <a:r>
              <a:rPr lang="zh-CN" altLang="en-US" sz="2400" dirty="0" smtClean="0">
                <a:latin typeface="东芝黑体 Bold" panose="020B0800000000000000" pitchFamily="34" charset="-122"/>
                <a:ea typeface="东芝黑体 Bold" panose="020B0800000000000000" pitchFamily="34" charset="-122"/>
              </a:rPr>
              <a:t>（</a:t>
            </a:r>
            <a:r>
              <a:rPr lang="en-US" altLang="zh-CN" sz="2400" dirty="0">
                <a:latin typeface="东芝黑体 Bold" panose="020B0800000000000000" pitchFamily="34" charset="-122"/>
                <a:ea typeface="东芝黑体 Bold" panose="020B0800000000000000" pitchFamily="34" charset="-122"/>
              </a:rPr>
              <a:t>Toshiba </a:t>
            </a:r>
            <a:r>
              <a:rPr lang="en-US" altLang="ja-JP" sz="2400" dirty="0">
                <a:latin typeface="东芝黑体 Bold" panose="020B0800000000000000" pitchFamily="34" charset="-122"/>
                <a:ea typeface="东芝黑体 Bold" panose="020B0800000000000000" pitchFamily="34" charset="-122"/>
              </a:rPr>
              <a:t>U-MOS Ⅸ-H</a:t>
            </a:r>
            <a:r>
              <a:rPr lang="zh-CN" altLang="en-US" sz="2400" dirty="0">
                <a:latin typeface="东芝黑体 Bold" panose="020B0800000000000000" pitchFamily="34" charset="-122"/>
                <a:ea typeface="东芝黑体 Bold" panose="020B0800000000000000" pitchFamily="34" charset="-122"/>
              </a:rPr>
              <a:t> </a:t>
            </a:r>
            <a:r>
              <a:rPr lang="en-US" altLang="zh-CN" sz="2400" dirty="0">
                <a:latin typeface="东芝黑体 Bold" panose="020B0800000000000000" pitchFamily="34" charset="-122"/>
                <a:ea typeface="东芝黑体 Bold" panose="020B0800000000000000" pitchFamily="34" charset="-122"/>
              </a:rPr>
              <a:t>VS</a:t>
            </a:r>
            <a:r>
              <a:rPr lang="en-US" altLang="ja-JP" sz="2400" dirty="0">
                <a:latin typeface="东芝黑体 Bold" panose="020B0800000000000000" pitchFamily="34" charset="-122"/>
                <a:ea typeface="东芝黑体 Bold" panose="020B0800000000000000" pitchFamily="34" charset="-122"/>
              </a:rPr>
              <a:t> Infineon OptiMOS5</a:t>
            </a:r>
            <a:r>
              <a:rPr lang="zh-CN" altLang="en-US" sz="2400" dirty="0">
                <a:latin typeface="东芝黑体 Bold" panose="020B0800000000000000" pitchFamily="34" charset="-122"/>
                <a:ea typeface="东芝黑体 Bold" panose="020B0800000000000000" pitchFamily="34" charset="-122"/>
              </a:rPr>
              <a:t>）</a:t>
            </a:r>
            <a:endParaRPr lang="zh-CN" altLang="en-US" sz="32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78048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1648" y="1222652"/>
            <a:ext cx="11297874" cy="468000"/>
          </a:xfrm>
        </p:spPr>
        <p:txBody>
          <a:bodyPr/>
          <a:lstStyle/>
          <a:p>
            <a:endParaRPr kumimoji="1" lang="ja-JP" altLang="en-US"/>
          </a:p>
        </p:txBody>
      </p:sp>
      <p:pic>
        <p:nvPicPr>
          <p:cNvPr id="6" name="図 5"/>
          <p:cNvPicPr>
            <a:picLocks noChangeAspect="1"/>
          </p:cNvPicPr>
          <p:nvPr/>
        </p:nvPicPr>
        <p:blipFill>
          <a:blip r:embed="rId2"/>
          <a:stretch>
            <a:fillRect/>
          </a:stretch>
        </p:blipFill>
        <p:spPr>
          <a:xfrm>
            <a:off x="174948" y="873457"/>
            <a:ext cx="11880000" cy="5186149"/>
          </a:xfrm>
          <a:prstGeom prst="rect">
            <a:avLst/>
          </a:prstGeom>
        </p:spPr>
      </p:pic>
      <p:sp>
        <p:nvSpPr>
          <p:cNvPr id="5" name="Title 1"/>
          <p:cNvSpPr>
            <a:spLocks noGrp="1"/>
          </p:cNvSpPr>
          <p:nvPr>
            <p:ph type="title"/>
          </p:nvPr>
        </p:nvSpPr>
        <p:spPr>
          <a:xfrm>
            <a:off x="1" y="0"/>
            <a:ext cx="11445765" cy="749165"/>
          </a:xfrm>
        </p:spPr>
        <p:txBody>
          <a:bodyPr/>
          <a:lstStyle/>
          <a:p>
            <a:r>
              <a:rPr lang="en-US" altLang="ja-JP" sz="2800" dirty="0" smtClean="0">
                <a:latin typeface="东芝黑体 Bold" panose="020B0800000000000000" pitchFamily="34" charset="-122"/>
                <a:ea typeface="东芝黑体 Bold" panose="020B0800000000000000" pitchFamily="34" charset="-122"/>
              </a:rPr>
              <a:t>LVMOS</a:t>
            </a:r>
            <a:r>
              <a:rPr lang="zh-CN" altLang="en-US" sz="2800" dirty="0" smtClean="0">
                <a:latin typeface="东芝黑体 Bold" panose="020B0800000000000000" pitchFamily="34" charset="-122"/>
                <a:ea typeface="东芝黑体 Bold" panose="020B0800000000000000" pitchFamily="34" charset="-122"/>
              </a:rPr>
              <a:t>产品列表（</a:t>
            </a:r>
            <a:r>
              <a:rPr lang="en-US" altLang="ja-JP" sz="2800" dirty="0" smtClean="0">
                <a:latin typeface="东芝黑体 Bold" panose="020B0800000000000000" pitchFamily="34" charset="-122"/>
                <a:ea typeface="东芝黑体 Bold" panose="020B0800000000000000" pitchFamily="34" charset="-122"/>
              </a:rPr>
              <a:t>V</a:t>
            </a:r>
            <a:r>
              <a:rPr lang="en-US" altLang="ja-JP" sz="2000" dirty="0" smtClean="0">
                <a:latin typeface="东芝黑体 Bold" panose="020B0800000000000000" pitchFamily="34" charset="-122"/>
                <a:ea typeface="东芝黑体 Bold" panose="020B0800000000000000" pitchFamily="34" charset="-122"/>
              </a:rPr>
              <a:t>DSS</a:t>
            </a:r>
            <a:r>
              <a:rPr lang="ja-JP" altLang="en-US" sz="2800" dirty="0">
                <a:latin typeface="东芝黑体 Bold" panose="020B0800000000000000" pitchFamily="34" charset="-122"/>
                <a:ea typeface="东芝黑体 Bold" panose="020B0800000000000000" pitchFamily="34" charset="-122"/>
              </a:rPr>
              <a:t>＝</a:t>
            </a:r>
            <a:r>
              <a:rPr lang="en-US" altLang="ja-JP" sz="2800" dirty="0" smtClean="0">
                <a:latin typeface="东芝黑体 Bold" panose="020B0800000000000000" pitchFamily="34" charset="-122"/>
                <a:ea typeface="东芝黑体 Bold" panose="020B0800000000000000" pitchFamily="34" charset="-122"/>
              </a:rPr>
              <a:t>40V</a:t>
            </a:r>
            <a:r>
              <a:rPr lang="zh-CN" altLang="en-US" sz="2800" dirty="0" smtClean="0">
                <a:latin typeface="东芝黑体 Bold" panose="020B0800000000000000" pitchFamily="34" charset="-122"/>
                <a:ea typeface="东芝黑体 Bold" panose="020B0800000000000000" pitchFamily="34" charset="-122"/>
              </a:rPr>
              <a:t>）</a:t>
            </a:r>
            <a:endParaRPr kumimoji="1" lang="ja-JP" altLang="en-US" sz="28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186642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flipV="1">
            <a:off x="10215578" y="1265716"/>
            <a:ext cx="0" cy="86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96003" y="1160932"/>
            <a:ext cx="0" cy="936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43188" y="1271599"/>
            <a:ext cx="0" cy="792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609934" y="2058076"/>
            <a:ext cx="4016316" cy="144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2" name="Rectangle 1"/>
          <p:cNvSpPr/>
          <p:nvPr/>
        </p:nvSpPr>
        <p:spPr>
          <a:xfrm>
            <a:off x="428626" y="2053094"/>
            <a:ext cx="4016316" cy="14607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4" name="タイトル 3"/>
          <p:cNvSpPr>
            <a:spLocks noGrp="1"/>
          </p:cNvSpPr>
          <p:nvPr>
            <p:ph type="title"/>
          </p:nvPr>
        </p:nvSpPr>
        <p:spPr>
          <a:xfrm>
            <a:off x="1" y="16848"/>
            <a:ext cx="11445765" cy="749165"/>
          </a:xfrm>
        </p:spPr>
        <p:txBody>
          <a:bodyPr anchor="b"/>
          <a:lstStyle/>
          <a:p>
            <a:r>
              <a:rPr lang="zh-CN" altLang="en-US" sz="2800" dirty="0">
                <a:latin typeface="东芝黑体 Bold" panose="020B0800000000000000" pitchFamily="34" charset="-122"/>
                <a:ea typeface="东芝黑体 Bold" panose="020B0800000000000000" pitchFamily="34" charset="-122"/>
              </a:rPr>
              <a:t>电</a:t>
            </a:r>
            <a:r>
              <a:rPr lang="zh-CN" altLang="en-US" sz="2800" dirty="0" smtClean="0">
                <a:latin typeface="东芝黑体 Bold" panose="020B0800000000000000" pitchFamily="34" charset="-122"/>
                <a:ea typeface="东芝黑体 Bold" panose="020B0800000000000000" pitchFamily="34" charset="-122"/>
              </a:rPr>
              <a:t>动工具市场概略</a:t>
            </a:r>
            <a:endParaRPr kumimoji="1" lang="ja-JP" altLang="en-US" sz="2800" dirty="0">
              <a:latin typeface="东芝黑体 Bold" panose="020B0800000000000000" pitchFamily="34" charset="-122"/>
              <a:ea typeface="东芝黑体 Bold" panose="020B0800000000000000" pitchFamily="34" charset="-122"/>
            </a:endParaRPr>
          </a:p>
        </p:txBody>
      </p:sp>
      <p:sp>
        <p:nvSpPr>
          <p:cNvPr id="57" name="Rounded Rectangle 56"/>
          <p:cNvSpPr/>
          <p:nvPr/>
        </p:nvSpPr>
        <p:spPr>
          <a:xfrm>
            <a:off x="5479758" y="846457"/>
            <a:ext cx="1224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东芝黑体 Regular" panose="020B0500000000000000" pitchFamily="34" charset="-122"/>
                <a:ea typeface="东芝黑体 Regular" panose="020B0500000000000000" pitchFamily="34" charset="-122"/>
              </a:rPr>
              <a:t>电</a:t>
            </a:r>
            <a:r>
              <a:rPr lang="zh-CN" altLang="en-US" sz="1600" b="1" dirty="0" smtClean="0">
                <a:solidFill>
                  <a:schemeClr val="bg1"/>
                </a:solidFill>
                <a:latin typeface="东芝黑体 Regular" panose="020B0500000000000000" pitchFamily="34" charset="-122"/>
                <a:ea typeface="东芝黑体 Regular" panose="020B0500000000000000" pitchFamily="34" charset="-122"/>
              </a:rPr>
              <a:t>动工具</a:t>
            </a:r>
            <a:endParaRPr kumimoji="1" lang="en-US" sz="1600" b="1" dirty="0" smtClean="0">
              <a:solidFill>
                <a:schemeClr val="bg1"/>
              </a:solidFill>
              <a:latin typeface="东芝黑体 Regular" panose="020B0500000000000000" pitchFamily="34" charset="-122"/>
              <a:ea typeface="东芝黑体 Regular" panose="020B0500000000000000" pitchFamily="34" charset="-122"/>
            </a:endParaRPr>
          </a:p>
        </p:txBody>
      </p:sp>
      <p:sp>
        <p:nvSpPr>
          <p:cNvPr id="58" name="Rounded Rectangle 57"/>
          <p:cNvSpPr/>
          <p:nvPr/>
        </p:nvSpPr>
        <p:spPr>
          <a:xfrm>
            <a:off x="5233087" y="1514077"/>
            <a:ext cx="1717343" cy="3050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东芝黑体 Regular" panose="020B0500000000000000" pitchFamily="34" charset="-122"/>
                <a:ea typeface="东芝黑体 Regular" panose="020B0500000000000000" pitchFamily="34" charset="-122"/>
              </a:rPr>
              <a:t>园</a:t>
            </a:r>
            <a:r>
              <a:rPr lang="zh-CN" altLang="en-US" sz="1600" b="1" dirty="0" smtClean="0">
                <a:latin typeface="东芝黑体 Regular" panose="020B0500000000000000" pitchFamily="34" charset="-122"/>
                <a:ea typeface="东芝黑体 Regular" panose="020B0500000000000000" pitchFamily="34" charset="-122"/>
              </a:rPr>
              <a:t>林工具</a:t>
            </a:r>
            <a:endParaRPr kumimoji="1" lang="en-US" sz="1600" b="1" dirty="0" smtClean="0">
              <a:latin typeface="东芝黑体 Regular" panose="020B0500000000000000" pitchFamily="34" charset="-122"/>
              <a:ea typeface="东芝黑体 Regular" panose="020B0500000000000000" pitchFamily="34" charset="-122"/>
            </a:endParaRPr>
          </a:p>
        </p:txBody>
      </p:sp>
      <p:sp>
        <p:nvSpPr>
          <p:cNvPr id="59" name="Rounded Rectangle 58"/>
          <p:cNvSpPr/>
          <p:nvPr/>
        </p:nvSpPr>
        <p:spPr>
          <a:xfrm>
            <a:off x="1695090" y="1532004"/>
            <a:ext cx="1906137" cy="3050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东芝黑体 Regular" panose="020B0500000000000000" pitchFamily="34" charset="-122"/>
                <a:ea typeface="东芝黑体 Regular" panose="020B0500000000000000" pitchFamily="34" charset="-122"/>
              </a:rPr>
              <a:t>手</a:t>
            </a:r>
            <a:r>
              <a:rPr lang="zh-CN" altLang="en-US" sz="1600" b="1" dirty="0" smtClean="0">
                <a:latin typeface="东芝黑体 Regular" panose="020B0500000000000000" pitchFamily="34" charset="-122"/>
                <a:ea typeface="东芝黑体 Regular" panose="020B0500000000000000" pitchFamily="34" charset="-122"/>
              </a:rPr>
              <a:t>持工具</a:t>
            </a:r>
            <a:endParaRPr kumimoji="1" lang="en-US" sz="1600" b="1" dirty="0" smtClean="0">
              <a:latin typeface="东芝黑体 Regular" panose="020B0500000000000000" pitchFamily="34" charset="-122"/>
              <a:ea typeface="东芝黑体 Regular" panose="020B0500000000000000" pitchFamily="34" charset="-122"/>
            </a:endParaRPr>
          </a:p>
        </p:txBody>
      </p:sp>
      <p:sp>
        <p:nvSpPr>
          <p:cNvPr id="60" name="Rounded Rectangle 59"/>
          <p:cNvSpPr/>
          <p:nvPr/>
        </p:nvSpPr>
        <p:spPr>
          <a:xfrm>
            <a:off x="585209" y="2191920"/>
            <a:ext cx="911360" cy="28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东芝黑体 Regular" panose="020B0500000000000000" pitchFamily="34" charset="-122"/>
                <a:ea typeface="东芝黑体 Regular" panose="020B0500000000000000" pitchFamily="34" charset="-122"/>
              </a:rPr>
              <a:t>电转</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61" name="Rounded Rectangle 60"/>
          <p:cNvSpPr/>
          <p:nvPr/>
        </p:nvSpPr>
        <p:spPr>
          <a:xfrm>
            <a:off x="3163700" y="2191920"/>
            <a:ext cx="1211789" cy="28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东芝黑体 Regular" panose="020B0500000000000000" pitchFamily="34" charset="-122"/>
                <a:ea typeface="东芝黑体 Regular" panose="020B0500000000000000" pitchFamily="34" charset="-122"/>
              </a:rPr>
              <a:t>电扳手</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62" name="Rounded Rectangle 61"/>
          <p:cNvSpPr/>
          <p:nvPr/>
        </p:nvSpPr>
        <p:spPr>
          <a:xfrm>
            <a:off x="585209" y="2591718"/>
            <a:ext cx="1567366" cy="30201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东芝黑体 Regular" panose="020B0500000000000000" pitchFamily="34" charset="-122"/>
                <a:ea typeface="东芝黑体 Regular" panose="020B0500000000000000" pitchFamily="34" charset="-122"/>
              </a:rPr>
              <a:t>角磨</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63" name="Rounded Rectangle 62"/>
          <p:cNvSpPr/>
          <p:nvPr/>
        </p:nvSpPr>
        <p:spPr>
          <a:xfrm>
            <a:off x="4762447" y="2191920"/>
            <a:ext cx="1934227" cy="28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228" rtl="0" eaLnBrk="1" latinLnBrk="0" hangingPunct="1">
              <a:defRPr kumimoji="1" sz="1800" kern="1200">
                <a:solidFill>
                  <a:schemeClr val="lt1"/>
                </a:solidFill>
                <a:latin typeface="+mn-lt"/>
                <a:ea typeface="+mn-ea"/>
                <a:cs typeface="+mn-cs"/>
              </a:defRPr>
            </a:lvl1pPr>
            <a:lvl2pPr marL="457114" algn="l" defTabSz="914228" rtl="0" eaLnBrk="1" latinLnBrk="0" hangingPunct="1">
              <a:defRPr kumimoji="1" sz="1800" kern="1200">
                <a:solidFill>
                  <a:schemeClr val="lt1"/>
                </a:solidFill>
                <a:latin typeface="+mn-lt"/>
                <a:ea typeface="+mn-ea"/>
                <a:cs typeface="+mn-cs"/>
              </a:defRPr>
            </a:lvl2pPr>
            <a:lvl3pPr marL="914228" algn="l" defTabSz="914228" rtl="0" eaLnBrk="1" latinLnBrk="0" hangingPunct="1">
              <a:defRPr kumimoji="1" sz="1800" kern="1200">
                <a:solidFill>
                  <a:schemeClr val="lt1"/>
                </a:solidFill>
                <a:latin typeface="+mn-lt"/>
                <a:ea typeface="+mn-ea"/>
                <a:cs typeface="+mn-cs"/>
              </a:defRPr>
            </a:lvl3pPr>
            <a:lvl4pPr marL="1371342" algn="l" defTabSz="914228" rtl="0" eaLnBrk="1" latinLnBrk="0" hangingPunct="1">
              <a:defRPr kumimoji="1" sz="1800" kern="1200">
                <a:solidFill>
                  <a:schemeClr val="lt1"/>
                </a:solidFill>
                <a:latin typeface="+mn-lt"/>
                <a:ea typeface="+mn-ea"/>
                <a:cs typeface="+mn-cs"/>
              </a:defRPr>
            </a:lvl4pPr>
            <a:lvl5pPr marL="1828456" algn="l" defTabSz="914228" rtl="0" eaLnBrk="1" latinLnBrk="0" hangingPunct="1">
              <a:defRPr kumimoji="1" sz="1800" kern="1200">
                <a:solidFill>
                  <a:schemeClr val="lt1"/>
                </a:solidFill>
                <a:latin typeface="+mn-lt"/>
                <a:ea typeface="+mn-ea"/>
                <a:cs typeface="+mn-cs"/>
              </a:defRPr>
            </a:lvl5pPr>
            <a:lvl6pPr marL="2285570" algn="l" defTabSz="914228" rtl="0" eaLnBrk="1" latinLnBrk="0" hangingPunct="1">
              <a:defRPr kumimoji="1" sz="1800" kern="1200">
                <a:solidFill>
                  <a:schemeClr val="lt1"/>
                </a:solidFill>
                <a:latin typeface="+mn-lt"/>
                <a:ea typeface="+mn-ea"/>
                <a:cs typeface="+mn-cs"/>
              </a:defRPr>
            </a:lvl6pPr>
            <a:lvl7pPr marL="2742684" algn="l" defTabSz="914228" rtl="0" eaLnBrk="1" latinLnBrk="0" hangingPunct="1">
              <a:defRPr kumimoji="1" sz="1800" kern="1200">
                <a:solidFill>
                  <a:schemeClr val="lt1"/>
                </a:solidFill>
                <a:latin typeface="+mn-lt"/>
                <a:ea typeface="+mn-ea"/>
                <a:cs typeface="+mn-cs"/>
              </a:defRPr>
            </a:lvl7pPr>
            <a:lvl8pPr marL="3199798" algn="l" defTabSz="914228" rtl="0" eaLnBrk="1" latinLnBrk="0" hangingPunct="1">
              <a:defRPr kumimoji="1" sz="1800" kern="1200">
                <a:solidFill>
                  <a:schemeClr val="lt1"/>
                </a:solidFill>
                <a:latin typeface="+mn-lt"/>
                <a:ea typeface="+mn-ea"/>
                <a:cs typeface="+mn-cs"/>
              </a:defRPr>
            </a:lvl8pPr>
            <a:lvl9pPr marL="3656913" algn="l" defTabSz="914228" rtl="0" eaLnBrk="1" latinLnBrk="0" hangingPunct="1">
              <a:defRPr kumimoji="1" sz="1800" kern="1200">
                <a:solidFill>
                  <a:schemeClr val="lt1"/>
                </a:solidFill>
                <a:latin typeface="+mn-lt"/>
                <a:ea typeface="+mn-ea"/>
                <a:cs typeface="+mn-cs"/>
              </a:defRPr>
            </a:lvl9pPr>
          </a:lstStyle>
          <a:p>
            <a:pPr algn="ctr"/>
            <a:r>
              <a:rPr lang="zh-CN" altLang="en-US" sz="1400" b="1" dirty="0">
                <a:latin typeface="东芝黑体 Regular" panose="020B0500000000000000" pitchFamily="34" charset="-122"/>
                <a:ea typeface="东芝黑体 Regular" panose="020B0500000000000000" pitchFamily="34" charset="-122"/>
              </a:rPr>
              <a:t>手</a:t>
            </a:r>
            <a:r>
              <a:rPr lang="zh-CN" altLang="en-US" sz="1400" b="1" dirty="0" smtClean="0">
                <a:latin typeface="东芝黑体 Regular" panose="020B0500000000000000" pitchFamily="34" charset="-122"/>
                <a:ea typeface="东芝黑体 Regular" panose="020B0500000000000000" pitchFamily="34" charset="-122"/>
              </a:rPr>
              <a:t>动园林工具</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64" name="Rounded Rectangle 63"/>
          <p:cNvSpPr/>
          <p:nvPr/>
        </p:nvSpPr>
        <p:spPr>
          <a:xfrm>
            <a:off x="6874393" y="2191920"/>
            <a:ext cx="1483796" cy="28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东芝黑体 Regular" panose="020B0500000000000000" pitchFamily="34" charset="-122"/>
                <a:ea typeface="东芝黑体 Regular" panose="020B0500000000000000" pitchFamily="34" charset="-122"/>
              </a:rPr>
              <a:t>智</a:t>
            </a:r>
            <a:r>
              <a:rPr lang="zh-CN" altLang="en-US" sz="1400" b="1" dirty="0" smtClean="0">
                <a:latin typeface="东芝黑体 Regular" panose="020B0500000000000000" pitchFamily="34" charset="-122"/>
                <a:ea typeface="东芝黑体 Regular" panose="020B0500000000000000" pitchFamily="34" charset="-122"/>
              </a:rPr>
              <a:t>能园林工具</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66" name="Rounded Rectangle 65"/>
          <p:cNvSpPr/>
          <p:nvPr/>
        </p:nvSpPr>
        <p:spPr>
          <a:xfrm>
            <a:off x="9256666" y="1532004"/>
            <a:ext cx="1953693" cy="3050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东芝黑体 Regular" panose="020B0500000000000000" pitchFamily="34" charset="-122"/>
                <a:ea typeface="东芝黑体 Regular" panose="020B0500000000000000" pitchFamily="34" charset="-122"/>
              </a:rPr>
              <a:t>其</a:t>
            </a:r>
            <a:r>
              <a:rPr lang="zh-CN" altLang="en-US" sz="1600" b="1" dirty="0" smtClean="0">
                <a:latin typeface="东芝黑体 Regular" panose="020B0500000000000000" pitchFamily="34" charset="-122"/>
                <a:ea typeface="东芝黑体 Regular" panose="020B0500000000000000" pitchFamily="34" charset="-122"/>
              </a:rPr>
              <a:t>他工具</a:t>
            </a:r>
            <a:endParaRPr kumimoji="1" lang="en-US" sz="1600" b="1" dirty="0" smtClean="0">
              <a:latin typeface="东芝黑体 Regular" panose="020B0500000000000000" pitchFamily="34" charset="-122"/>
              <a:ea typeface="东芝黑体 Regular" panose="020B0500000000000000" pitchFamily="34" charset="-122"/>
            </a:endParaRPr>
          </a:p>
        </p:txBody>
      </p:sp>
      <p:sp>
        <p:nvSpPr>
          <p:cNvPr id="67" name="TextBox 66"/>
          <p:cNvSpPr txBox="1"/>
          <p:nvPr/>
        </p:nvSpPr>
        <p:spPr>
          <a:xfrm>
            <a:off x="574809" y="3056850"/>
            <a:ext cx="1228221" cy="307777"/>
          </a:xfrm>
          <a:prstGeom prst="rect">
            <a:avLst/>
          </a:prstGeom>
          <a:solidFill>
            <a:schemeClr val="bg1">
              <a:lumMod val="85000"/>
            </a:schemeClr>
          </a:solidFill>
        </p:spPr>
        <p:txBody>
          <a:bodyPr wrap="none" rtlCol="0">
            <a:spAutoFit/>
          </a:bodyPr>
          <a:lstStyle/>
          <a:p>
            <a:r>
              <a:rPr lang="en-US" sz="1400" b="1" dirty="0" smtClean="0">
                <a:latin typeface="东芝黑体 Regular" panose="020B0500000000000000" pitchFamily="34" charset="-122"/>
                <a:ea typeface="东芝黑体 Regular" panose="020B0500000000000000" pitchFamily="34" charset="-122"/>
              </a:rPr>
              <a:t>150M sets/Y</a:t>
            </a:r>
          </a:p>
        </p:txBody>
      </p:sp>
      <p:sp>
        <p:nvSpPr>
          <p:cNvPr id="70" name="Rounded Rectangle 69"/>
          <p:cNvSpPr/>
          <p:nvPr/>
        </p:nvSpPr>
        <p:spPr>
          <a:xfrm>
            <a:off x="1667801" y="2191920"/>
            <a:ext cx="1351128" cy="28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东芝黑体 Regular" panose="020B0500000000000000" pitchFamily="34" charset="-122"/>
                <a:ea typeface="东芝黑体 Regular" panose="020B0500000000000000" pitchFamily="34" charset="-122"/>
              </a:rPr>
              <a:t>电锤</a:t>
            </a:r>
            <a:endParaRPr kumimoji="1" lang="en-US" sz="1400" b="1" dirty="0" smtClean="0">
              <a:latin typeface="东芝黑体 Regular" panose="020B0500000000000000" pitchFamily="34" charset="-122"/>
              <a:ea typeface="东芝黑体 Regular" panose="020B0500000000000000" pitchFamily="34" charset="-122"/>
            </a:endParaRPr>
          </a:p>
        </p:txBody>
      </p:sp>
      <p:sp>
        <p:nvSpPr>
          <p:cNvPr id="95" name="TextBox 94"/>
          <p:cNvSpPr txBox="1"/>
          <p:nvPr/>
        </p:nvSpPr>
        <p:spPr>
          <a:xfrm>
            <a:off x="4842297" y="2979798"/>
            <a:ext cx="1402948" cy="307777"/>
          </a:xfrm>
          <a:prstGeom prst="rect">
            <a:avLst/>
          </a:prstGeom>
          <a:solidFill>
            <a:schemeClr val="bg1">
              <a:lumMod val="85000"/>
            </a:schemeClr>
          </a:solidFill>
        </p:spPr>
        <p:txBody>
          <a:bodyPr wrap="none" rtlCol="0">
            <a:spAutoFit/>
          </a:bodyPr>
          <a:lstStyle/>
          <a:p>
            <a:r>
              <a:rPr lang="en-US" sz="1400" b="1" dirty="0" smtClean="0">
                <a:latin typeface="东芝黑体 Regular" panose="020B0500000000000000" pitchFamily="34" charset="-122"/>
                <a:ea typeface="东芝黑体 Regular" panose="020B0500000000000000" pitchFamily="34" charset="-122"/>
              </a:rPr>
              <a:t>30-40M sets/Y</a:t>
            </a:r>
          </a:p>
        </p:txBody>
      </p:sp>
      <p:sp>
        <p:nvSpPr>
          <p:cNvPr id="98" name="Rounded Rectangle 97"/>
          <p:cNvSpPr/>
          <p:nvPr/>
        </p:nvSpPr>
        <p:spPr>
          <a:xfrm>
            <a:off x="2242343" y="2480008"/>
            <a:ext cx="907683" cy="390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东芝黑体 Regular" panose="020B0500000000000000" pitchFamily="34" charset="-122"/>
                <a:ea typeface="东芝黑体 Regular" panose="020B0500000000000000" pitchFamily="34" charset="-122"/>
              </a:rPr>
              <a:t>……</a:t>
            </a:r>
          </a:p>
        </p:txBody>
      </p:sp>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731" y="2833752"/>
            <a:ext cx="1148513" cy="574257"/>
          </a:xfrm>
          <a:prstGeom prst="rect">
            <a:avLst/>
          </a:prstGeom>
        </p:spPr>
      </p:pic>
      <p:pic>
        <p:nvPicPr>
          <p:cNvPr id="106" name="Picture 105"/>
          <p:cNvPicPr>
            <a:picLocks noChangeAspect="1"/>
          </p:cNvPicPr>
          <p:nvPr/>
        </p:nvPicPr>
        <p:blipFill>
          <a:blip r:embed="rId4"/>
          <a:stretch>
            <a:fillRect/>
          </a:stretch>
        </p:blipFill>
        <p:spPr>
          <a:xfrm>
            <a:off x="3514725" y="2715905"/>
            <a:ext cx="719724" cy="691220"/>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851" y="2651457"/>
            <a:ext cx="705894" cy="634668"/>
          </a:xfrm>
          <a:prstGeom prst="rect">
            <a:avLst/>
          </a:prstGeom>
        </p:spPr>
      </p:pic>
      <p:pic>
        <p:nvPicPr>
          <p:cNvPr id="109" name="Picture 108"/>
          <p:cNvPicPr>
            <a:picLocks noChangeAspect="1"/>
          </p:cNvPicPr>
          <p:nvPr/>
        </p:nvPicPr>
        <p:blipFill>
          <a:blip r:embed="rId6"/>
          <a:stretch>
            <a:fillRect/>
          </a:stretch>
        </p:blipFill>
        <p:spPr>
          <a:xfrm>
            <a:off x="6576536" y="2651457"/>
            <a:ext cx="657784" cy="628945"/>
          </a:xfrm>
          <a:prstGeom prst="rect">
            <a:avLst/>
          </a:prstGeom>
        </p:spPr>
      </p:pic>
      <p:sp>
        <p:nvSpPr>
          <p:cNvPr id="51" name="Rounded Rectangle 50"/>
          <p:cNvSpPr/>
          <p:nvPr/>
        </p:nvSpPr>
        <p:spPr>
          <a:xfrm>
            <a:off x="4865278" y="2480007"/>
            <a:ext cx="907683" cy="390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东芝黑体 Regular" panose="020B0500000000000000" pitchFamily="34" charset="-122"/>
                <a:ea typeface="东芝黑体 Regular" panose="020B0500000000000000" pitchFamily="34" charset="-122"/>
              </a:rPr>
              <a:t>……</a:t>
            </a:r>
          </a:p>
        </p:txBody>
      </p:sp>
      <p:cxnSp>
        <p:nvCxnSpPr>
          <p:cNvPr id="5" name="Straight Connector 4"/>
          <p:cNvCxnSpPr/>
          <p:nvPr/>
        </p:nvCxnSpPr>
        <p:spPr>
          <a:xfrm flipV="1">
            <a:off x="2643188" y="1285875"/>
            <a:ext cx="758666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5" name="Chart 74"/>
          <p:cNvGraphicFramePr>
            <a:graphicFrameLocks/>
          </p:cNvGraphicFramePr>
          <p:nvPr>
            <p:extLst>
              <p:ext uri="{D42A27DB-BD31-4B8C-83A1-F6EECF244321}">
                <p14:modId xmlns:p14="http://schemas.microsoft.com/office/powerpoint/2010/main" val="1842366928"/>
              </p:ext>
            </p:extLst>
          </p:nvPr>
        </p:nvGraphicFramePr>
        <p:xfrm>
          <a:off x="6096003" y="3764048"/>
          <a:ext cx="5349763" cy="24622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7" name="Chart 76"/>
          <p:cNvGraphicFramePr>
            <a:graphicFrameLocks/>
          </p:cNvGraphicFramePr>
          <p:nvPr>
            <p:extLst>
              <p:ext uri="{D42A27DB-BD31-4B8C-83A1-F6EECF244321}">
                <p14:modId xmlns:p14="http://schemas.microsoft.com/office/powerpoint/2010/main" val="1947480253"/>
              </p:ext>
            </p:extLst>
          </p:nvPr>
        </p:nvGraphicFramePr>
        <p:xfrm>
          <a:off x="428626" y="3764048"/>
          <a:ext cx="5274243" cy="2498401"/>
        </p:xfrm>
        <a:graphic>
          <a:graphicData uri="http://schemas.openxmlformats.org/drawingml/2006/chart">
            <c:chart xmlns:c="http://schemas.openxmlformats.org/drawingml/2006/chart" xmlns:r="http://schemas.openxmlformats.org/officeDocument/2006/relationships" r:id="rId8"/>
          </a:graphicData>
        </a:graphic>
      </p:graphicFrame>
      <p:sp>
        <p:nvSpPr>
          <p:cNvPr id="79" name="Rectangle 78"/>
          <p:cNvSpPr/>
          <p:nvPr/>
        </p:nvSpPr>
        <p:spPr>
          <a:xfrm>
            <a:off x="8858613" y="2063599"/>
            <a:ext cx="2587153" cy="14502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pic>
        <p:nvPicPr>
          <p:cNvPr id="3" name="Picture 2"/>
          <p:cNvPicPr>
            <a:picLocks noChangeAspect="1"/>
          </p:cNvPicPr>
          <p:nvPr/>
        </p:nvPicPr>
        <p:blipFill>
          <a:blip r:embed="rId9"/>
          <a:stretch>
            <a:fillRect/>
          </a:stretch>
        </p:blipFill>
        <p:spPr>
          <a:xfrm>
            <a:off x="9267299" y="2388026"/>
            <a:ext cx="585377" cy="804298"/>
          </a:xfrm>
          <a:prstGeom prst="rect">
            <a:avLst/>
          </a:prstGeom>
        </p:spPr>
      </p:pic>
      <p:pic>
        <p:nvPicPr>
          <p:cNvPr id="6" name="Picture 5"/>
          <p:cNvPicPr>
            <a:picLocks noChangeAspect="1"/>
          </p:cNvPicPr>
          <p:nvPr/>
        </p:nvPicPr>
        <p:blipFill>
          <a:blip r:embed="rId10"/>
          <a:stretch>
            <a:fillRect/>
          </a:stretch>
        </p:blipFill>
        <p:spPr>
          <a:xfrm>
            <a:off x="10140712" y="2388026"/>
            <a:ext cx="980086" cy="805703"/>
          </a:xfrm>
          <a:prstGeom prst="rect">
            <a:avLst/>
          </a:prstGeom>
        </p:spPr>
      </p:pic>
    </p:spTree>
    <p:extLst>
      <p:ext uri="{BB962C8B-B14F-4D97-AF65-F5344CB8AC3E}">
        <p14:creationId xmlns:p14="http://schemas.microsoft.com/office/powerpoint/2010/main" val="2365666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zh-CN" altLang="en-US" sz="2800" dirty="0">
                <a:latin typeface="东芝黑体 Bold" panose="020B0800000000000000" pitchFamily="34" charset="-122"/>
                <a:ea typeface="东芝黑体 Bold" panose="020B0800000000000000" pitchFamily="34" charset="-122"/>
              </a:rPr>
              <a:t>参</a:t>
            </a:r>
            <a:r>
              <a:rPr lang="zh-CN" altLang="en-US" sz="2800" dirty="0" smtClean="0">
                <a:latin typeface="东芝黑体 Bold" panose="020B0800000000000000" pitchFamily="34" charset="-122"/>
                <a:ea typeface="东芝黑体 Bold" panose="020B0800000000000000" pitchFamily="34" charset="-122"/>
              </a:rPr>
              <a:t>考样机特性</a:t>
            </a:r>
            <a:endParaRPr kumimoji="1" lang="ja-JP" altLang="en-US" sz="2800" dirty="0">
              <a:latin typeface="东芝黑体 Bold" panose="020B0800000000000000" pitchFamily="34" charset="-122"/>
              <a:ea typeface="东芝黑体 Bold" panose="020B0800000000000000" pitchFamily="34" charset="-122"/>
            </a:endParaRPr>
          </a:p>
        </p:txBody>
      </p:sp>
      <p:sp>
        <p:nvSpPr>
          <p:cNvPr id="101" name="Rectangle 100"/>
          <p:cNvSpPr/>
          <p:nvPr/>
        </p:nvSpPr>
        <p:spPr bwMode="auto">
          <a:xfrm>
            <a:off x="493200" y="2593694"/>
            <a:ext cx="6293288" cy="1833452"/>
          </a:xfrm>
          <a:prstGeom prst="rect">
            <a:avLst/>
          </a:prstGeom>
          <a:noFill/>
          <a:ln>
            <a:noFill/>
          </a:ln>
          <a:effectLst/>
          <a:extLst/>
        </p:spPr>
        <p:txBody>
          <a:bodyPr vert="horz" wrap="square" lIns="90000" tIns="46800" rIns="90000" bIns="46800" numCol="1" rtlCol="0" anchor="t" anchorCtr="0" compatLnSpc="1">
            <a:prstTxWarp prst="textNoShape">
              <a:avLst/>
            </a:prstTxWarp>
            <a:spAutoFit/>
          </a:bodyPr>
          <a:lstStyle/>
          <a:p>
            <a:pPr defTabSz="914400" eaLnBrk="0" fontAlgn="base" hangingPunct="0">
              <a:spcAft>
                <a:spcPct val="0"/>
              </a:spcAft>
            </a:pPr>
            <a:r>
              <a:rPr lang="en-US" altLang="zh-CN" sz="2500" u="sng" dirty="0">
                <a:latin typeface="东芝黑体 Regular" panose="020B0500000000000000" pitchFamily="34" charset="-122"/>
                <a:ea typeface="东芝黑体 Regular" panose="020B0500000000000000" pitchFamily="34" charset="-122"/>
              </a:rPr>
              <a:t>Cordless </a:t>
            </a:r>
            <a:r>
              <a:rPr lang="en-US" altLang="zh-CN" sz="2500" u="sng" dirty="0" smtClean="0">
                <a:latin typeface="东芝黑体 Regular" panose="020B0500000000000000" pitchFamily="34" charset="-122"/>
                <a:ea typeface="东芝黑体 Regular" panose="020B0500000000000000" pitchFamily="34" charset="-122"/>
              </a:rPr>
              <a:t>E-tool </a:t>
            </a:r>
            <a:r>
              <a:rPr lang="en-US" altLang="zh-CN" sz="2500" u="sng" dirty="0">
                <a:latin typeface="东芝黑体 Regular" panose="020B0500000000000000" pitchFamily="34" charset="-122"/>
                <a:ea typeface="东芝黑体 Regular" panose="020B0500000000000000" pitchFamily="34" charset="-122"/>
              </a:rPr>
              <a:t>Motor </a:t>
            </a:r>
            <a:r>
              <a:rPr lang="en-US" altLang="zh-CN" sz="2500" u="sng" dirty="0" smtClean="0">
                <a:latin typeface="东芝黑体 Regular" panose="020B0500000000000000" pitchFamily="34" charset="-122"/>
                <a:ea typeface="东芝黑体 Regular" panose="020B0500000000000000" pitchFamily="34" charset="-122"/>
              </a:rPr>
              <a:t>driver method</a:t>
            </a:r>
            <a:r>
              <a:rPr kumimoji="0" lang="en-US" altLang="zh-CN" sz="2500" b="0" i="0" u="sng" strike="noStrike" cap="none" normalizeH="0" dirty="0" smtClean="0">
                <a:ln>
                  <a:noFill/>
                </a:ln>
                <a:solidFill>
                  <a:schemeClr val="tx1"/>
                </a:solidFill>
                <a:effectLst/>
                <a:latin typeface="东芝黑体 Regular" panose="020B0500000000000000" pitchFamily="34" charset="-122"/>
                <a:ea typeface="东芝黑体 Regular" panose="020B0500000000000000" pitchFamily="34" charset="-122"/>
              </a:rPr>
              <a:t>:</a:t>
            </a:r>
            <a:endParaRPr kumimoji="0" lang="en-US" altLang="zh-CN" sz="2500" b="0" i="0" u="sng"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endParaRPr>
          </a:p>
          <a:p>
            <a:pPr marL="342900" indent="-342900">
              <a:spcBef>
                <a:spcPts val="0"/>
              </a:spcBef>
              <a:buFont typeface="Arial" panose="020B0604020202020204" pitchFamily="34" charset="0"/>
              <a:buChar char="•"/>
            </a:pPr>
            <a:r>
              <a:rPr lang="en-US" altLang="zh-CN" sz="2000" i="1" dirty="0" smtClean="0">
                <a:latin typeface="东芝黑体 Regular" panose="020B0500000000000000" pitchFamily="34" charset="-122"/>
                <a:ea typeface="东芝黑体 Regular" panose="020B0500000000000000" pitchFamily="34" charset="-122"/>
              </a:rPr>
              <a:t>With sensor</a:t>
            </a:r>
          </a:p>
          <a:p>
            <a:pPr>
              <a:spcBef>
                <a:spcPts val="0"/>
              </a:spcBef>
            </a:pPr>
            <a:r>
              <a:rPr lang="en-US" altLang="zh-CN" sz="1600" dirty="0">
                <a:solidFill>
                  <a:srgbClr val="0000CC"/>
                </a:solidFill>
                <a:latin typeface="东芝黑体 Regular" panose="020B0500000000000000" pitchFamily="34" charset="-122"/>
                <a:ea typeface="东芝黑体 Regular" panose="020B0500000000000000" pitchFamily="34" charset="-122"/>
              </a:rPr>
              <a: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&gt;&gt; </a:t>
            </a:r>
            <a:r>
              <a:rPr lang="en-US" sz="1600" dirty="0" smtClean="0">
                <a:solidFill>
                  <a:srgbClr val="0000CC"/>
                </a:solidFill>
                <a:latin typeface="东芝黑体 Regular" panose="020B0500000000000000" pitchFamily="34" charset="-122"/>
                <a:ea typeface="东芝黑体 Regular" panose="020B0500000000000000" pitchFamily="34" charset="-122"/>
              </a:rPr>
              <a:t>Square </a:t>
            </a:r>
            <a:r>
              <a:rPr lang="en-US" sz="1600" dirty="0">
                <a:solidFill>
                  <a:srgbClr val="0000CC"/>
                </a:solidFill>
                <a:latin typeface="东芝黑体 Regular" panose="020B0500000000000000" pitchFamily="34" charset="-122"/>
                <a:ea typeface="东芝黑体 Regular" panose="020B0500000000000000" pitchFamily="34" charset="-122"/>
              </a:rPr>
              <a:t>wave driver </a:t>
            </a:r>
            <a:endParaRPr lang="en-US" altLang="zh-CN" sz="1600" dirty="0" smtClean="0">
              <a:solidFill>
                <a:srgbClr val="0000CC"/>
              </a:solidFill>
              <a:latin typeface="东芝黑体 Regular" panose="020B0500000000000000" pitchFamily="34" charset="-122"/>
              <a:ea typeface="东芝黑体 Regular" panose="020B0500000000000000" pitchFamily="34" charset="-122"/>
            </a:endParaRPr>
          </a:p>
          <a:p>
            <a:pPr>
              <a:spcBef>
                <a:spcPts val="0"/>
              </a:spcBef>
            </a:pPr>
            <a:r>
              <a:rPr lang="en-US" altLang="zh-CN" sz="1600" dirty="0">
                <a:solidFill>
                  <a:srgbClr val="0000CC"/>
                </a:solidFill>
                <a:latin typeface="东芝黑体 Regular" panose="020B0500000000000000" pitchFamily="34" charset="-122"/>
                <a:ea typeface="东芝黑体 Regular" panose="020B0500000000000000" pitchFamily="34" charset="-122"/>
              </a:rPr>
              <a: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&gt;&gt; Sine wave driver</a:t>
            </a:r>
            <a:endParaRPr lang="en-US" altLang="zh-CN" sz="1000" i="1" dirty="0" smtClean="0">
              <a:latin typeface="东芝黑体 Regular" panose="020B0500000000000000" pitchFamily="34" charset="-122"/>
              <a:ea typeface="东芝黑体 Regular" panose="020B0500000000000000" pitchFamily="34" charset="-122"/>
            </a:endParaRPr>
          </a:p>
          <a:p>
            <a:pPr marL="342900" indent="-342900">
              <a:spcBef>
                <a:spcPts val="0"/>
              </a:spcBef>
              <a:buFont typeface="Arial" panose="020B0604020202020204" pitchFamily="34" charset="0"/>
              <a:buChar char="•"/>
            </a:pPr>
            <a:r>
              <a:rPr lang="en-US" altLang="zh-CN" sz="2000" i="1" dirty="0" smtClean="0">
                <a:latin typeface="东芝黑体 Regular" panose="020B0500000000000000" pitchFamily="34" charset="-122"/>
                <a:ea typeface="东芝黑体 Regular" panose="020B0500000000000000" pitchFamily="34" charset="-122"/>
              </a:rPr>
              <a:t>Sensor-less BLDC motor</a:t>
            </a:r>
          </a:p>
          <a:p>
            <a:pPr>
              <a:spcBef>
                <a:spcPts val="0"/>
              </a:spcBef>
            </a:pPr>
            <a:r>
              <a:rPr lang="en-US" altLang="zh-CN" sz="1600" dirty="0">
                <a:solidFill>
                  <a:srgbClr val="0000CC"/>
                </a:solidFill>
                <a:latin typeface="东芝黑体 Regular" panose="020B0500000000000000" pitchFamily="34" charset="-122"/>
                <a:ea typeface="东芝黑体 Regular" panose="020B0500000000000000" pitchFamily="34" charset="-122"/>
              </a:rPr>
              <a: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&gt;&gt; FOC driver</a:t>
            </a:r>
          </a:p>
        </p:txBody>
      </p:sp>
      <p:sp>
        <p:nvSpPr>
          <p:cNvPr id="110" name="Rectangle 109"/>
          <p:cNvSpPr/>
          <p:nvPr/>
        </p:nvSpPr>
        <p:spPr bwMode="auto">
          <a:xfrm>
            <a:off x="493200" y="4476413"/>
            <a:ext cx="9535988" cy="2079673"/>
          </a:xfrm>
          <a:prstGeom prst="rect">
            <a:avLst/>
          </a:prstGeom>
          <a:no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ts val="0"/>
              </a:spcBef>
              <a:spcAft>
                <a:spcPct val="0"/>
              </a:spcAft>
              <a:buClrTx/>
              <a:buSzTx/>
              <a:buFontTx/>
              <a:buNone/>
              <a:tabLst/>
            </a:pPr>
            <a:r>
              <a:rPr kumimoji="0" lang="en-US" altLang="zh-CN" sz="2500" b="0" i="0" u="sng"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rPr>
              <a:t>Other function:</a:t>
            </a:r>
          </a:p>
          <a:p>
            <a:pPr marL="342900" marR="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r>
              <a:rPr kumimoji="0" lang="en-US" altLang="zh-CN" sz="2000" b="0" i="1"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rPr>
              <a:t>Support:</a:t>
            </a:r>
          </a:p>
          <a:p>
            <a:pPr marR="0" algn="l" defTabSz="914400" rtl="0" eaLnBrk="0" fontAlgn="base" latinLnBrk="0" hangingPunct="0">
              <a:lnSpc>
                <a:spcPct val="100000"/>
              </a:lnSpc>
              <a:spcBef>
                <a:spcPts val="0"/>
              </a:spcBef>
              <a:spcAft>
                <a:spcPct val="0"/>
              </a:spcAft>
              <a:buClrTx/>
              <a:buSzTx/>
              <a:tabLst/>
            </a:pPr>
            <a:r>
              <a:rPr lang="en-US" altLang="zh-CN" sz="1600" dirty="0">
                <a:solidFill>
                  <a:srgbClr val="0000CC"/>
                </a:solidFill>
                <a:latin typeface="东芝黑体 Regular" panose="020B0500000000000000" pitchFamily="34" charset="-122"/>
                <a:ea typeface="东芝黑体 Regular" panose="020B0500000000000000" pitchFamily="34" charset="-122"/>
              </a:rPr>
              <a: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&gt;&gt; Speed control </a:t>
            </a:r>
          </a:p>
          <a:p>
            <a:pPr marR="0" algn="l" defTabSz="914400" rtl="0" eaLnBrk="0" fontAlgn="base" latinLnBrk="0" hangingPunct="0">
              <a:lnSpc>
                <a:spcPct val="100000"/>
              </a:lnSpc>
              <a:spcBef>
                <a:spcPts val="0"/>
              </a:spcBef>
              <a:spcAft>
                <a:spcPct val="0"/>
              </a:spcAft>
              <a:buClrTx/>
              <a:buSzTx/>
              <a:tabLst/>
            </a:pPr>
            <a:r>
              <a:rPr kumimoji="0" lang="en-US" altLang="zh-CN" sz="1600" b="0" i="0" u="none" strike="noStrike" cap="none" normalizeH="0" dirty="0">
                <a:ln>
                  <a:noFill/>
                </a:ln>
                <a:solidFill>
                  <a:srgbClr val="0000CC"/>
                </a:solidFill>
                <a:effectLst/>
                <a:latin typeface="东芝黑体 Regular" panose="020B0500000000000000" pitchFamily="34" charset="-122"/>
                <a:ea typeface="东芝黑体 Regular" panose="020B0500000000000000" pitchFamily="34" charset="-122"/>
              </a:rPr>
              <a:t>	</a:t>
            </a:r>
            <a:r>
              <a:rPr kumimoji="0" lang="en-US" altLang="zh-CN" sz="1600" b="0" i="0" u="none" strike="noStrike" cap="none" normalizeH="0" dirty="0" smtClean="0">
                <a:ln>
                  <a:noFill/>
                </a:ln>
                <a:solidFill>
                  <a:srgbClr val="0000CC"/>
                </a:solidFill>
                <a:effectLst/>
                <a:latin typeface="东芝黑体 Regular" panose="020B0500000000000000" pitchFamily="34" charset="-122"/>
                <a:ea typeface="东芝黑体 Regular" panose="020B0500000000000000" pitchFamily="34" charset="-122"/>
              </a:rPr>
              <a:t>&gt;&gt; Direction in CW or CCW</a:t>
            </a:r>
          </a:p>
          <a:p>
            <a:pPr marR="0" algn="l" defTabSz="914400" rtl="0" eaLnBrk="0" fontAlgn="base" latinLnBrk="0" hangingPunct="0">
              <a:lnSpc>
                <a:spcPct val="100000"/>
              </a:lnSpc>
              <a:spcBef>
                <a:spcPts val="0"/>
              </a:spcBef>
              <a:spcAft>
                <a:spcPct val="0"/>
              </a:spcAft>
              <a:buClrTx/>
              <a:buSzTx/>
              <a:tabLst/>
            </a:pPr>
            <a:r>
              <a:rPr lang="en-US" altLang="zh-CN" sz="1600" dirty="0">
                <a:solidFill>
                  <a:srgbClr val="0000CC"/>
                </a:solidFill>
                <a:latin typeface="东芝黑体 Regular" panose="020B0500000000000000" pitchFamily="34" charset="-122"/>
                <a:ea typeface="东芝黑体 Regular" panose="020B0500000000000000" pitchFamily="34" charset="-122"/>
              </a:rPr>
              <a: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&gt;&gt; Motor on/off</a:t>
            </a:r>
          </a:p>
          <a:p>
            <a:pPr marR="0" algn="l" defTabSz="914400" rtl="0" eaLnBrk="0" fontAlgn="base" latinLnBrk="0" hangingPunct="0">
              <a:lnSpc>
                <a:spcPct val="100000"/>
              </a:lnSpc>
              <a:spcBef>
                <a:spcPts val="0"/>
              </a:spcBef>
              <a:spcAft>
                <a:spcPct val="0"/>
              </a:spcAft>
              <a:buClrTx/>
              <a:buSzTx/>
              <a:tabLst/>
            </a:pPr>
            <a:r>
              <a:rPr kumimoji="0" lang="en-US" altLang="zh-CN" sz="1600" b="0" i="0" u="none" strike="noStrike" cap="none" normalizeH="0" dirty="0">
                <a:ln>
                  <a:noFill/>
                </a:ln>
                <a:solidFill>
                  <a:srgbClr val="0000CC"/>
                </a:solidFill>
                <a:effectLst/>
                <a:latin typeface="东芝黑体 Regular" panose="020B0500000000000000" pitchFamily="34" charset="-122"/>
                <a:ea typeface="东芝黑体 Regular" panose="020B0500000000000000" pitchFamily="34" charset="-122"/>
              </a:rPr>
              <a:t>	</a:t>
            </a:r>
            <a:r>
              <a:rPr kumimoji="0" lang="en-US" altLang="zh-CN" sz="1600" b="0" i="0" u="none" strike="noStrike" cap="none" normalizeH="0" dirty="0" smtClean="0">
                <a:ln>
                  <a:noFill/>
                </a:ln>
                <a:solidFill>
                  <a:srgbClr val="0000CC"/>
                </a:solidFill>
                <a:effectLst/>
                <a:latin typeface="东芝黑体 Regular" panose="020B0500000000000000" pitchFamily="34" charset="-122"/>
                <a:ea typeface="东芝黑体 Regular" panose="020B0500000000000000" pitchFamily="34" charset="-122"/>
              </a:rPr>
              <a:t>&gt;&gt; Protection: over current, lost position, over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 under </a:t>
            </a:r>
            <a:r>
              <a:rPr kumimoji="0" lang="en-US" altLang="zh-CN" sz="1600" b="0" i="0" u="none" strike="noStrike" cap="none" normalizeH="0" dirty="0" smtClean="0">
                <a:ln>
                  <a:noFill/>
                </a:ln>
                <a:solidFill>
                  <a:srgbClr val="0000CC"/>
                </a:solidFill>
                <a:effectLst/>
                <a:latin typeface="东芝黑体 Regular" panose="020B0500000000000000" pitchFamily="34" charset="-122"/>
                <a:ea typeface="东芝黑体 Regular" panose="020B0500000000000000" pitchFamily="34" charset="-122"/>
              </a:rPr>
              <a:t>voltage, over temperature </a:t>
            </a:r>
          </a:p>
          <a:p>
            <a:pPr marR="0" algn="l" defTabSz="914400" rtl="0" eaLnBrk="0" fontAlgn="base" latinLnBrk="0" hangingPunct="0">
              <a:lnSpc>
                <a:spcPct val="100000"/>
              </a:lnSpc>
              <a:spcBef>
                <a:spcPts val="0"/>
              </a:spcBef>
              <a:spcAft>
                <a:spcPct val="0"/>
              </a:spcAft>
              <a:buClrTx/>
              <a:buSzTx/>
              <a:tabLst/>
            </a:pPr>
            <a:endParaRPr kumimoji="0" lang="en-US" altLang="zh-CN" sz="1000" b="0" i="0" u="none" strike="noStrike" cap="none" normalizeH="0" dirty="0" smtClean="0">
              <a:ln>
                <a:noFill/>
              </a:ln>
              <a:solidFill>
                <a:schemeClr val="tx1"/>
              </a:solidFill>
              <a:effectLst/>
              <a:latin typeface="东芝黑体 Regular" panose="020B0500000000000000" pitchFamily="34" charset="-122"/>
              <a:ea typeface="东芝黑体 Regular" panose="020B0500000000000000" pitchFamily="34" charset="-122"/>
            </a:endParaRPr>
          </a:p>
          <a:p>
            <a:pPr marL="342900" marR="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endParaRPr kumimoji="0" lang="en-US" altLang="zh-CN" sz="1000" b="0" i="0" u="none" strike="noStrike" cap="none" normalizeH="0" dirty="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pic>
        <p:nvPicPr>
          <p:cNvPr id="6" name="Picture 5"/>
          <p:cNvPicPr>
            <a:picLocks noChangeAspect="1"/>
          </p:cNvPicPr>
          <p:nvPr/>
        </p:nvPicPr>
        <p:blipFill>
          <a:blip r:embed="rId3"/>
          <a:stretch>
            <a:fillRect/>
          </a:stretch>
        </p:blipFill>
        <p:spPr>
          <a:xfrm>
            <a:off x="8267569" y="900521"/>
            <a:ext cx="2486025" cy="3067050"/>
          </a:xfrm>
          <a:prstGeom prst="rect">
            <a:avLst/>
          </a:prstGeom>
        </p:spPr>
      </p:pic>
      <p:sp>
        <p:nvSpPr>
          <p:cNvPr id="9" name="Rectangle 8"/>
          <p:cNvSpPr/>
          <p:nvPr/>
        </p:nvSpPr>
        <p:spPr>
          <a:xfrm>
            <a:off x="8534401" y="3308412"/>
            <a:ext cx="1422400" cy="65915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grpSp>
        <p:nvGrpSpPr>
          <p:cNvPr id="4" name="Group 3"/>
          <p:cNvGrpSpPr/>
          <p:nvPr/>
        </p:nvGrpSpPr>
        <p:grpSpPr>
          <a:xfrm>
            <a:off x="6880075" y="2649829"/>
            <a:ext cx="1275457" cy="1469496"/>
            <a:chOff x="6911974" y="2790459"/>
            <a:chExt cx="1275457" cy="1469496"/>
          </a:xfrm>
        </p:grpSpPr>
        <p:sp>
          <p:nvSpPr>
            <p:cNvPr id="10" name="Rounded Rectangular Callout 9"/>
            <p:cNvSpPr/>
            <p:nvPr/>
          </p:nvSpPr>
          <p:spPr>
            <a:xfrm>
              <a:off x="6911974" y="2790459"/>
              <a:ext cx="1275457" cy="1469496"/>
            </a:xfrm>
            <a:prstGeom prst="wedgeRoundRectCallout">
              <a:avLst>
                <a:gd name="adj1" fmla="val 78448"/>
                <a:gd name="adj2" fmla="val 17899"/>
                <a:gd name="adj3" fmla="val 16667"/>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pic>
          <p:nvPicPr>
            <p:cNvPr id="111" name="Picture 110"/>
            <p:cNvPicPr>
              <a:picLocks noChangeAspect="1"/>
            </p:cNvPicPr>
            <p:nvPr/>
          </p:nvPicPr>
          <p:blipFill>
            <a:blip r:embed="rId4"/>
            <a:stretch>
              <a:fillRect/>
            </a:stretch>
          </p:blipFill>
          <p:spPr>
            <a:xfrm>
              <a:off x="6957745" y="2828787"/>
              <a:ext cx="1183913" cy="1392839"/>
            </a:xfrm>
            <a:prstGeom prst="rect">
              <a:avLst/>
            </a:prstGeom>
            <a:ln>
              <a:noFill/>
            </a:ln>
            <a:effectLst>
              <a:softEdge rad="112500"/>
            </a:effectLst>
          </p:spPr>
        </p:pic>
      </p:grpSp>
      <p:sp>
        <p:nvSpPr>
          <p:cNvPr id="11" name="TextBox 10"/>
          <p:cNvSpPr txBox="1"/>
          <p:nvPr/>
        </p:nvSpPr>
        <p:spPr>
          <a:xfrm>
            <a:off x="8379166" y="3928537"/>
            <a:ext cx="1754135" cy="369332"/>
          </a:xfrm>
          <a:prstGeom prst="rect">
            <a:avLst/>
          </a:prstGeom>
          <a:noFill/>
        </p:spPr>
        <p:txBody>
          <a:bodyPr wrap="none" rtlCol="0">
            <a:spAutoFit/>
          </a:bodyPr>
          <a:lstStyle/>
          <a:p>
            <a:r>
              <a:rPr lang="en-US" dirty="0" smtClean="0">
                <a:latin typeface="东芝黑体 Regular" panose="020B0500000000000000" pitchFamily="34" charset="-122"/>
                <a:ea typeface="东芝黑体 Regular" panose="020B0500000000000000" pitchFamily="34" charset="-122"/>
              </a:rPr>
              <a:t>Board is inside</a:t>
            </a:r>
            <a:endParaRPr lang="en-US" dirty="0">
              <a:latin typeface="东芝黑体 Regular" panose="020B0500000000000000" pitchFamily="34" charset="-122"/>
              <a:ea typeface="东芝黑体 Regular" panose="020B0500000000000000" pitchFamily="34" charset="-122"/>
            </a:endParaRPr>
          </a:p>
        </p:txBody>
      </p:sp>
      <p:sp>
        <p:nvSpPr>
          <p:cNvPr id="12" name="Rectangle 11"/>
          <p:cNvSpPr/>
          <p:nvPr/>
        </p:nvSpPr>
        <p:spPr bwMode="auto">
          <a:xfrm>
            <a:off x="493200" y="834087"/>
            <a:ext cx="6293288" cy="1710341"/>
          </a:xfrm>
          <a:prstGeom prst="rect">
            <a:avLst/>
          </a:prstGeom>
          <a:noFill/>
          <a:ln>
            <a:noFill/>
          </a:ln>
          <a:effectLst/>
          <a:extLst/>
        </p:spPr>
        <p:txBody>
          <a:bodyPr vert="horz" wrap="square" lIns="90000" tIns="46800" rIns="90000" bIns="46800" numCol="1" rtlCol="0" anchor="t" anchorCtr="0" compatLnSpc="1">
            <a:prstTxWarp prst="textNoShape">
              <a:avLst/>
            </a:prstTxWarp>
            <a:spAutoFit/>
          </a:bodyPr>
          <a:lstStyle/>
          <a:p>
            <a:pPr defTabSz="914400" eaLnBrk="0" fontAlgn="base" hangingPunct="0">
              <a:spcAft>
                <a:spcPct val="0"/>
              </a:spcAft>
            </a:pPr>
            <a:r>
              <a:rPr lang="en-US" altLang="zh-CN" sz="2500" u="sng" dirty="0">
                <a:latin typeface="东芝黑体 Regular" panose="020B0500000000000000" pitchFamily="34" charset="-122"/>
                <a:ea typeface="东芝黑体 Regular" panose="020B0500000000000000" pitchFamily="34" charset="-122"/>
              </a:rPr>
              <a:t>Cordless </a:t>
            </a:r>
            <a:r>
              <a:rPr lang="en-US" altLang="zh-CN" sz="2500" u="sng" dirty="0" smtClean="0">
                <a:latin typeface="东芝黑体 Regular" panose="020B0500000000000000" pitchFamily="34" charset="-122"/>
                <a:ea typeface="东芝黑体 Regular" panose="020B0500000000000000" pitchFamily="34" charset="-122"/>
              </a:rPr>
              <a:t>E-tool </a:t>
            </a:r>
            <a:r>
              <a:rPr lang="en-US" altLang="zh-CN" sz="2500" u="sng" dirty="0">
                <a:latin typeface="东芝黑体 Regular" panose="020B0500000000000000" pitchFamily="34" charset="-122"/>
                <a:ea typeface="东芝黑体 Regular" panose="020B0500000000000000" pitchFamily="34" charset="-122"/>
              </a:rPr>
              <a:t>c</a:t>
            </a:r>
            <a:r>
              <a:rPr lang="en-US" sz="2500" u="sng" dirty="0">
                <a:latin typeface="东芝黑体 Regular" panose="020B0500000000000000" pitchFamily="34" charset="-122"/>
                <a:ea typeface="东芝黑体 Regular" panose="020B0500000000000000" pitchFamily="34" charset="-122"/>
              </a:rPr>
              <a:t>haracteristics </a:t>
            </a:r>
            <a:r>
              <a:rPr kumimoji="0" lang="en-US" altLang="zh-CN" sz="2500" b="0" i="0" u="sng" strike="noStrike" cap="none" normalizeH="0" dirty="0" smtClean="0">
                <a:ln>
                  <a:noFill/>
                </a:ln>
                <a:solidFill>
                  <a:schemeClr val="tx1"/>
                </a:solidFill>
                <a:effectLst/>
                <a:latin typeface="东芝黑体 Regular" panose="020B0500000000000000" pitchFamily="34" charset="-122"/>
                <a:ea typeface="东芝黑体 Regular" panose="020B0500000000000000" pitchFamily="34" charset="-122"/>
              </a:rPr>
              <a:t>:</a:t>
            </a:r>
          </a:p>
          <a:p>
            <a:pPr defTabSz="914400" eaLnBrk="0" fontAlgn="base" hangingPunct="0">
              <a:spcAft>
                <a:spcPct val="0"/>
              </a:spcAft>
            </a:pPr>
            <a:r>
              <a:rPr lang="en-US" altLang="zh-CN" sz="1600" dirty="0" smtClean="0">
                <a:solidFill>
                  <a:srgbClr val="0000CC"/>
                </a:solidFill>
                <a:latin typeface="东芝黑体 Regular" panose="020B0500000000000000" pitchFamily="34" charset="-122"/>
                <a:ea typeface="东芝黑体 Regular" panose="020B0500000000000000" pitchFamily="34" charset="-122"/>
              </a:rPr>
              <a:t>	&gt;&gt; Rated </a:t>
            </a:r>
            <a:r>
              <a:rPr lang="en-US" altLang="zh-CN" sz="1600" dirty="0">
                <a:solidFill>
                  <a:srgbClr val="0000CC"/>
                </a:solidFill>
                <a:latin typeface="东芝黑体 Regular" panose="020B0500000000000000" pitchFamily="34" charset="-122"/>
                <a:ea typeface="东芝黑体 Regular" panose="020B0500000000000000" pitchFamily="34" charset="-122"/>
              </a:rPr>
              <a:t>power:		300W</a:t>
            </a:r>
          </a:p>
          <a:p>
            <a:pPr defTabSz="914400" eaLnBrk="0" fontAlgn="base" hangingPunct="0">
              <a:spcAft>
                <a:spcPct val="0"/>
              </a:spcAft>
            </a:pPr>
            <a:r>
              <a:rPr lang="en-US" altLang="zh-CN" sz="1600" dirty="0">
                <a:solidFill>
                  <a:srgbClr val="0000CC"/>
                </a:solidFill>
                <a:latin typeface="东芝黑体 Regular" panose="020B0500000000000000" pitchFamily="34" charset="-122"/>
                <a:ea typeface="东芝黑体 Regular" panose="020B0500000000000000" pitchFamily="34" charset="-122"/>
              </a:rPr>
              <a:t>	&gt;&gt;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Voltage</a:t>
            </a:r>
            <a:r>
              <a:rPr lang="en-US" altLang="zh-CN" sz="1600" dirty="0">
                <a:solidFill>
                  <a:srgbClr val="0000CC"/>
                </a:solidFill>
                <a:latin typeface="东芝黑体 Regular" panose="020B0500000000000000" pitchFamily="34" charset="-122"/>
                <a:ea typeface="东芝黑体 Regular" panose="020B0500000000000000" pitchFamily="34" charset="-122"/>
              </a:rPr>
              <a:t>:		18V (16.8 ~ 21V)</a:t>
            </a:r>
          </a:p>
          <a:p>
            <a:pPr defTabSz="914400" eaLnBrk="0" fontAlgn="base" hangingPunct="0">
              <a:spcAft>
                <a:spcPct val="0"/>
              </a:spcAft>
            </a:pPr>
            <a:r>
              <a:rPr lang="en-US" altLang="zh-CN" sz="1600" dirty="0">
                <a:solidFill>
                  <a:srgbClr val="0000CC"/>
                </a:solidFill>
                <a:latin typeface="东芝黑体 Regular" panose="020B0500000000000000" pitchFamily="34" charset="-122"/>
                <a:ea typeface="东芝黑体 Regular" panose="020B0500000000000000" pitchFamily="34" charset="-122"/>
              </a:rPr>
              <a:t>	&gt;&gt;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Rated </a:t>
            </a:r>
            <a:r>
              <a:rPr lang="en-US" altLang="zh-CN" sz="1600" dirty="0">
                <a:solidFill>
                  <a:srgbClr val="0000CC"/>
                </a:solidFill>
                <a:latin typeface="东芝黑体 Regular" panose="020B0500000000000000" pitchFamily="34" charset="-122"/>
                <a:ea typeface="东芝黑体 Regular" panose="020B0500000000000000" pitchFamily="34" charset="-122"/>
              </a:rPr>
              <a:t>current: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                    20A</a:t>
            </a:r>
            <a:endParaRPr lang="en-US" altLang="zh-CN" sz="1600" dirty="0">
              <a:solidFill>
                <a:srgbClr val="0000CC"/>
              </a:solidFill>
              <a:latin typeface="东芝黑体 Regular" panose="020B0500000000000000" pitchFamily="34" charset="-122"/>
              <a:ea typeface="东芝黑体 Regular" panose="020B0500000000000000" pitchFamily="34" charset="-122"/>
            </a:endParaRPr>
          </a:p>
          <a:p>
            <a:pPr defTabSz="914400" eaLnBrk="0" fontAlgn="base" hangingPunct="0">
              <a:spcAft>
                <a:spcPct val="0"/>
              </a:spcAft>
            </a:pPr>
            <a:r>
              <a:rPr lang="en-US" altLang="zh-CN" sz="1600" dirty="0">
                <a:solidFill>
                  <a:srgbClr val="0000CC"/>
                </a:solidFill>
                <a:latin typeface="东芝黑体 Regular" panose="020B0500000000000000" pitchFamily="34" charset="-122"/>
                <a:ea typeface="东芝黑体 Regular" panose="020B0500000000000000" pitchFamily="34" charset="-122"/>
              </a:rPr>
              <a:t>	&gt;&gt;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PWM </a:t>
            </a:r>
            <a:r>
              <a:rPr lang="en-US" altLang="zh-CN" sz="1600" dirty="0">
                <a:solidFill>
                  <a:srgbClr val="0000CC"/>
                </a:solidFill>
                <a:latin typeface="东芝黑体 Regular" panose="020B0500000000000000" pitchFamily="34" charset="-122"/>
                <a:ea typeface="东芝黑体 Regular" panose="020B0500000000000000" pitchFamily="34" charset="-122"/>
              </a:rPr>
              <a:t>frequency: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                    16kHz</a:t>
            </a:r>
            <a:endParaRPr lang="en-US" altLang="zh-CN" sz="1600" dirty="0">
              <a:solidFill>
                <a:srgbClr val="0000CC"/>
              </a:solidFill>
              <a:latin typeface="东芝黑体 Regular" panose="020B0500000000000000" pitchFamily="34" charset="-122"/>
              <a:ea typeface="东芝黑体 Regular" panose="020B0500000000000000" pitchFamily="34" charset="-122"/>
            </a:endParaRPr>
          </a:p>
          <a:p>
            <a:pPr defTabSz="914400" eaLnBrk="0" fontAlgn="base" hangingPunct="0">
              <a:spcAft>
                <a:spcPct val="0"/>
              </a:spcAft>
            </a:pPr>
            <a:r>
              <a:rPr lang="en-US" altLang="zh-CN" sz="1600" dirty="0">
                <a:solidFill>
                  <a:srgbClr val="0000CC"/>
                </a:solidFill>
                <a:latin typeface="东芝黑体 Regular" panose="020B0500000000000000" pitchFamily="34" charset="-122"/>
                <a:ea typeface="东芝黑体 Regular" panose="020B0500000000000000" pitchFamily="34" charset="-122"/>
              </a:rPr>
              <a:t>	&gt;&gt; </a:t>
            </a:r>
            <a:r>
              <a:rPr lang="en-US" altLang="zh-CN" sz="1600" dirty="0" smtClean="0">
                <a:solidFill>
                  <a:srgbClr val="0000CC"/>
                </a:solidFill>
                <a:latin typeface="东芝黑体 Regular" panose="020B0500000000000000" pitchFamily="34" charset="-122"/>
                <a:ea typeface="东芝黑体 Regular" panose="020B0500000000000000" pitchFamily="34" charset="-122"/>
              </a:rPr>
              <a:t>Motor </a:t>
            </a:r>
            <a:r>
              <a:rPr lang="en-US" altLang="zh-CN" sz="1600" dirty="0">
                <a:solidFill>
                  <a:srgbClr val="0000CC"/>
                </a:solidFill>
                <a:latin typeface="东芝黑体 Regular" panose="020B0500000000000000" pitchFamily="34" charset="-122"/>
                <a:ea typeface="东芝黑体 Regular" panose="020B0500000000000000" pitchFamily="34" charset="-122"/>
              </a:rPr>
              <a:t>speed:		1,000 ~ 20,000 rpm</a:t>
            </a:r>
          </a:p>
        </p:txBody>
      </p:sp>
      <p:sp>
        <p:nvSpPr>
          <p:cNvPr id="3" name="Rounded Rectangle 2"/>
          <p:cNvSpPr/>
          <p:nvPr/>
        </p:nvSpPr>
        <p:spPr>
          <a:xfrm>
            <a:off x="8718550" y="1250950"/>
            <a:ext cx="349250" cy="203200"/>
          </a:xfrm>
          <a:prstGeom prst="roundRect">
            <a:avLst/>
          </a:prstGeom>
          <a:solidFill>
            <a:srgbClr val="748491"/>
          </a:solidFill>
          <a:ln>
            <a:solidFill>
              <a:srgbClr val="748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Tree>
    <p:extLst>
      <p:ext uri="{BB962C8B-B14F-4D97-AF65-F5344CB8AC3E}">
        <p14:creationId xmlns:p14="http://schemas.microsoft.com/office/powerpoint/2010/main" val="170976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zh-CN" altLang="en-US" sz="2800" dirty="0">
                <a:latin typeface="东芝黑体 Bold" panose="020B0800000000000000" pitchFamily="34" charset="-122"/>
                <a:ea typeface="东芝黑体 Bold" panose="020B0800000000000000" pitchFamily="34" charset="-122"/>
              </a:rPr>
              <a:t>参</a:t>
            </a:r>
            <a:r>
              <a:rPr lang="zh-CN" altLang="en-US" sz="2800" dirty="0" smtClean="0">
                <a:latin typeface="东芝黑体 Bold" panose="020B0800000000000000" pitchFamily="34" charset="-122"/>
                <a:ea typeface="东芝黑体 Bold" panose="020B0800000000000000" pitchFamily="34" charset="-122"/>
              </a:rPr>
              <a:t>考样机系统方框图及主板</a:t>
            </a:r>
            <a:endParaRPr kumimoji="1" lang="ja-JP" altLang="en-US" sz="2800" dirty="0">
              <a:latin typeface="东芝黑体 Bold" panose="020B0800000000000000" pitchFamily="34" charset="-122"/>
              <a:ea typeface="东芝黑体 Bold" panose="020B0800000000000000" pitchFamily="34" charset="-122"/>
            </a:endParaRPr>
          </a:p>
        </p:txBody>
      </p:sp>
      <p:sp>
        <p:nvSpPr>
          <p:cNvPr id="13" name="Rectangle 12"/>
          <p:cNvSpPr/>
          <p:nvPr/>
        </p:nvSpPr>
        <p:spPr bwMode="auto">
          <a:xfrm>
            <a:off x="2684825" y="2398289"/>
            <a:ext cx="1951166" cy="39770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4" name="Rectangle 13"/>
          <p:cNvSpPr/>
          <p:nvPr/>
        </p:nvSpPr>
        <p:spPr bwMode="auto">
          <a:xfrm>
            <a:off x="4925239" y="3478391"/>
            <a:ext cx="929461" cy="6164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Pre-driver</a:t>
            </a:r>
          </a:p>
        </p:txBody>
      </p:sp>
      <p:sp>
        <p:nvSpPr>
          <p:cNvPr id="15" name="Rectangle 14"/>
          <p:cNvSpPr/>
          <p:nvPr/>
        </p:nvSpPr>
        <p:spPr bwMode="auto">
          <a:xfrm>
            <a:off x="6092221" y="3478391"/>
            <a:ext cx="1168945" cy="61646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zh-CN" sz="1200" b="1" dirty="0" smtClean="0">
                <a:latin typeface="东芝黑体 Regular" panose="020B0500000000000000" pitchFamily="34" charset="-122"/>
                <a:ea typeface="东芝黑体 Regular" panose="020B0500000000000000" pitchFamily="34" charset="-122"/>
                <a:cs typeface="Meiryo UI" panose="020B0604030504040204" pitchFamily="50" charset="-128"/>
              </a:rPr>
              <a:t>MOSFET×6</a:t>
            </a:r>
            <a:endParaRPr kumimoji="0" lang="en-US" altLang="zh-CN" sz="1200" b="1"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a:p>
            <a:pPr algn="ctr" defTabSz="968375"/>
            <a:r>
              <a:rPr lang="en-US" sz="1200" b="1" dirty="0" smtClean="0">
                <a:solidFill>
                  <a:srgbClr val="FF0000"/>
                </a:solidFill>
                <a:latin typeface="东芝黑体 Regular" panose="020B0500000000000000" pitchFamily="34" charset="-122"/>
                <a:ea typeface="东芝黑体 Regular" panose="020B0500000000000000" pitchFamily="34" charset="-122"/>
              </a:rPr>
              <a:t>TPH1R204PB</a:t>
            </a:r>
            <a:endParaRPr kumimoji="0" lang="en-US" sz="1200" b="1" i="0" u="none" strike="noStrike" cap="none" normalizeH="0" baseline="0" dirty="0" smtClean="0">
              <a:ln>
                <a:noFill/>
              </a:ln>
              <a:solidFill>
                <a:srgbClr val="FF0000"/>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6" name="Oval 15"/>
          <p:cNvSpPr/>
          <p:nvPr/>
        </p:nvSpPr>
        <p:spPr bwMode="auto">
          <a:xfrm>
            <a:off x="6258681" y="4394303"/>
            <a:ext cx="836023" cy="766325"/>
          </a:xfrm>
          <a:prstGeom prst="ellipse">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M</a:t>
            </a:r>
            <a:endParaRPr kumimoji="0" lang="en-US" sz="18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7" name="Rectangle 16"/>
          <p:cNvSpPr/>
          <p:nvPr/>
        </p:nvSpPr>
        <p:spPr bwMode="auto">
          <a:xfrm>
            <a:off x="3895821" y="4166861"/>
            <a:ext cx="740170" cy="36000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SPI</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8" name="Rectangle 17"/>
          <p:cNvSpPr/>
          <p:nvPr/>
        </p:nvSpPr>
        <p:spPr bwMode="auto">
          <a:xfrm>
            <a:off x="3895821" y="3603676"/>
            <a:ext cx="740170" cy="36000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PMD</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19" name="Elbow Connector 18"/>
          <p:cNvCxnSpPr/>
          <p:nvPr/>
        </p:nvCxnSpPr>
        <p:spPr bwMode="auto">
          <a:xfrm flipV="1">
            <a:off x="4635991" y="4104089"/>
            <a:ext cx="753979" cy="252008"/>
          </a:xfrm>
          <a:prstGeom prst="bentConnector2">
            <a:avLst/>
          </a:prstGeom>
          <a:solidFill>
            <a:srgbClr val="999999"/>
          </a:solidFill>
          <a:ln w="9525" cap="flat" cmpd="sng" algn="ctr">
            <a:solidFill>
              <a:schemeClr val="tx1"/>
            </a:solidFill>
            <a:prstDash val="solid"/>
            <a:round/>
            <a:headEnd type="triangle"/>
            <a:tailEnd type="triangle"/>
          </a:ln>
          <a:effectLst/>
        </p:spPr>
      </p:cxnSp>
      <p:cxnSp>
        <p:nvCxnSpPr>
          <p:cNvPr id="20" name="Straight Arrow Connector 19"/>
          <p:cNvCxnSpPr>
            <a:stCxn id="18" idx="3"/>
            <a:endCxn id="14" idx="1"/>
          </p:cNvCxnSpPr>
          <p:nvPr/>
        </p:nvCxnSpPr>
        <p:spPr bwMode="auto">
          <a:xfrm>
            <a:off x="4635991" y="3783676"/>
            <a:ext cx="289248" cy="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cxnSp>
        <p:nvCxnSpPr>
          <p:cNvPr id="21" name="Straight Arrow Connector 20"/>
          <p:cNvCxnSpPr>
            <a:stCxn id="14" idx="3"/>
            <a:endCxn id="15" idx="1"/>
          </p:cNvCxnSpPr>
          <p:nvPr/>
        </p:nvCxnSpPr>
        <p:spPr bwMode="auto">
          <a:xfrm>
            <a:off x="5854700" y="3786622"/>
            <a:ext cx="237521" cy="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cxnSp>
        <p:nvCxnSpPr>
          <p:cNvPr id="22" name="Straight Arrow Connector 21"/>
          <p:cNvCxnSpPr>
            <a:stCxn id="15" idx="2"/>
            <a:endCxn id="16" idx="0"/>
          </p:cNvCxnSpPr>
          <p:nvPr/>
        </p:nvCxnSpPr>
        <p:spPr bwMode="auto">
          <a:xfrm flipH="1">
            <a:off x="6676693" y="4094853"/>
            <a:ext cx="1" cy="29945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sp>
        <p:nvSpPr>
          <p:cNvPr id="23" name="Rectangle 22"/>
          <p:cNvSpPr/>
          <p:nvPr/>
        </p:nvSpPr>
        <p:spPr bwMode="auto">
          <a:xfrm>
            <a:off x="4739328" y="4907049"/>
            <a:ext cx="1721862" cy="470471"/>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Current detection</a:t>
            </a:r>
            <a:r>
              <a:rPr kumimoji="0" lang="zh-CN" alt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a:t>
            </a:r>
            <a:endPar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a:p>
            <a:pPr marL="0" marR="0" indent="0" algn="l"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Internal amplifier</a:t>
            </a:r>
            <a:endParaRPr kumimoji="0" 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24" name="Rectangle 23"/>
          <p:cNvSpPr/>
          <p:nvPr/>
        </p:nvSpPr>
        <p:spPr bwMode="auto">
          <a:xfrm>
            <a:off x="3895821" y="5197500"/>
            <a:ext cx="740170" cy="36000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OPAMP</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25" name="Rectangle 24"/>
          <p:cNvSpPr/>
          <p:nvPr/>
        </p:nvSpPr>
        <p:spPr bwMode="auto">
          <a:xfrm>
            <a:off x="3895821" y="4634315"/>
            <a:ext cx="740170" cy="36000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ADC</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26" name="Elbow Connector 25"/>
          <p:cNvCxnSpPr>
            <a:stCxn id="16" idx="4"/>
            <a:endCxn id="24" idx="3"/>
          </p:cNvCxnSpPr>
          <p:nvPr/>
        </p:nvCxnSpPr>
        <p:spPr bwMode="auto">
          <a:xfrm rot="5400000">
            <a:off x="5547906" y="4248713"/>
            <a:ext cx="216872" cy="2040702"/>
          </a:xfrm>
          <a:prstGeom prst="bentConnector2">
            <a:avLst/>
          </a:prstGeom>
          <a:solidFill>
            <a:srgbClr val="999999"/>
          </a:solidFill>
          <a:ln w="9525" cap="flat" cmpd="sng" algn="ctr">
            <a:solidFill>
              <a:schemeClr val="tx1"/>
            </a:solidFill>
            <a:prstDash val="solid"/>
            <a:round/>
            <a:headEnd type="none" w="med" len="med"/>
            <a:tailEnd type="triangle"/>
          </a:ln>
          <a:effectLst/>
        </p:spPr>
      </p:cxnSp>
      <p:cxnSp>
        <p:nvCxnSpPr>
          <p:cNvPr id="27" name="Straight Arrow Connector 26"/>
          <p:cNvCxnSpPr>
            <a:stCxn id="24" idx="0"/>
            <a:endCxn id="25" idx="2"/>
          </p:cNvCxnSpPr>
          <p:nvPr/>
        </p:nvCxnSpPr>
        <p:spPr bwMode="auto">
          <a:xfrm flipV="1">
            <a:off x="4265906" y="4994315"/>
            <a:ext cx="0" cy="203185"/>
          </a:xfrm>
          <a:prstGeom prst="straightConnector1">
            <a:avLst/>
          </a:prstGeom>
          <a:solidFill>
            <a:srgbClr val="999999"/>
          </a:solidFill>
          <a:ln w="9525" cap="flat" cmpd="sng" algn="ctr">
            <a:solidFill>
              <a:schemeClr val="tx1"/>
            </a:solidFill>
            <a:prstDash val="solid"/>
            <a:round/>
            <a:headEnd type="none" w="med" len="med"/>
            <a:tailEnd type="triangle"/>
          </a:ln>
          <a:effectLst/>
        </p:spPr>
      </p:cxnSp>
      <p:sp>
        <p:nvSpPr>
          <p:cNvPr id="28" name="Rectangle 27"/>
          <p:cNvSpPr/>
          <p:nvPr/>
        </p:nvSpPr>
        <p:spPr bwMode="auto">
          <a:xfrm>
            <a:off x="3535781" y="5845228"/>
            <a:ext cx="1100210" cy="36000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ENC/GPIO</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29" name="Rectangle 28"/>
          <p:cNvSpPr/>
          <p:nvPr/>
        </p:nvSpPr>
        <p:spPr bwMode="auto">
          <a:xfrm>
            <a:off x="4742529" y="5580665"/>
            <a:ext cx="1431580" cy="481552"/>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algn="l" defTabSz="968375"/>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Position signal</a:t>
            </a:r>
            <a:r>
              <a:rPr kumimoji="0" lang="zh-CN" alt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a:t>
            </a:r>
            <a:endPar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a:p>
            <a:pPr algn="l" defTabSz="968375"/>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Hall sensor</a:t>
            </a:r>
            <a:endParaRPr kumimoji="0" 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30" name="Elbow Connector 29"/>
          <p:cNvCxnSpPr>
            <a:stCxn id="16" idx="4"/>
            <a:endCxn id="28" idx="3"/>
          </p:cNvCxnSpPr>
          <p:nvPr/>
        </p:nvCxnSpPr>
        <p:spPr bwMode="auto">
          <a:xfrm rot="5400000">
            <a:off x="5224042" y="4572577"/>
            <a:ext cx="864600" cy="2040702"/>
          </a:xfrm>
          <a:prstGeom prst="bentConnector2">
            <a:avLst/>
          </a:prstGeom>
          <a:solidFill>
            <a:srgbClr val="999999"/>
          </a:solidFill>
          <a:ln w="9525" cap="flat" cmpd="sng" algn="ctr">
            <a:solidFill>
              <a:schemeClr val="tx1"/>
            </a:solidFill>
            <a:prstDash val="solid"/>
            <a:round/>
            <a:headEnd type="none" w="med" len="med"/>
            <a:tailEnd type="triangle"/>
          </a:ln>
          <a:effectLst/>
        </p:spPr>
      </p:cxnSp>
      <p:sp>
        <p:nvSpPr>
          <p:cNvPr id="31" name="Rectangle 30"/>
          <p:cNvSpPr/>
          <p:nvPr/>
        </p:nvSpPr>
        <p:spPr bwMode="auto">
          <a:xfrm>
            <a:off x="886281" y="4953169"/>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LED module</a:t>
            </a:r>
          </a:p>
          <a:p>
            <a:pPr marL="0" marR="0" indent="0" algn="ctr" defTabSz="968375" rtl="0" eaLnBrk="0" fontAlgn="base" latinLnBrk="0" hangingPunct="0">
              <a:lnSpc>
                <a:spcPct val="100000"/>
              </a:lnSpc>
              <a:spcBef>
                <a:spcPct val="0"/>
              </a:spcBef>
              <a:spcAft>
                <a:spcPct val="0"/>
              </a:spcAft>
              <a:buClrTx/>
              <a:buSzTx/>
              <a:buFontTx/>
              <a:buNone/>
              <a:tabLst/>
            </a:pPr>
            <a:r>
              <a:rPr lang="zh-CN" altLang="en-US" sz="1200" dirty="0" smtClean="0">
                <a:latin typeface="东芝黑体 Regular" panose="020B0500000000000000" pitchFamily="34" charset="-122"/>
                <a:ea typeface="东芝黑体 Regular" panose="020B0500000000000000" pitchFamily="34" charset="-122"/>
                <a:cs typeface="Meiryo UI" panose="020B0604030504040204" pitchFamily="50" charset="-128"/>
              </a:rPr>
              <a:t>“</a:t>
            </a:r>
            <a:r>
              <a:rPr lang="en-US" altLang="zh-CN" sz="1200" dirty="0" smtClean="0">
                <a:latin typeface="东芝黑体 Regular" panose="020B0500000000000000" pitchFamily="34" charset="-122"/>
                <a:ea typeface="东芝黑体 Regular" panose="020B0500000000000000" pitchFamily="34" charset="-122"/>
                <a:cs typeface="Meiryo UI" panose="020B0604030504040204" pitchFamily="50" charset="-128"/>
              </a:rPr>
              <a:t>8888”</a:t>
            </a:r>
            <a:endParaRPr kumimoji="0" 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2" name="Rectangle 31"/>
          <p:cNvSpPr/>
          <p:nvPr/>
        </p:nvSpPr>
        <p:spPr bwMode="auto">
          <a:xfrm>
            <a:off x="2684825" y="4953129"/>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I2C</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3" name="Rectangle 32"/>
          <p:cNvSpPr/>
          <p:nvPr/>
        </p:nvSpPr>
        <p:spPr bwMode="auto">
          <a:xfrm>
            <a:off x="2684825" y="5443418"/>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Debug</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4" name="Rectangle 33"/>
          <p:cNvSpPr/>
          <p:nvPr/>
        </p:nvSpPr>
        <p:spPr bwMode="auto">
          <a:xfrm>
            <a:off x="893342" y="5443458"/>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J-Link</a:t>
            </a:r>
            <a:endParaRPr kumimoji="0" 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5" name="Rectangle 34"/>
          <p:cNvSpPr/>
          <p:nvPr/>
        </p:nvSpPr>
        <p:spPr bwMode="auto">
          <a:xfrm>
            <a:off x="2684825" y="5933705"/>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UART</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36" name="Rectangle 35"/>
          <p:cNvSpPr/>
          <p:nvPr/>
        </p:nvSpPr>
        <p:spPr bwMode="auto">
          <a:xfrm>
            <a:off x="893342" y="5933745"/>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Host</a:t>
            </a:r>
          </a:p>
        </p:txBody>
      </p:sp>
      <p:cxnSp>
        <p:nvCxnSpPr>
          <p:cNvPr id="37" name="Straight Arrow Connector 36"/>
          <p:cNvCxnSpPr/>
          <p:nvPr/>
        </p:nvCxnSpPr>
        <p:spPr bwMode="auto">
          <a:xfrm flipH="1">
            <a:off x="2249848" y="5133149"/>
            <a:ext cx="438331" cy="2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flipV="1">
            <a:off x="2260565" y="5611422"/>
            <a:ext cx="416897" cy="0"/>
          </a:xfrm>
          <a:prstGeom prst="straightConnector1">
            <a:avLst/>
          </a:prstGeom>
          <a:solidFill>
            <a:srgbClr val="999999"/>
          </a:solidFill>
          <a:ln w="9525" cap="flat" cmpd="sng" algn="ctr">
            <a:solidFill>
              <a:schemeClr val="tx1"/>
            </a:solidFill>
            <a:prstDash val="solid"/>
            <a:round/>
            <a:headEnd type="triangle"/>
            <a:tailEnd type="triangle"/>
          </a:ln>
          <a:effectLst/>
        </p:spPr>
      </p:cxnSp>
      <p:cxnSp>
        <p:nvCxnSpPr>
          <p:cNvPr id="39" name="Straight Arrow Connector 38"/>
          <p:cNvCxnSpPr/>
          <p:nvPr/>
        </p:nvCxnSpPr>
        <p:spPr bwMode="auto">
          <a:xfrm>
            <a:off x="2260565" y="6108614"/>
            <a:ext cx="416896" cy="171"/>
          </a:xfrm>
          <a:prstGeom prst="straightConnector1">
            <a:avLst/>
          </a:prstGeom>
          <a:solidFill>
            <a:srgbClr val="999999"/>
          </a:solidFill>
          <a:ln w="9525" cap="flat" cmpd="sng" algn="ctr">
            <a:solidFill>
              <a:schemeClr val="tx1"/>
            </a:solidFill>
            <a:prstDash val="solid"/>
            <a:round/>
            <a:headEnd type="triangle"/>
            <a:tailEnd type="triangle"/>
          </a:ln>
          <a:effectLst/>
        </p:spPr>
      </p:cxnSp>
      <p:sp>
        <p:nvSpPr>
          <p:cNvPr id="40" name="Rectangle 39"/>
          <p:cNvSpPr/>
          <p:nvPr/>
        </p:nvSpPr>
        <p:spPr bwMode="auto">
          <a:xfrm>
            <a:off x="2684825" y="2991973"/>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GPIO</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41" name="Rectangle 40"/>
          <p:cNvSpPr/>
          <p:nvPr/>
        </p:nvSpPr>
        <p:spPr bwMode="auto">
          <a:xfrm>
            <a:off x="2684825" y="2501684"/>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ADC</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pic>
        <p:nvPicPr>
          <p:cNvPr id="42" name="Picture 41"/>
          <p:cNvPicPr>
            <a:picLocks noChangeAspect="1"/>
          </p:cNvPicPr>
          <p:nvPr/>
        </p:nvPicPr>
        <p:blipFill>
          <a:blip r:embed="rId3"/>
          <a:stretch>
            <a:fillRect/>
          </a:stretch>
        </p:blipFill>
        <p:spPr>
          <a:xfrm>
            <a:off x="2088795" y="852559"/>
            <a:ext cx="1500614" cy="943199"/>
          </a:xfrm>
          <a:prstGeom prst="rect">
            <a:avLst/>
          </a:prstGeom>
          <a:ln>
            <a:solidFill>
              <a:schemeClr val="tx1"/>
            </a:solidFill>
          </a:ln>
        </p:spPr>
      </p:pic>
      <p:sp>
        <p:nvSpPr>
          <p:cNvPr id="43" name="Rectangle 42"/>
          <p:cNvSpPr/>
          <p:nvPr/>
        </p:nvSpPr>
        <p:spPr bwMode="auto">
          <a:xfrm>
            <a:off x="2684825" y="4462840"/>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GPIO</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44" name="Rectangle 43"/>
          <p:cNvSpPr/>
          <p:nvPr/>
        </p:nvSpPr>
        <p:spPr bwMode="auto">
          <a:xfrm>
            <a:off x="886281" y="4462880"/>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LED</a:t>
            </a:r>
            <a:r>
              <a:rPr lang="zh-CN" altLang="en-US" sz="1200" dirty="0">
                <a:latin typeface="东芝黑体 Regular" panose="020B0500000000000000" pitchFamily="34" charset="-122"/>
                <a:ea typeface="东芝黑体 Regular" panose="020B0500000000000000" pitchFamily="34" charset="-122"/>
                <a:cs typeface="Meiryo UI" panose="020B0604030504040204" pitchFamily="50" charset="-128"/>
              </a:rPr>
              <a:t> </a:t>
            </a:r>
            <a:r>
              <a:rPr lang="en-US" altLang="zh-CN" sz="1200" dirty="0" smtClean="0">
                <a:latin typeface="东芝黑体 Regular" panose="020B0500000000000000" pitchFamily="34" charset="-122"/>
                <a:ea typeface="东芝黑体 Regular" panose="020B0500000000000000" pitchFamily="34" charset="-122"/>
                <a:cs typeface="Meiryo UI" panose="020B0604030504040204" pitchFamily="50" charset="-128"/>
              </a:rPr>
              <a:t>Lamp</a:t>
            </a:r>
            <a:endPar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45" name="Straight Arrow Connector 44"/>
          <p:cNvCxnSpPr/>
          <p:nvPr/>
        </p:nvCxnSpPr>
        <p:spPr bwMode="auto">
          <a:xfrm flipH="1" flipV="1">
            <a:off x="2257035" y="4656232"/>
            <a:ext cx="423957" cy="812"/>
          </a:xfrm>
          <a:prstGeom prst="straightConnector1">
            <a:avLst/>
          </a:prstGeom>
          <a:solidFill>
            <a:srgbClr val="999999"/>
          </a:solidFill>
          <a:ln w="9525" cap="flat" cmpd="sng" algn="ctr">
            <a:solidFill>
              <a:schemeClr val="tx1"/>
            </a:solidFill>
            <a:prstDash val="solid"/>
            <a:round/>
            <a:headEnd type="none" w="med" len="med"/>
            <a:tailEnd type="triangle"/>
          </a:ln>
          <a:effectLst/>
        </p:spPr>
      </p:cxnSp>
      <p:pic>
        <p:nvPicPr>
          <p:cNvPr id="46" name="Picture 45"/>
          <p:cNvPicPr>
            <a:picLocks noChangeAspect="1"/>
          </p:cNvPicPr>
          <p:nvPr/>
        </p:nvPicPr>
        <p:blipFill>
          <a:blip r:embed="rId4"/>
          <a:stretch>
            <a:fillRect/>
          </a:stretch>
        </p:blipFill>
        <p:spPr>
          <a:xfrm>
            <a:off x="1009088" y="1141713"/>
            <a:ext cx="629179" cy="910654"/>
          </a:xfrm>
          <a:prstGeom prst="rect">
            <a:avLst/>
          </a:prstGeom>
          <a:ln>
            <a:noFill/>
          </a:ln>
        </p:spPr>
      </p:pic>
      <p:sp>
        <p:nvSpPr>
          <p:cNvPr id="47" name="Rectangle 46"/>
          <p:cNvSpPr/>
          <p:nvPr/>
        </p:nvSpPr>
        <p:spPr bwMode="auto">
          <a:xfrm>
            <a:off x="3745928" y="1667103"/>
            <a:ext cx="1123938" cy="34544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lang="zh-CN" altLang="en-US" sz="1800" dirty="0" smtClean="0">
                <a:latin typeface="东芝黑体 Regular" panose="020B0500000000000000" pitchFamily="34" charset="-122"/>
                <a:ea typeface="东芝黑体 Regular" panose="020B0500000000000000" pitchFamily="34" charset="-122"/>
                <a:cs typeface="Meiryo UI" panose="020B0604030504040204" pitchFamily="50" charset="-128"/>
              </a:rPr>
              <a:t> </a:t>
            </a:r>
            <a:r>
              <a:rPr lang="en-US" altLang="zh-CN" sz="1800" dirty="0" smtClean="0">
                <a:latin typeface="东芝黑体 Regular" panose="020B0500000000000000" pitchFamily="34" charset="-122"/>
                <a:ea typeface="东芝黑体 Regular" panose="020B0500000000000000" pitchFamily="34" charset="-122"/>
                <a:cs typeface="Meiryo UI" panose="020B0604030504040204" pitchFamily="50" charset="-128"/>
              </a:rPr>
              <a:t>LDO</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49" name="TextBox 48"/>
          <p:cNvSpPr txBox="1"/>
          <p:nvPr/>
        </p:nvSpPr>
        <p:spPr>
          <a:xfrm>
            <a:off x="491958" y="1146514"/>
            <a:ext cx="735709" cy="276999"/>
          </a:xfrm>
          <a:prstGeom prst="rect">
            <a:avLst/>
          </a:prstGeom>
          <a:noFill/>
          <a:ln>
            <a:noFill/>
          </a:ln>
        </p:spPr>
        <p:txBody>
          <a:bodyPr wrap="square" rtlCol="0">
            <a:spAutoFit/>
          </a:bodyPr>
          <a:lstStyle/>
          <a:p>
            <a:pPr algn="l"/>
            <a:r>
              <a:rPr kumimoji="1" lang="en-US" altLang="zh-CN" sz="1200" dirty="0" smtClean="0">
                <a:latin typeface="东芝黑体 Regular" panose="020B0500000000000000" pitchFamily="34" charset="-122"/>
                <a:ea typeface="东芝黑体 Regular" panose="020B0500000000000000" pitchFamily="34" charset="-122"/>
                <a:cs typeface="Meiryo UI" pitchFamily="50" charset="-128"/>
              </a:rPr>
              <a:t>Battery</a:t>
            </a:r>
            <a:endParaRPr kumimoji="1" lang="en-US" sz="1200" dirty="0" smtClean="0">
              <a:latin typeface="东芝黑体 Regular" panose="020B0500000000000000" pitchFamily="34" charset="-122"/>
              <a:ea typeface="东芝黑体 Regular" panose="020B0500000000000000" pitchFamily="34" charset="-122"/>
              <a:cs typeface="Meiryo UI" pitchFamily="50" charset="-128"/>
            </a:endParaRPr>
          </a:p>
        </p:txBody>
      </p:sp>
      <p:sp>
        <p:nvSpPr>
          <p:cNvPr id="50" name="Rectangle 49"/>
          <p:cNvSpPr/>
          <p:nvPr/>
        </p:nvSpPr>
        <p:spPr bwMode="auto">
          <a:xfrm>
            <a:off x="239144" y="858610"/>
            <a:ext cx="1556641" cy="2033634"/>
          </a:xfrm>
          <a:prstGeom prst="rect">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algn="l" defTabSz="968375"/>
            <a:r>
              <a:rPr kumimoji="0" lang="en-US" sz="1400" b="1"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Power supply</a:t>
            </a:r>
          </a:p>
        </p:txBody>
      </p:sp>
      <p:pic>
        <p:nvPicPr>
          <p:cNvPr id="51" name="Picture 50"/>
          <p:cNvPicPr>
            <a:picLocks noChangeAspect="1"/>
          </p:cNvPicPr>
          <p:nvPr/>
        </p:nvPicPr>
        <p:blipFill>
          <a:blip r:embed="rId5"/>
          <a:stretch>
            <a:fillRect/>
          </a:stretch>
        </p:blipFill>
        <p:spPr>
          <a:xfrm>
            <a:off x="342489" y="1820953"/>
            <a:ext cx="877844" cy="847310"/>
          </a:xfrm>
          <a:prstGeom prst="rect">
            <a:avLst/>
          </a:prstGeom>
          <a:ln>
            <a:noFill/>
          </a:ln>
        </p:spPr>
      </p:pic>
      <p:sp>
        <p:nvSpPr>
          <p:cNvPr id="52" name="TextBox 51"/>
          <p:cNvSpPr txBox="1"/>
          <p:nvPr/>
        </p:nvSpPr>
        <p:spPr>
          <a:xfrm>
            <a:off x="457932" y="2617041"/>
            <a:ext cx="1474475" cy="307777"/>
          </a:xfrm>
          <a:prstGeom prst="rect">
            <a:avLst/>
          </a:prstGeom>
          <a:noFill/>
          <a:ln>
            <a:noFill/>
          </a:ln>
        </p:spPr>
        <p:txBody>
          <a:bodyPr wrap="square" rtlCol="0">
            <a:spAutoFit/>
          </a:bodyPr>
          <a:lstStyle/>
          <a:p>
            <a:pPr algn="l"/>
            <a:r>
              <a:rPr kumimoji="1" lang="en-US" altLang="zh-CN" sz="1400" dirty="0" smtClean="0">
                <a:latin typeface="东芝黑体 Regular" panose="020B0500000000000000" pitchFamily="34" charset="-122"/>
                <a:ea typeface="东芝黑体 Regular" panose="020B0500000000000000" pitchFamily="34" charset="-122"/>
                <a:cs typeface="Meiryo UI" pitchFamily="50" charset="-128"/>
              </a:rPr>
              <a:t>AC/DC adapt</a:t>
            </a:r>
            <a:endParaRPr kumimoji="1" lang="en-US" sz="1400" dirty="0" smtClean="0">
              <a:latin typeface="东芝黑体 Regular" panose="020B0500000000000000" pitchFamily="34" charset="-122"/>
              <a:ea typeface="东芝黑体 Regular" panose="020B0500000000000000" pitchFamily="34" charset="-122"/>
              <a:cs typeface="Meiryo UI" pitchFamily="50" charset="-128"/>
            </a:endParaRPr>
          </a:p>
        </p:txBody>
      </p:sp>
      <p:cxnSp>
        <p:nvCxnSpPr>
          <p:cNvPr id="53" name="Straight Arrow Connector 52"/>
          <p:cNvCxnSpPr/>
          <p:nvPr/>
        </p:nvCxnSpPr>
        <p:spPr bwMode="auto">
          <a:xfrm>
            <a:off x="3954656" y="2026414"/>
            <a:ext cx="0" cy="385737"/>
          </a:xfrm>
          <a:prstGeom prst="straightConnector1">
            <a:avLst/>
          </a:prstGeom>
          <a:solidFill>
            <a:srgbClr val="999999"/>
          </a:solidFill>
          <a:ln w="9525" cap="flat" cmpd="sng" algn="ctr">
            <a:solidFill>
              <a:schemeClr val="tx1"/>
            </a:solidFill>
            <a:prstDash val="solid"/>
            <a:round/>
            <a:headEnd type="none" w="med" len="med"/>
            <a:tailEnd type="triangle"/>
          </a:ln>
          <a:effectLst/>
        </p:spPr>
      </p:cxnSp>
      <p:sp>
        <p:nvSpPr>
          <p:cNvPr id="54" name="TextBox 53"/>
          <p:cNvSpPr txBox="1"/>
          <p:nvPr/>
        </p:nvSpPr>
        <p:spPr>
          <a:xfrm>
            <a:off x="4004909" y="2090719"/>
            <a:ext cx="486030" cy="307777"/>
          </a:xfrm>
          <a:prstGeom prst="rect">
            <a:avLst/>
          </a:prstGeom>
          <a:noFill/>
          <a:ln>
            <a:noFill/>
          </a:ln>
        </p:spPr>
        <p:txBody>
          <a:bodyPr wrap="none" rtlCol="0">
            <a:spAutoFit/>
          </a:bodyPr>
          <a:lstStyle/>
          <a:p>
            <a:pPr algn="l"/>
            <a:r>
              <a:rPr kumimoji="1" lang="en-US" altLang="zh-CN" sz="1400" dirty="0" smtClean="0">
                <a:latin typeface="东芝黑体 Regular" panose="020B0500000000000000" pitchFamily="34" charset="-122"/>
                <a:ea typeface="东芝黑体 Regular" panose="020B0500000000000000" pitchFamily="34" charset="-122"/>
                <a:cs typeface="Meiryo UI" pitchFamily="50" charset="-128"/>
              </a:rPr>
              <a:t>+5V</a:t>
            </a:r>
            <a:endParaRPr lang="en-US" altLang="zh-CN" sz="1400" dirty="0">
              <a:latin typeface="东芝黑体 Regular" panose="020B0500000000000000" pitchFamily="34" charset="-122"/>
              <a:ea typeface="东芝黑体 Regular" panose="020B0500000000000000" pitchFamily="34" charset="-122"/>
              <a:cs typeface="Meiryo UI" pitchFamily="50" charset="-128"/>
            </a:endParaRPr>
          </a:p>
        </p:txBody>
      </p:sp>
      <p:sp>
        <p:nvSpPr>
          <p:cNvPr id="55" name="Rectangle 54"/>
          <p:cNvSpPr/>
          <p:nvPr/>
        </p:nvSpPr>
        <p:spPr bwMode="auto">
          <a:xfrm>
            <a:off x="886281" y="3972591"/>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Protection </a:t>
            </a:r>
          </a:p>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detect</a:t>
            </a:r>
          </a:p>
        </p:txBody>
      </p:sp>
      <p:sp>
        <p:nvSpPr>
          <p:cNvPr id="56" name="Rectangle 55"/>
          <p:cNvSpPr/>
          <p:nvPr/>
        </p:nvSpPr>
        <p:spPr bwMode="auto">
          <a:xfrm>
            <a:off x="2684825" y="3972551"/>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ADC</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57" name="Straight Arrow Connector 56"/>
          <p:cNvCxnSpPr/>
          <p:nvPr/>
        </p:nvCxnSpPr>
        <p:spPr bwMode="auto">
          <a:xfrm flipV="1">
            <a:off x="2249848" y="4152571"/>
            <a:ext cx="438331" cy="2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cxnSp>
        <p:nvCxnSpPr>
          <p:cNvPr id="58" name="Elbow Connector 57"/>
          <p:cNvCxnSpPr>
            <a:stCxn id="47" idx="3"/>
            <a:endCxn id="14" idx="0"/>
          </p:cNvCxnSpPr>
          <p:nvPr/>
        </p:nvCxnSpPr>
        <p:spPr bwMode="auto">
          <a:xfrm>
            <a:off x="4869866" y="1839828"/>
            <a:ext cx="520104" cy="1638563"/>
          </a:xfrm>
          <a:prstGeom prst="bentConnector2">
            <a:avLst/>
          </a:prstGeom>
          <a:solidFill>
            <a:srgbClr val="999999"/>
          </a:solidFill>
          <a:ln w="9525" cap="flat" cmpd="sng" algn="ctr">
            <a:solidFill>
              <a:schemeClr val="tx1"/>
            </a:solidFill>
            <a:prstDash val="solid"/>
            <a:round/>
            <a:headEnd type="none" w="med" len="med"/>
            <a:tailEnd type="triangle"/>
          </a:ln>
          <a:effectLst/>
        </p:spPr>
      </p:cxnSp>
      <p:sp>
        <p:nvSpPr>
          <p:cNvPr id="59" name="TextBox 58"/>
          <p:cNvSpPr txBox="1"/>
          <p:nvPr/>
        </p:nvSpPr>
        <p:spPr>
          <a:xfrm>
            <a:off x="3707936" y="1064516"/>
            <a:ext cx="585417" cy="307777"/>
          </a:xfrm>
          <a:prstGeom prst="rect">
            <a:avLst/>
          </a:prstGeom>
          <a:noFill/>
          <a:ln>
            <a:noFill/>
          </a:ln>
        </p:spPr>
        <p:txBody>
          <a:bodyPr wrap="none" rtlCol="0">
            <a:spAutoFit/>
          </a:bodyPr>
          <a:lstStyle/>
          <a:p>
            <a:pPr algn="l"/>
            <a:r>
              <a:rPr kumimoji="1" lang="en-US" altLang="zh-CN" sz="1400" dirty="0" smtClean="0">
                <a:latin typeface="东芝黑体 Regular" panose="020B0500000000000000" pitchFamily="34" charset="-122"/>
                <a:ea typeface="东芝黑体 Regular" panose="020B0500000000000000" pitchFamily="34" charset="-122"/>
                <a:cs typeface="Meiryo UI" pitchFamily="50" charset="-128"/>
              </a:rPr>
              <a:t>+18V</a:t>
            </a:r>
            <a:endParaRPr kumimoji="1" lang="en-US" sz="1400" dirty="0" smtClean="0">
              <a:latin typeface="东芝黑体 Regular" panose="020B0500000000000000" pitchFamily="34" charset="-122"/>
              <a:ea typeface="东芝黑体 Regular" panose="020B0500000000000000" pitchFamily="34" charset="-122"/>
              <a:cs typeface="Meiryo UI" pitchFamily="50" charset="-128"/>
            </a:endParaRPr>
          </a:p>
        </p:txBody>
      </p:sp>
      <p:cxnSp>
        <p:nvCxnSpPr>
          <p:cNvPr id="60" name="Straight Arrow Connector 59"/>
          <p:cNvCxnSpPr/>
          <p:nvPr/>
        </p:nvCxnSpPr>
        <p:spPr bwMode="auto">
          <a:xfrm flipV="1">
            <a:off x="1795785" y="1417023"/>
            <a:ext cx="379986" cy="0"/>
          </a:xfrm>
          <a:prstGeom prst="straightConnector1">
            <a:avLst/>
          </a:prstGeom>
          <a:solidFill>
            <a:srgbClr val="999999"/>
          </a:solidFill>
          <a:ln w="9525" cap="flat" cmpd="sng" algn="ctr">
            <a:solidFill>
              <a:schemeClr val="tx1"/>
            </a:solidFill>
            <a:prstDash val="solid"/>
            <a:round/>
            <a:headEnd type="none" w="med" len="med"/>
            <a:tailEnd type="triangle"/>
          </a:ln>
          <a:effectLst/>
        </p:spPr>
      </p:cxnSp>
      <p:cxnSp>
        <p:nvCxnSpPr>
          <p:cNvPr id="61" name="Elbow Connector 60"/>
          <p:cNvCxnSpPr/>
          <p:nvPr/>
        </p:nvCxnSpPr>
        <p:spPr bwMode="auto">
          <a:xfrm rot="16200000" flipH="1">
            <a:off x="2017771" y="2012904"/>
            <a:ext cx="851460" cy="505934"/>
          </a:xfrm>
          <a:prstGeom prst="bentConnector3">
            <a:avLst>
              <a:gd name="adj1" fmla="val 99899"/>
            </a:avLst>
          </a:prstGeom>
          <a:solidFill>
            <a:srgbClr val="999999"/>
          </a:solidFill>
          <a:ln w="9525" cap="flat" cmpd="sng" algn="ctr">
            <a:solidFill>
              <a:schemeClr val="tx1"/>
            </a:solidFill>
            <a:prstDash val="solid"/>
            <a:round/>
            <a:headEnd type="none" w="med" len="med"/>
            <a:tailEnd type="triangle"/>
          </a:ln>
          <a:effectLst/>
        </p:spPr>
      </p:cxnSp>
      <p:cxnSp>
        <p:nvCxnSpPr>
          <p:cNvPr id="62" name="Elbow Connector 61"/>
          <p:cNvCxnSpPr>
            <a:endCxn id="40" idx="1"/>
          </p:cNvCxnSpPr>
          <p:nvPr/>
        </p:nvCxnSpPr>
        <p:spPr bwMode="auto">
          <a:xfrm rot="16200000" flipH="1">
            <a:off x="1713028" y="2200196"/>
            <a:ext cx="1374516" cy="569078"/>
          </a:xfrm>
          <a:prstGeom prst="bentConnector2">
            <a:avLst/>
          </a:prstGeom>
          <a:solidFill>
            <a:srgbClr val="999999"/>
          </a:solidFill>
          <a:ln w="9525" cap="flat" cmpd="sng" algn="ctr">
            <a:solidFill>
              <a:schemeClr val="tx1"/>
            </a:solidFill>
            <a:prstDash val="solid"/>
            <a:round/>
            <a:headEnd type="none" w="med" len="med"/>
            <a:tailEnd type="triangle"/>
          </a:ln>
          <a:effectLst/>
        </p:spPr>
      </p:cxnSp>
      <p:sp>
        <p:nvSpPr>
          <p:cNvPr id="63" name="TextBox 62"/>
          <p:cNvSpPr txBox="1"/>
          <p:nvPr/>
        </p:nvSpPr>
        <p:spPr>
          <a:xfrm>
            <a:off x="4815451" y="1567650"/>
            <a:ext cx="585417" cy="307777"/>
          </a:xfrm>
          <a:prstGeom prst="rect">
            <a:avLst/>
          </a:prstGeom>
          <a:noFill/>
          <a:ln>
            <a:noFill/>
          </a:ln>
        </p:spPr>
        <p:txBody>
          <a:bodyPr wrap="none" rtlCol="0">
            <a:spAutoFit/>
          </a:bodyPr>
          <a:lstStyle/>
          <a:p>
            <a:r>
              <a:rPr lang="en-US" altLang="zh-CN" sz="1400" dirty="0" smtClean="0">
                <a:latin typeface="东芝黑体 Regular" panose="020B0500000000000000" pitchFamily="34" charset="-122"/>
                <a:ea typeface="东芝黑体 Regular" panose="020B0500000000000000" pitchFamily="34" charset="-122"/>
                <a:cs typeface="Meiryo UI" pitchFamily="50" charset="-128"/>
              </a:rPr>
              <a:t>+18V</a:t>
            </a:r>
            <a:endParaRPr kumimoji="1" lang="en-US" sz="1400" dirty="0" smtClean="0">
              <a:latin typeface="东芝黑体 Regular" panose="020B0500000000000000" pitchFamily="34" charset="-122"/>
              <a:ea typeface="东芝黑体 Regular" panose="020B0500000000000000" pitchFamily="34" charset="-122"/>
              <a:cs typeface="Meiryo UI" pitchFamily="50" charset="-128"/>
            </a:endParaRPr>
          </a:p>
        </p:txBody>
      </p:sp>
      <p:sp>
        <p:nvSpPr>
          <p:cNvPr id="64" name="Rectangle 63"/>
          <p:cNvSpPr/>
          <p:nvPr/>
        </p:nvSpPr>
        <p:spPr bwMode="auto">
          <a:xfrm>
            <a:off x="2684825" y="3482262"/>
            <a:ext cx="740170" cy="360040"/>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SPI</a:t>
            </a:r>
            <a:endParaRPr kumimoji="0" lang="en-US" sz="14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65" name="Rectangle 64"/>
          <p:cNvSpPr/>
          <p:nvPr/>
        </p:nvSpPr>
        <p:spPr bwMode="auto">
          <a:xfrm>
            <a:off x="875309" y="3482302"/>
            <a:ext cx="1360213" cy="360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DAC</a:t>
            </a:r>
            <a:r>
              <a:rPr kumimoji="0" lang="zh-CN" alt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 </a:t>
            </a:r>
            <a:r>
              <a:rPr kumimoji="0" lang="en-US" altLang="zh-CN"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Meiryo UI" panose="020B0604030504040204" pitchFamily="50" charset="-128"/>
              </a:rPr>
              <a:t>module</a:t>
            </a:r>
          </a:p>
        </p:txBody>
      </p:sp>
      <p:cxnSp>
        <p:nvCxnSpPr>
          <p:cNvPr id="66" name="Straight Arrow Connector 65"/>
          <p:cNvCxnSpPr/>
          <p:nvPr/>
        </p:nvCxnSpPr>
        <p:spPr bwMode="auto">
          <a:xfrm flipH="1" flipV="1">
            <a:off x="2257035" y="3674862"/>
            <a:ext cx="423957" cy="812"/>
          </a:xfrm>
          <a:prstGeom prst="straightConnector1">
            <a:avLst/>
          </a:prstGeom>
          <a:solidFill>
            <a:srgbClr val="999999"/>
          </a:solidFill>
          <a:ln w="9525" cap="flat" cmpd="sng" algn="ctr">
            <a:solidFill>
              <a:schemeClr val="tx1"/>
            </a:solidFill>
            <a:prstDash val="solid"/>
            <a:round/>
            <a:headEnd type="none" w="med" len="med"/>
            <a:tailEnd type="triangle"/>
          </a:ln>
          <a:effectLst/>
        </p:spPr>
      </p:cxnSp>
      <p:sp>
        <p:nvSpPr>
          <p:cNvPr id="67" name="Rectangle 66"/>
          <p:cNvSpPr/>
          <p:nvPr/>
        </p:nvSpPr>
        <p:spPr>
          <a:xfrm>
            <a:off x="3747394" y="2876399"/>
            <a:ext cx="803425" cy="369332"/>
          </a:xfrm>
          <a:prstGeom prst="rect">
            <a:avLst/>
          </a:prstGeom>
        </p:spPr>
        <p:txBody>
          <a:bodyPr wrap="none">
            <a:spAutoFit/>
          </a:bodyPr>
          <a:lstStyle/>
          <a:p>
            <a:pPr algn="ctr" defTabSz="968375" eaLnBrk="0" fontAlgn="base" hangingPunct="0">
              <a:spcBef>
                <a:spcPct val="0"/>
              </a:spcBef>
              <a:spcAft>
                <a:spcPct val="0"/>
              </a:spcAft>
            </a:pPr>
            <a:r>
              <a:rPr kumimoji="0" lang="en-US" altLang="zh-CN" b="1" dirty="0">
                <a:solidFill>
                  <a:srgbClr val="FF0000"/>
                </a:solidFill>
                <a:latin typeface="东芝黑体 Regular" panose="020B0500000000000000" pitchFamily="34" charset="-122"/>
                <a:ea typeface="东芝黑体 Regular" panose="020B0500000000000000" pitchFamily="34" charset="-122"/>
                <a:cs typeface="Meiryo UI" panose="020B0604030504040204" pitchFamily="50" charset="-128"/>
              </a:rPr>
              <a:t>M4K2</a:t>
            </a:r>
            <a:endParaRPr kumimoji="0" lang="en-US" b="1" dirty="0">
              <a:solidFill>
                <a:srgbClr val="FF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68" name="Elbow Connector 67"/>
          <p:cNvCxnSpPr>
            <a:stCxn id="42" idx="3"/>
            <a:endCxn id="47" idx="0"/>
          </p:cNvCxnSpPr>
          <p:nvPr/>
        </p:nvCxnSpPr>
        <p:spPr>
          <a:xfrm>
            <a:off x="3589409" y="1324159"/>
            <a:ext cx="718488" cy="3429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192975" y="1842096"/>
            <a:ext cx="1410964" cy="646331"/>
          </a:xfrm>
          <a:prstGeom prst="rect">
            <a:avLst/>
          </a:prstGeom>
          <a:noFill/>
          <a:ln>
            <a:noFill/>
          </a:ln>
        </p:spPr>
        <p:txBody>
          <a:bodyPr wrap="none" rtlCol="0">
            <a:spAutoFit/>
          </a:bodyPr>
          <a:lstStyle/>
          <a:p>
            <a:pPr algn="l"/>
            <a:r>
              <a:rPr kumimoji="1" lang="en-US" altLang="zh-CN" sz="1200" dirty="0" smtClean="0">
                <a:latin typeface="东芝黑体 Regular" panose="020B0500000000000000" pitchFamily="34" charset="-122"/>
                <a:ea typeface="东芝黑体 Regular" panose="020B0500000000000000" pitchFamily="34" charset="-122"/>
                <a:cs typeface="Meiryo UI" pitchFamily="50" charset="-128"/>
              </a:rPr>
              <a:t>Speed setting</a:t>
            </a:r>
          </a:p>
          <a:p>
            <a:pPr algn="l"/>
            <a:r>
              <a:rPr lang="en-US" sz="1200" dirty="0" smtClean="0">
                <a:latin typeface="东芝黑体 Regular" panose="020B0500000000000000" pitchFamily="34" charset="-122"/>
                <a:ea typeface="东芝黑体 Regular" panose="020B0500000000000000" pitchFamily="34" charset="-122"/>
                <a:cs typeface="Meiryo UI" pitchFamily="50" charset="-128"/>
              </a:rPr>
              <a:t>Direction setting</a:t>
            </a:r>
          </a:p>
          <a:p>
            <a:pPr algn="l"/>
            <a:r>
              <a:rPr kumimoji="1" lang="en-US" sz="1200" dirty="0" err="1" smtClean="0">
                <a:latin typeface="东芝黑体 Regular" panose="020B0500000000000000" pitchFamily="34" charset="-122"/>
                <a:ea typeface="东芝黑体 Regular" panose="020B0500000000000000" pitchFamily="34" charset="-122"/>
                <a:cs typeface="Meiryo UI" pitchFamily="50" charset="-128"/>
              </a:rPr>
              <a:t>etc</a:t>
            </a:r>
            <a:endParaRPr kumimoji="1" lang="en-US" sz="1200" dirty="0" smtClean="0">
              <a:latin typeface="东芝黑体 Regular" panose="020B0500000000000000" pitchFamily="34" charset="-122"/>
              <a:ea typeface="东芝黑体 Regular" panose="020B0500000000000000" pitchFamily="34" charset="-122"/>
              <a:cs typeface="Meiryo UI" pitchFamily="50" charset="-128"/>
            </a:endParaRPr>
          </a:p>
        </p:txBody>
      </p:sp>
      <p:pic>
        <p:nvPicPr>
          <p:cNvPr id="73" name="Picture 72"/>
          <p:cNvPicPr>
            <a:picLocks noChangeAspect="1"/>
          </p:cNvPicPr>
          <p:nvPr/>
        </p:nvPicPr>
        <p:blipFill>
          <a:blip r:embed="rId6"/>
          <a:stretch>
            <a:fillRect/>
          </a:stretch>
        </p:blipFill>
        <p:spPr>
          <a:xfrm>
            <a:off x="7530713" y="1128680"/>
            <a:ext cx="4294949" cy="5052882"/>
          </a:xfrm>
          <a:prstGeom prst="rect">
            <a:avLst/>
          </a:prstGeom>
          <a:ln>
            <a:noFill/>
          </a:ln>
        </p:spPr>
      </p:pic>
      <p:sp>
        <p:nvSpPr>
          <p:cNvPr id="85" name="Rectangle 84"/>
          <p:cNvSpPr/>
          <p:nvPr/>
        </p:nvSpPr>
        <p:spPr bwMode="auto">
          <a:xfrm>
            <a:off x="7530712" y="818722"/>
            <a:ext cx="2070487" cy="30995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defTabSz="914400" eaLnBrk="0" fontAlgn="base" hangingPunct="0">
              <a:spcAft>
                <a:spcPct val="0"/>
              </a:spcAft>
            </a:pPr>
            <a:r>
              <a:rPr lang="en-US" altLang="zh-CN" sz="1400" b="1" dirty="0" smtClean="0">
                <a:latin typeface="东芝黑体 Regular" panose="020B0500000000000000" pitchFamily="34" charset="-122"/>
                <a:ea typeface="东芝黑体 Regular" panose="020B0500000000000000" pitchFamily="34" charset="-122"/>
              </a:rPr>
              <a:t>Size</a:t>
            </a:r>
            <a:r>
              <a:rPr lang="zh-CN" altLang="en-US" sz="1400" b="1" dirty="0" smtClean="0">
                <a:latin typeface="东芝黑体 Regular" panose="020B0500000000000000" pitchFamily="34" charset="-122"/>
                <a:ea typeface="东芝黑体 Regular" panose="020B0500000000000000" pitchFamily="34" charset="-122"/>
              </a:rPr>
              <a:t>：</a:t>
            </a:r>
            <a:r>
              <a:rPr lang="en-US" altLang="zh-CN" sz="1400" b="1" dirty="0" smtClean="0">
                <a:latin typeface="东芝黑体 Regular" panose="020B0500000000000000" pitchFamily="34" charset="-122"/>
                <a:ea typeface="东芝黑体 Regular" panose="020B0500000000000000" pitchFamily="34" charset="-122"/>
              </a:rPr>
              <a:t>5cm×6cm</a:t>
            </a:r>
            <a:endParaRPr kumimoji="0" lang="en-US" altLang="zh-CN" sz="1400" b="1" i="0" strike="noStrike" cap="none" normalizeH="0" dirty="0" smtClean="0">
              <a:ln>
                <a:noFill/>
              </a:ln>
              <a:effectLst/>
              <a:latin typeface="东芝黑体 Regular" panose="020B0500000000000000" pitchFamily="34" charset="-122"/>
              <a:ea typeface="东芝黑体 Regular" panose="020B0500000000000000" pitchFamily="34" charset="-122"/>
            </a:endParaRPr>
          </a:p>
        </p:txBody>
      </p:sp>
      <p:sp>
        <p:nvSpPr>
          <p:cNvPr id="86" name="Rectangle 85"/>
          <p:cNvSpPr/>
          <p:nvPr/>
        </p:nvSpPr>
        <p:spPr bwMode="auto">
          <a:xfrm>
            <a:off x="11341286" y="2294991"/>
            <a:ext cx="272024" cy="2794466"/>
          </a:xfrm>
          <a:prstGeom prst="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88" name="Rectangle 87"/>
          <p:cNvSpPr/>
          <p:nvPr/>
        </p:nvSpPr>
        <p:spPr bwMode="auto">
          <a:xfrm>
            <a:off x="8425809" y="4175180"/>
            <a:ext cx="708972" cy="688165"/>
          </a:xfrm>
          <a:prstGeom prst="rect">
            <a:avLst/>
          </a:prstGeom>
          <a:noFill/>
          <a:ln w="28575">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89" name="Rounded Rectangular Callout 88"/>
          <p:cNvSpPr/>
          <p:nvPr/>
        </p:nvSpPr>
        <p:spPr bwMode="auto">
          <a:xfrm>
            <a:off x="8798964" y="5029462"/>
            <a:ext cx="1764403" cy="528078"/>
          </a:xfrm>
          <a:prstGeom prst="wedgeRoundRectCallout">
            <a:avLst>
              <a:gd name="adj1" fmla="val -41171"/>
              <a:gd name="adj2" fmla="val -101334"/>
              <a:gd name="adj3" fmla="val 16667"/>
            </a:avLst>
          </a:prstGeom>
          <a:solidFill>
            <a:schemeClr val="bg1">
              <a:lumMod val="95000"/>
            </a:schemeClr>
          </a:solidFill>
          <a:ln w="285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68375"/>
            <a:r>
              <a:rPr kumimoji="1" lang="en-US"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MCU: TMPM4K2FSAUG</a:t>
            </a:r>
          </a:p>
          <a:p>
            <a:pPr algn="ctr" defTabSz="968375"/>
            <a:r>
              <a:rPr kumimoji="1" lang="en-US" sz="11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(With 3ch internal Amp)</a:t>
            </a:r>
            <a:endParaRPr kumimoji="1" lang="en-US" sz="11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0" name="Rectangle 89"/>
          <p:cNvSpPr/>
          <p:nvPr/>
        </p:nvSpPr>
        <p:spPr bwMode="auto">
          <a:xfrm>
            <a:off x="10810794" y="2276626"/>
            <a:ext cx="464730" cy="3100894"/>
          </a:xfrm>
          <a:prstGeom prst="rect">
            <a:avLst/>
          </a:prstGeom>
          <a:noFill/>
          <a:ln w="28575">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91" name="Rounded Rectangular Callout 90"/>
          <p:cNvSpPr/>
          <p:nvPr/>
        </p:nvSpPr>
        <p:spPr bwMode="auto">
          <a:xfrm>
            <a:off x="8612786" y="3387578"/>
            <a:ext cx="2102274" cy="362796"/>
          </a:xfrm>
          <a:prstGeom prst="wedgeRoundRectCallout">
            <a:avLst>
              <a:gd name="adj1" fmla="val 53876"/>
              <a:gd name="adj2" fmla="val 138473"/>
              <a:gd name="adj3" fmla="val 16667"/>
            </a:avLst>
          </a:prstGeom>
          <a:solidFill>
            <a:schemeClr val="bg1">
              <a:lumMod val="95000"/>
            </a:schemeClr>
          </a:solidFill>
          <a:ln w="285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68375"/>
            <a:r>
              <a:rPr kumimoji="1" lang="en-US" sz="12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MOSFET: </a:t>
            </a:r>
            <a:r>
              <a:rPr lang="en-US" sz="12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TPH1R204PB </a:t>
            </a:r>
            <a:r>
              <a:rPr kumimoji="1" lang="en-US"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x 6 </a:t>
            </a:r>
            <a:endParaRPr kumimoji="1" lang="en-US" sz="12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4" name="Rectangle 93"/>
          <p:cNvSpPr/>
          <p:nvPr/>
        </p:nvSpPr>
        <p:spPr bwMode="auto">
          <a:xfrm>
            <a:off x="8977578" y="1586082"/>
            <a:ext cx="396705" cy="789021"/>
          </a:xfrm>
          <a:prstGeom prst="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97" name="Rounded Rectangular Callout 96"/>
          <p:cNvSpPr/>
          <p:nvPr/>
        </p:nvSpPr>
        <p:spPr>
          <a:xfrm>
            <a:off x="10531657" y="1745836"/>
            <a:ext cx="1155910" cy="397380"/>
          </a:xfrm>
          <a:prstGeom prst="wedgeRoundRectCallout">
            <a:avLst>
              <a:gd name="adj1" fmla="val 31216"/>
              <a:gd name="adj2" fmla="val 86541"/>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U, V, W signal </a:t>
            </a:r>
          </a:p>
          <a:p>
            <a:r>
              <a:rPr lang="en-US" sz="1000"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to motor</a:t>
            </a:r>
          </a:p>
        </p:txBody>
      </p:sp>
      <p:sp>
        <p:nvSpPr>
          <p:cNvPr id="116" name="Rounded Rectangular Callout 115"/>
          <p:cNvSpPr/>
          <p:nvPr/>
        </p:nvSpPr>
        <p:spPr>
          <a:xfrm>
            <a:off x="8252096" y="2608664"/>
            <a:ext cx="1025773" cy="225419"/>
          </a:xfrm>
          <a:prstGeom prst="wedgeRoundRectCallout">
            <a:avLst>
              <a:gd name="adj1" fmla="val 32547"/>
              <a:gd name="adj2" fmla="val -125363"/>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Power supply</a:t>
            </a:r>
            <a:endParaRPr lang="en-US" sz="800"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endParaRPr>
          </a:p>
        </p:txBody>
      </p:sp>
      <p:pic>
        <p:nvPicPr>
          <p:cNvPr id="117" name="Picture 116"/>
          <p:cNvPicPr>
            <a:picLocks noChangeAspect="1"/>
          </p:cNvPicPr>
          <p:nvPr/>
        </p:nvPicPr>
        <p:blipFill>
          <a:blip r:embed="rId7"/>
          <a:stretch>
            <a:fillRect/>
          </a:stretch>
        </p:blipFill>
        <p:spPr>
          <a:xfrm>
            <a:off x="6933364" y="5150053"/>
            <a:ext cx="887173" cy="454933"/>
          </a:xfrm>
          <a:prstGeom prst="rect">
            <a:avLst/>
          </a:prstGeom>
        </p:spPr>
      </p:pic>
      <p:sp>
        <p:nvSpPr>
          <p:cNvPr id="119" name="Rounded Rectangular Callout 118"/>
          <p:cNvSpPr/>
          <p:nvPr/>
        </p:nvSpPr>
        <p:spPr>
          <a:xfrm>
            <a:off x="6888867" y="5668624"/>
            <a:ext cx="1463840" cy="397380"/>
          </a:xfrm>
          <a:prstGeom prst="wedgeRoundRectCallout">
            <a:avLst>
              <a:gd name="adj1" fmla="val 35878"/>
              <a:gd name="adj2" fmla="val -95484"/>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I</a:t>
            </a:r>
            <a:r>
              <a:rPr lang="en-US" sz="1200" b="1" baseline="30000"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2</a:t>
            </a:r>
            <a:r>
              <a:rPr lang="en-US" sz="1200" b="1" dirty="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C interface</a:t>
            </a:r>
          </a:p>
          <a:p>
            <a:r>
              <a:rPr lang="en-US" sz="1000" dirty="0">
                <a:solidFill>
                  <a:srgbClr val="0000FF"/>
                </a:solidFill>
                <a:latin typeface="东芝黑体 Regular" panose="020B0500000000000000" pitchFamily="34" charset="-122"/>
                <a:ea typeface="东芝黑体 Regular" panose="020B0500000000000000" pitchFamily="34" charset="-122"/>
                <a:cs typeface="Arial" panose="020B0604020202020204" pitchFamily="34" charset="0"/>
              </a:rPr>
              <a:t>for display module</a:t>
            </a:r>
          </a:p>
        </p:txBody>
      </p:sp>
      <p:sp>
        <p:nvSpPr>
          <p:cNvPr id="120" name="Rectangle 119"/>
          <p:cNvSpPr/>
          <p:nvPr/>
        </p:nvSpPr>
        <p:spPr bwMode="auto">
          <a:xfrm>
            <a:off x="8163628" y="5029084"/>
            <a:ext cx="135755" cy="528424"/>
          </a:xfrm>
          <a:prstGeom prst="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11" name="Rectangle 10"/>
          <p:cNvSpPr/>
          <p:nvPr/>
        </p:nvSpPr>
        <p:spPr>
          <a:xfrm>
            <a:off x="2818349" y="839302"/>
            <a:ext cx="779893" cy="307777"/>
          </a:xfrm>
          <a:prstGeom prst="rect">
            <a:avLst/>
          </a:prstGeom>
        </p:spPr>
        <p:txBody>
          <a:bodyPr wrap="none">
            <a:spAutoFit/>
          </a:bodyPr>
          <a:lstStyle/>
          <a:p>
            <a:r>
              <a:rPr lang="en-US" altLang="zh-CN" sz="1400" b="1" dirty="0">
                <a:latin typeface="东芝黑体 Regular" panose="020B0500000000000000" pitchFamily="34" charset="-122"/>
                <a:ea typeface="东芝黑体 Regular" panose="020B0500000000000000" pitchFamily="34" charset="-122"/>
                <a:cs typeface="Meiryo UI" pitchFamily="50" charset="-128"/>
              </a:rPr>
              <a:t>Switch</a:t>
            </a:r>
          </a:p>
        </p:txBody>
      </p:sp>
    </p:spTree>
    <p:extLst>
      <p:ext uri="{BB962C8B-B14F-4D97-AF65-F5344CB8AC3E}">
        <p14:creationId xmlns:p14="http://schemas.microsoft.com/office/powerpoint/2010/main" val="219029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0"/>
          </p:nvPr>
        </p:nvSpPr>
        <p:spPr/>
        <p:txBody>
          <a:bodyPr/>
          <a:lstStyle/>
          <a:p>
            <a:r>
              <a:rPr kumimoji="1" lang="en-US" altLang="ja-JP" dirty="0" smtClean="0"/>
              <a:t>02</a:t>
            </a:r>
            <a:endParaRPr kumimoji="1" lang="ja-JP" altLang="en-US" dirty="0"/>
          </a:p>
        </p:txBody>
      </p:sp>
      <p:sp>
        <p:nvSpPr>
          <p:cNvPr id="13" name="タイトル 12"/>
          <p:cNvSpPr>
            <a:spLocks noGrp="1"/>
          </p:cNvSpPr>
          <p:nvPr>
            <p:ph type="title"/>
          </p:nvPr>
        </p:nvSpPr>
        <p:spPr>
          <a:xfrm>
            <a:off x="540000" y="3168000"/>
            <a:ext cx="4885569" cy="540000"/>
          </a:xfrm>
        </p:spPr>
        <p:txBody>
          <a:bodyPr/>
          <a:lstStyle/>
          <a:p>
            <a:r>
              <a:rPr lang="zh-CN" altLang="en-US" sz="4000" dirty="0">
                <a:latin typeface="东芝黑体 Bold" panose="020B0800000000000000" pitchFamily="34" charset="-122"/>
                <a:ea typeface="东芝黑体 Bold" panose="020B0800000000000000" pitchFamily="34" charset="-122"/>
              </a:rPr>
              <a:t>电</a:t>
            </a:r>
            <a:r>
              <a:rPr lang="zh-CN" altLang="en-US" sz="4000" dirty="0" smtClean="0">
                <a:latin typeface="东芝黑体 Bold" panose="020B0800000000000000" pitchFamily="34" charset="-122"/>
                <a:ea typeface="东芝黑体 Bold" panose="020B0800000000000000" pitchFamily="34" charset="-122"/>
              </a:rPr>
              <a:t>源管理及电池充电</a:t>
            </a:r>
            <a:r>
              <a:rPr lang="en-US" altLang="ja-JP" sz="4000" dirty="0" smtClean="0">
                <a:latin typeface="东芝黑体 Bold" panose="020B0800000000000000" pitchFamily="34" charset="-122"/>
                <a:ea typeface="东芝黑体 Bold" panose="020B0800000000000000" pitchFamily="34" charset="-122"/>
              </a:rPr>
              <a:t>  </a:t>
            </a:r>
            <a:endParaRPr kumimoji="1" lang="ja-JP" altLang="en-US" sz="40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150177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正方形/長方形 199"/>
          <p:cNvSpPr/>
          <p:nvPr/>
        </p:nvSpPr>
        <p:spPr>
          <a:xfrm>
            <a:off x="7445529" y="791301"/>
            <a:ext cx="4576719" cy="20967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rtlCol="0" anchor="t"/>
          <a:lstStyle/>
          <a:p>
            <a:pPr>
              <a:lnSpc>
                <a:spcPct val="125000"/>
              </a:lnSpc>
            </a:pPr>
            <a:r>
              <a:rPr lang="en-US" altLang="ja-JP" sz="2000" b="1" dirty="0">
                <a:solidFill>
                  <a:schemeClr val="bg1"/>
                </a:solidFill>
                <a:latin typeface="东芝黑体 Regular" panose="020B0500000000000000" pitchFamily="34" charset="-122"/>
                <a:ea typeface="东芝黑体 Regular" panose="020B0500000000000000" pitchFamily="34" charset="-122"/>
              </a:rPr>
              <a:t>Criteria for device selection</a:t>
            </a:r>
          </a:p>
          <a:p>
            <a:pPr marL="285750" indent="-285750">
              <a:buFontTx/>
              <a:buChar char="-"/>
            </a:pPr>
            <a:r>
              <a:rPr lang="en-US" altLang="ja-JP" sz="1600" dirty="0" smtClean="0">
                <a:latin typeface="东芝黑体 Regular" panose="020B0500000000000000" pitchFamily="34" charset="-122"/>
                <a:ea typeface="东芝黑体 Regular" panose="020B0500000000000000" pitchFamily="34" charset="-122"/>
              </a:rPr>
              <a:t>High </a:t>
            </a:r>
            <a:r>
              <a:rPr lang="en-US" altLang="ja-JP" sz="1600" dirty="0">
                <a:latin typeface="东芝黑体 Regular" panose="020B0500000000000000" pitchFamily="34" charset="-122"/>
                <a:ea typeface="东芝黑体 Regular" panose="020B0500000000000000" pitchFamily="34" charset="-122"/>
              </a:rPr>
              <a:t>withstand voltage and low ON resistance MOSFET is suitable for AC / DC power PFC circuit</a:t>
            </a:r>
            <a:r>
              <a:rPr lang="en-US" altLang="ja-JP" sz="1600" dirty="0" smtClean="0">
                <a:latin typeface="东芝黑体 Regular" panose="020B0500000000000000" pitchFamily="34" charset="-122"/>
                <a:ea typeface="东芝黑体 Regular" panose="020B0500000000000000" pitchFamily="34" charset="-122"/>
              </a:rPr>
              <a:t>.</a:t>
            </a:r>
          </a:p>
          <a:p>
            <a:pPr marL="285750" indent="-285750">
              <a:buFontTx/>
              <a:buChar char="-"/>
            </a:pPr>
            <a:r>
              <a:rPr lang="en-US" altLang="ja-JP" sz="1600" dirty="0">
                <a:latin typeface="东芝黑体 Regular" panose="020B0500000000000000" pitchFamily="34" charset="-122"/>
                <a:ea typeface="东芝黑体 Regular" panose="020B0500000000000000" pitchFamily="34" charset="-122"/>
              </a:rPr>
              <a:t>In general, a photocoupler is used for voltage feedback to the primary side to the AC / DC power supply.</a:t>
            </a:r>
          </a:p>
          <a:p>
            <a:pPr marL="285750" indent="-285750">
              <a:buFontTx/>
              <a:buChar char="-"/>
            </a:pPr>
            <a:endParaRPr lang="en-US" altLang="ja-JP" sz="1600" dirty="0" smtClean="0">
              <a:latin typeface="东芝黑体 Regular" panose="020B0500000000000000" pitchFamily="34" charset="-122"/>
              <a:ea typeface="东芝黑体 Regular" panose="020B0500000000000000" pitchFamily="34" charset="-122"/>
            </a:endParaRPr>
          </a:p>
          <a:p>
            <a:endParaRPr lang="en-US" altLang="ja-JP" sz="1600" dirty="0" smtClean="0">
              <a:latin typeface="东芝黑体 Regular" panose="020B0500000000000000" pitchFamily="34" charset="-122"/>
              <a:ea typeface="东芝黑体 Regular" panose="020B0500000000000000" pitchFamily="34" charset="-122"/>
            </a:endParaRPr>
          </a:p>
          <a:p>
            <a:endParaRPr lang="en-US" altLang="ja-JP" sz="1600" dirty="0">
              <a:latin typeface="东芝黑体 Regular" panose="020B0500000000000000" pitchFamily="34" charset="-122"/>
              <a:ea typeface="东芝黑体 Regular" panose="020B0500000000000000" pitchFamily="34" charset="-122"/>
            </a:endParaRPr>
          </a:p>
          <a:p>
            <a:pPr marL="182563" indent="-182563">
              <a:buFont typeface="Wingdings" panose="05000000000000000000" pitchFamily="2" charset="2"/>
              <a:buChar char="l"/>
            </a:pPr>
            <a:r>
              <a:rPr lang="en-US" altLang="ja-JP" sz="1600" dirty="0" smtClean="0">
                <a:latin typeface="东芝黑体 Regular" panose="020B0500000000000000" pitchFamily="34" charset="-122"/>
                <a:ea typeface="东芝黑体 Regular" panose="020B0500000000000000" pitchFamily="34" charset="-122"/>
              </a:rPr>
              <a:t>AC/DC</a:t>
            </a:r>
            <a:r>
              <a:rPr lang="ja-JP" altLang="en-US" sz="1600" dirty="0">
                <a:latin typeface="东芝黑体 Regular" panose="020B0500000000000000" pitchFamily="34" charset="-122"/>
                <a:ea typeface="东芝黑体 Regular" panose="020B0500000000000000" pitchFamily="34" charset="-122"/>
              </a:rPr>
              <a:t>電源への一次側への電圧フィードバックには一般的にフォトカプラが使用</a:t>
            </a:r>
            <a:r>
              <a:rPr lang="ja-JP" altLang="en-US" sz="1600" dirty="0" smtClean="0">
                <a:latin typeface="东芝黑体 Regular" panose="020B0500000000000000" pitchFamily="34" charset="-122"/>
                <a:ea typeface="东芝黑体 Regular" panose="020B0500000000000000" pitchFamily="34" charset="-122"/>
              </a:rPr>
              <a:t>されている。</a:t>
            </a:r>
            <a:endParaRPr lang="ja-JP" altLang="en-US" sz="1600" dirty="0">
              <a:latin typeface="东芝黑体 Regular" panose="020B0500000000000000" pitchFamily="34" charset="-122"/>
              <a:ea typeface="东芝黑体 Regular" panose="020B0500000000000000" pitchFamily="34" charset="-122"/>
            </a:endParaRPr>
          </a:p>
        </p:txBody>
      </p:sp>
      <p:sp>
        <p:nvSpPr>
          <p:cNvPr id="201" name="正方形/長方形 200"/>
          <p:cNvSpPr/>
          <p:nvPr/>
        </p:nvSpPr>
        <p:spPr>
          <a:xfrm>
            <a:off x="7445528" y="2888079"/>
            <a:ext cx="4576719" cy="3483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0" rtlCol="0" anchor="t"/>
          <a:lstStyle/>
          <a:p>
            <a:pPr>
              <a:lnSpc>
                <a:spcPct val="125000"/>
              </a:lnSpc>
            </a:pPr>
            <a:r>
              <a:rPr lang="en-US" altLang="ja-JP" sz="2400" dirty="0">
                <a:solidFill>
                  <a:schemeClr val="accent1"/>
                </a:solidFill>
                <a:latin typeface="东芝黑体 Regular" panose="020B0500000000000000" pitchFamily="34" charset="-122"/>
                <a:ea typeface="东芝黑体 Regular" panose="020B0500000000000000" pitchFamily="34" charset="-122"/>
              </a:rPr>
              <a:t>Proposal from Toshiba</a:t>
            </a:r>
            <a:endParaRPr lang="en-US" altLang="ja-JP" sz="2400" dirty="0" smtClean="0">
              <a:solidFill>
                <a:schemeClr val="tx1">
                  <a:lumMod val="50000"/>
                  <a:lumOff val="50000"/>
                </a:schemeClr>
              </a:solidFill>
              <a:latin typeface="东芝黑体 Regular" panose="020B0500000000000000" pitchFamily="34" charset="-122"/>
              <a:ea typeface="东芝黑体 Regular" panose="020B0500000000000000" pitchFamily="34" charset="-122"/>
            </a:endParaRPr>
          </a:p>
          <a:p>
            <a:pPr marL="285750" indent="-285750">
              <a:buFontTx/>
              <a:buChar char="-"/>
            </a:pPr>
            <a:r>
              <a:rPr lang="en-US" altLang="ja-JP" sz="1600" b="1" dirty="0">
                <a:solidFill>
                  <a:schemeClr val="accent1"/>
                </a:solidFill>
                <a:latin typeface="东芝黑体 Regular" panose="020B0500000000000000" pitchFamily="34" charset="-122"/>
                <a:ea typeface="东芝黑体 Regular" panose="020B0500000000000000" pitchFamily="34" charset="-122"/>
              </a:rPr>
              <a:t>Epitaxial-type silicon bipolar transistor for gate </a:t>
            </a: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driving</a:t>
            </a:r>
          </a:p>
          <a:p>
            <a:pPr marL="285750" indent="-285750">
              <a:buFontTx/>
              <a:buChar char="-"/>
            </a:pPr>
            <a:r>
              <a:rPr lang="en-US" altLang="ja-JP" sz="1600" b="1" dirty="0">
                <a:solidFill>
                  <a:schemeClr val="accent1"/>
                </a:solidFill>
                <a:latin typeface="东芝黑体 Regular" panose="020B0500000000000000" pitchFamily="34" charset="-122"/>
                <a:ea typeface="东芝黑体 Regular" panose="020B0500000000000000" pitchFamily="34" charset="-122"/>
              </a:rPr>
              <a:t>DTMOS IV </a:t>
            </a: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MOSFET, ideal </a:t>
            </a:r>
            <a:r>
              <a:rPr lang="en-US" altLang="ja-JP" sz="1600" b="1" dirty="0">
                <a:solidFill>
                  <a:schemeClr val="accent1"/>
                </a:solidFill>
                <a:latin typeface="东芝黑体 Regular" panose="020B0500000000000000" pitchFamily="34" charset="-122"/>
                <a:ea typeface="东芝黑体 Regular" panose="020B0500000000000000" pitchFamily="34" charset="-122"/>
              </a:rPr>
              <a:t>for high-efficiency power </a:t>
            </a: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switching</a:t>
            </a:r>
          </a:p>
          <a:p>
            <a:pPr marL="285750" indent="-285750">
              <a:buFontTx/>
              <a:buChar char="-"/>
            </a:pP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Small signal MOSFET for low voltage switching </a:t>
            </a:r>
          </a:p>
          <a:p>
            <a:pPr marL="285750" indent="-285750">
              <a:buFontTx/>
              <a:buChar char="-"/>
            </a:pPr>
            <a:r>
              <a:rPr lang="en-US" altLang="ja-JP" sz="1600" b="1" dirty="0">
                <a:solidFill>
                  <a:schemeClr val="accent1"/>
                </a:solidFill>
                <a:latin typeface="东芝黑体 Regular" panose="020B0500000000000000" pitchFamily="34" charset="-122"/>
                <a:ea typeface="东芝黑体 Regular" panose="020B0500000000000000" pitchFamily="34" charset="-122"/>
              </a:rPr>
              <a:t>Ultra low-noise op-amp to </a:t>
            </a: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capture </a:t>
            </a:r>
            <a:r>
              <a:rPr lang="en-US" altLang="ja-JP" sz="1600" b="1" dirty="0">
                <a:solidFill>
                  <a:schemeClr val="accent1"/>
                </a:solidFill>
                <a:latin typeface="东芝黑体 Regular" panose="020B0500000000000000" pitchFamily="34" charset="-122"/>
                <a:ea typeface="东芝黑体 Regular" panose="020B0500000000000000" pitchFamily="34" charset="-122"/>
              </a:rPr>
              <a:t>fluctuations in current consumption </a:t>
            </a:r>
            <a:r>
              <a:rPr lang="en-US" altLang="ja-JP" sz="1600" b="1" dirty="0" smtClean="0">
                <a:solidFill>
                  <a:schemeClr val="accent1"/>
                </a:solidFill>
                <a:latin typeface="东芝黑体 Regular" panose="020B0500000000000000" pitchFamily="34" charset="-122"/>
                <a:ea typeface="东芝黑体 Regular" panose="020B0500000000000000" pitchFamily="34" charset="-122"/>
              </a:rPr>
              <a:t>accurately</a:t>
            </a:r>
          </a:p>
          <a:p>
            <a:pPr marL="285750" indent="-285750">
              <a:buFontTx/>
              <a:buChar char="-"/>
            </a:pPr>
            <a:r>
              <a:rPr lang="en-US" altLang="ja-JP" sz="1600" b="1" dirty="0">
                <a:solidFill>
                  <a:schemeClr val="accent1"/>
                </a:solidFill>
                <a:latin typeface="东芝黑体 Regular" panose="020B0500000000000000" pitchFamily="34" charset="-122"/>
                <a:ea typeface="东芝黑体 Regular" panose="020B0500000000000000" pitchFamily="34" charset="-122"/>
              </a:rPr>
              <a:t>Transistor-output photocoupler with superior environmental resistance</a:t>
            </a:r>
            <a:endParaRPr lang="en-US" altLang="ja-JP" sz="1600" b="1" dirty="0" smtClean="0">
              <a:solidFill>
                <a:schemeClr val="accent1"/>
              </a:solidFill>
              <a:latin typeface="东芝黑体 Regular" panose="020B0500000000000000" pitchFamily="34" charset="-122"/>
              <a:ea typeface="东芝黑体 Regular" panose="020B0500000000000000" pitchFamily="34" charset="-122"/>
            </a:endParaRPr>
          </a:p>
          <a:p>
            <a:pPr marL="285750" indent="-285750">
              <a:lnSpc>
                <a:spcPct val="125000"/>
              </a:lnSpc>
              <a:buFontTx/>
              <a:buChar char="-"/>
            </a:pPr>
            <a:endParaRPr lang="en-US" altLang="ja-JP" sz="1600" b="1" dirty="0" smtClean="0">
              <a:solidFill>
                <a:schemeClr val="accent1"/>
              </a:solidFill>
              <a:latin typeface="东芝黑体 Regular" panose="020B0500000000000000" pitchFamily="34" charset="-122"/>
              <a:ea typeface="东芝黑体 Regular" panose="020B0500000000000000" pitchFamily="34" charset="-122"/>
            </a:endParaRPr>
          </a:p>
        </p:txBody>
      </p:sp>
      <p:sp>
        <p:nvSpPr>
          <p:cNvPr id="6" name="タイトル 5"/>
          <p:cNvSpPr>
            <a:spLocks noGrp="1"/>
          </p:cNvSpPr>
          <p:nvPr>
            <p:ph type="title"/>
          </p:nvPr>
        </p:nvSpPr>
        <p:spPr/>
        <p:txBody>
          <a:bodyPr anchor="b"/>
          <a:lstStyle/>
          <a:p>
            <a:r>
              <a:rPr lang="zh-CN" altLang="en-US" sz="2800" dirty="0">
                <a:latin typeface="东芝黑体 Bold" panose="020B0800000000000000" pitchFamily="34" charset="-122"/>
                <a:ea typeface="东芝黑体 Bold" panose="020B0800000000000000" pitchFamily="34" charset="-122"/>
              </a:rPr>
              <a:t>电</a:t>
            </a:r>
            <a:r>
              <a:rPr lang="zh-CN" altLang="en-US" sz="2800" dirty="0" smtClean="0">
                <a:latin typeface="东芝黑体 Bold" panose="020B0800000000000000" pitchFamily="34" charset="-122"/>
                <a:ea typeface="东芝黑体 Bold" panose="020B0800000000000000" pitchFamily="34" charset="-122"/>
              </a:rPr>
              <a:t>源管理及电池充电</a:t>
            </a:r>
            <a:r>
              <a:rPr lang="en-US" altLang="ja-JP" sz="2800" dirty="0" smtClean="0">
                <a:latin typeface="东芝黑体 Bold" panose="020B0800000000000000" pitchFamily="34" charset="-122"/>
                <a:ea typeface="东芝黑体 Bold" panose="020B0800000000000000" pitchFamily="34" charset="-122"/>
              </a:rPr>
              <a:t> </a:t>
            </a:r>
            <a:endParaRPr kumimoji="1" lang="ja-JP" altLang="en-US" sz="2800" b="1" dirty="0">
              <a:latin typeface="东芝黑体 Bold" panose="020B0800000000000000" pitchFamily="34" charset="-122"/>
              <a:ea typeface="东芝黑体 Bold" panose="020B0800000000000000" pitchFamily="34" charset="-122"/>
              <a:cs typeface="Arial" panose="020B0604020202020204" pitchFamily="34" charset="0"/>
            </a:endParaRPr>
          </a:p>
        </p:txBody>
      </p:sp>
      <p:sp>
        <p:nvSpPr>
          <p:cNvPr id="203" name="円/楕円 202">
            <a:hlinkClick r:id="" action="ppaction://noaction"/>
          </p:cNvPr>
          <p:cNvSpPr/>
          <p:nvPr/>
        </p:nvSpPr>
        <p:spPr>
          <a:xfrm>
            <a:off x="11645092" y="5561546"/>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7</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205" name="円/楕円 204">
            <a:hlinkClick r:id="rId3" action="ppaction://hlinksldjump"/>
          </p:cNvPr>
          <p:cNvSpPr/>
          <p:nvPr/>
        </p:nvSpPr>
        <p:spPr>
          <a:xfrm>
            <a:off x="11645092" y="3422632"/>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smtClean="0">
                <a:solidFill>
                  <a:srgbClr val="FFFFFF"/>
                </a:solidFill>
                <a:latin typeface="东芝黑体 Regular" panose="020B0500000000000000" pitchFamily="34" charset="-122"/>
                <a:ea typeface="东芝黑体 Regular" panose="020B0500000000000000" pitchFamily="34" charset="-122"/>
              </a:rPr>
              <a:t>1</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206" name="円/楕円 205">
            <a:hlinkClick r:id="rId4" action="ppaction://hlinksldjump"/>
          </p:cNvPr>
          <p:cNvSpPr/>
          <p:nvPr/>
        </p:nvSpPr>
        <p:spPr>
          <a:xfrm>
            <a:off x="11645092" y="4367888"/>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4</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621966612"/>
              </p:ext>
            </p:extLst>
          </p:nvPr>
        </p:nvGraphicFramePr>
        <p:xfrm>
          <a:off x="456447" y="1897498"/>
          <a:ext cx="6989082" cy="3110805"/>
        </p:xfrm>
        <a:graphic>
          <a:graphicData uri="http://schemas.openxmlformats.org/presentationml/2006/ole">
            <mc:AlternateContent xmlns:mc="http://schemas.openxmlformats.org/markup-compatibility/2006">
              <mc:Choice xmlns:v="urn:schemas-microsoft-com:vml" Requires="v">
                <p:oleObj spid="_x0000_s5500" name="Visio" r:id="rId5" imgW="6515606" imgH="2901545" progId="Visio.Drawing.11">
                  <p:embed/>
                </p:oleObj>
              </mc:Choice>
              <mc:Fallback>
                <p:oleObj name="Visio" r:id="rId5" imgW="6515606" imgH="2901545" progId="Visio.Drawing.11">
                  <p:embed/>
                  <p:pic>
                    <p:nvPicPr>
                      <p:cNvPr id="0" name="オブジェクト 1"/>
                      <p:cNvPicPr>
                        <a:picLocks noChangeAspect="1" noChangeArrowheads="1"/>
                      </p:cNvPicPr>
                      <p:nvPr/>
                    </p:nvPicPr>
                    <p:blipFill>
                      <a:blip r:embed="rId6"/>
                      <a:srcRect/>
                      <a:stretch>
                        <a:fillRect/>
                      </a:stretch>
                    </p:blipFill>
                    <p:spPr bwMode="auto">
                      <a:xfrm>
                        <a:off x="456447" y="1897498"/>
                        <a:ext cx="6989082" cy="3110805"/>
                      </a:xfrm>
                      <a:prstGeom prst="rect">
                        <a:avLst/>
                      </a:prstGeom>
                      <a:noFill/>
                      <a:ln>
                        <a:noFill/>
                      </a:ln>
                    </p:spPr>
                  </p:pic>
                </p:oleObj>
              </mc:Fallback>
            </mc:AlternateContent>
          </a:graphicData>
        </a:graphic>
      </p:graphicFrame>
      <p:sp>
        <p:nvSpPr>
          <p:cNvPr id="114" name="円/楕円 113">
            <a:hlinkClick r:id="rId4" action="ppaction://hlinksldjump"/>
          </p:cNvPr>
          <p:cNvSpPr/>
          <p:nvPr/>
        </p:nvSpPr>
        <p:spPr>
          <a:xfrm>
            <a:off x="2200010" y="3310078"/>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3</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96" name="円/楕円 95">
            <a:hlinkClick r:id="rId4" action="ppaction://hlinksldjump"/>
          </p:cNvPr>
          <p:cNvSpPr/>
          <p:nvPr/>
        </p:nvSpPr>
        <p:spPr>
          <a:xfrm>
            <a:off x="5640809" y="2606925"/>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4</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115" name="円/楕円 114">
            <a:hlinkClick r:id="rId3" action="ppaction://hlinksldjump"/>
          </p:cNvPr>
          <p:cNvSpPr/>
          <p:nvPr/>
        </p:nvSpPr>
        <p:spPr>
          <a:xfrm>
            <a:off x="2836587" y="3309384"/>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1</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113" name="円/楕円 112">
            <a:hlinkClick r:id="" action="ppaction://noaction"/>
          </p:cNvPr>
          <p:cNvSpPr/>
          <p:nvPr/>
        </p:nvSpPr>
        <p:spPr>
          <a:xfrm>
            <a:off x="3689731" y="4701980"/>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7</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97" name="円/楕円 96">
            <a:hlinkClick r:id="" action="ppaction://noaction"/>
          </p:cNvPr>
          <p:cNvSpPr/>
          <p:nvPr/>
        </p:nvSpPr>
        <p:spPr>
          <a:xfrm>
            <a:off x="4992264" y="4701980"/>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smtClean="0">
                <a:solidFill>
                  <a:srgbClr val="FFFFFF"/>
                </a:solidFill>
                <a:latin typeface="东芝黑体 Regular" panose="020B0500000000000000" pitchFamily="34" charset="-122"/>
                <a:ea typeface="东芝黑体 Regular" panose="020B0500000000000000" pitchFamily="34" charset="-122"/>
              </a:rPr>
              <a:t>5</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98" name="円/楕円 97">
            <a:hlinkClick r:id="" action="ppaction://noaction"/>
          </p:cNvPr>
          <p:cNvSpPr/>
          <p:nvPr/>
        </p:nvSpPr>
        <p:spPr>
          <a:xfrm>
            <a:off x="11645092" y="4875722"/>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smtClean="0">
                <a:solidFill>
                  <a:srgbClr val="FFFFFF"/>
                </a:solidFill>
                <a:latin typeface="东芝黑体 Regular" panose="020B0500000000000000" pitchFamily="34" charset="-122"/>
                <a:ea typeface="东芝黑体 Regular" panose="020B0500000000000000" pitchFamily="34" charset="-122"/>
              </a:rPr>
              <a:t>5</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17" name="円/楕円 16">
            <a:hlinkClick r:id="rId4" action="ppaction://hlinksldjump"/>
          </p:cNvPr>
          <p:cNvSpPr/>
          <p:nvPr/>
        </p:nvSpPr>
        <p:spPr>
          <a:xfrm>
            <a:off x="3196105" y="3308465"/>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a:solidFill>
                  <a:srgbClr val="FFFFFF"/>
                </a:solidFill>
                <a:latin typeface="东芝黑体 Regular" panose="020B0500000000000000" pitchFamily="34" charset="-122"/>
                <a:ea typeface="东芝黑体 Regular" panose="020B0500000000000000" pitchFamily="34" charset="-122"/>
              </a:rPr>
              <a:t>4</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18" name="円/楕円 17">
            <a:hlinkClick r:id="rId4" action="ppaction://hlinksldjump"/>
          </p:cNvPr>
          <p:cNvSpPr/>
          <p:nvPr/>
        </p:nvSpPr>
        <p:spPr>
          <a:xfrm>
            <a:off x="11645092" y="3867404"/>
            <a:ext cx="327600" cy="32760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dirty="0" smtClean="0">
                <a:solidFill>
                  <a:srgbClr val="FFFFFF"/>
                </a:solidFill>
                <a:latin typeface="东芝黑体 Regular" panose="020B0500000000000000" pitchFamily="34" charset="-122"/>
                <a:ea typeface="东芝黑体 Regular" panose="020B0500000000000000" pitchFamily="34" charset="-122"/>
              </a:rPr>
              <a:t>3</a:t>
            </a:r>
            <a:endParaRPr lang="ja-JP" altLang="en-US" dirty="0">
              <a:solidFill>
                <a:srgbClr val="FFFFFF"/>
              </a:solidFill>
              <a:latin typeface="东芝黑体 Regular" panose="020B0500000000000000" pitchFamily="34" charset="-122"/>
              <a:ea typeface="东芝黑体 Regular" panose="020B0500000000000000" pitchFamily="34" charset="-122"/>
            </a:endParaRPr>
          </a:p>
        </p:txBody>
      </p:sp>
      <p:sp>
        <p:nvSpPr>
          <p:cNvPr id="19" name="Freeform 5"/>
          <p:cNvSpPr>
            <a:spLocks noEditPoints="1"/>
          </p:cNvSpPr>
          <p:nvPr/>
        </p:nvSpPr>
        <p:spPr bwMode="auto">
          <a:xfrm flipH="1">
            <a:off x="612773" y="4450635"/>
            <a:ext cx="1460316" cy="1345002"/>
          </a:xfrm>
          <a:custGeom>
            <a:avLst/>
            <a:gdLst>
              <a:gd name="T0" fmla="*/ 1805 w 1859"/>
              <a:gd name="T1" fmla="*/ 78 h 1721"/>
              <a:gd name="T2" fmla="*/ 1329 w 1859"/>
              <a:gd name="T3" fmla="*/ 78 h 1721"/>
              <a:gd name="T4" fmla="*/ 1003 w 1859"/>
              <a:gd name="T5" fmla="*/ 38 h 1721"/>
              <a:gd name="T6" fmla="*/ 665 w 1859"/>
              <a:gd name="T7" fmla="*/ 38 h 1721"/>
              <a:gd name="T8" fmla="*/ 662 w 1859"/>
              <a:gd name="T9" fmla="*/ 38 h 1721"/>
              <a:gd name="T10" fmla="*/ 657 w 1859"/>
              <a:gd name="T11" fmla="*/ 40 h 1721"/>
              <a:gd name="T12" fmla="*/ 596 w 1859"/>
              <a:gd name="T13" fmla="*/ 91 h 1721"/>
              <a:gd name="T14" fmla="*/ 500 w 1859"/>
              <a:gd name="T15" fmla="*/ 130 h 1721"/>
              <a:gd name="T16" fmla="*/ 419 w 1859"/>
              <a:gd name="T17" fmla="*/ 158 h 1721"/>
              <a:gd name="T18" fmla="*/ 413 w 1859"/>
              <a:gd name="T19" fmla="*/ 159 h 1721"/>
              <a:gd name="T20" fmla="*/ 366 w 1859"/>
              <a:gd name="T21" fmla="*/ 190 h 1721"/>
              <a:gd name="T22" fmla="*/ 49 w 1859"/>
              <a:gd name="T23" fmla="*/ 241 h 1721"/>
              <a:gd name="T24" fmla="*/ 7 w 1859"/>
              <a:gd name="T25" fmla="*/ 290 h 1721"/>
              <a:gd name="T26" fmla="*/ 366 w 1859"/>
              <a:gd name="T27" fmla="*/ 315 h 1721"/>
              <a:gd name="T28" fmla="*/ 413 w 1859"/>
              <a:gd name="T29" fmla="*/ 396 h 1721"/>
              <a:gd name="T30" fmla="*/ 416 w 1859"/>
              <a:gd name="T31" fmla="*/ 397 h 1721"/>
              <a:gd name="T32" fmla="*/ 490 w 1859"/>
              <a:gd name="T33" fmla="*/ 411 h 1721"/>
              <a:gd name="T34" fmla="*/ 591 w 1859"/>
              <a:gd name="T35" fmla="*/ 453 h 1721"/>
              <a:gd name="T36" fmla="*/ 656 w 1859"/>
              <a:gd name="T37" fmla="*/ 514 h 1721"/>
              <a:gd name="T38" fmla="*/ 660 w 1859"/>
              <a:gd name="T39" fmla="*/ 516 h 1721"/>
              <a:gd name="T40" fmla="*/ 665 w 1859"/>
              <a:gd name="T41" fmla="*/ 517 h 1721"/>
              <a:gd name="T42" fmla="*/ 735 w 1859"/>
              <a:gd name="T43" fmla="*/ 545 h 1721"/>
              <a:gd name="T44" fmla="*/ 972 w 1859"/>
              <a:gd name="T45" fmla="*/ 802 h 1721"/>
              <a:gd name="T46" fmla="*/ 1015 w 1859"/>
              <a:gd name="T47" fmla="*/ 879 h 1721"/>
              <a:gd name="T48" fmla="*/ 1067 w 1859"/>
              <a:gd name="T49" fmla="*/ 1703 h 1721"/>
              <a:gd name="T50" fmla="*/ 1525 w 1859"/>
              <a:gd name="T51" fmla="*/ 1721 h 1721"/>
              <a:gd name="T52" fmla="*/ 1518 w 1859"/>
              <a:gd name="T53" fmla="*/ 826 h 1721"/>
              <a:gd name="T54" fmla="*/ 1813 w 1859"/>
              <a:gd name="T55" fmla="*/ 465 h 1721"/>
              <a:gd name="T56" fmla="*/ 1813 w 1859"/>
              <a:gd name="T57" fmla="*/ 120 h 1721"/>
              <a:gd name="T58" fmla="*/ 42 w 1859"/>
              <a:gd name="T59" fmla="*/ 277 h 1721"/>
              <a:gd name="T60" fmla="*/ 366 w 1859"/>
              <a:gd name="T61" fmla="*/ 287 h 1721"/>
              <a:gd name="T62" fmla="*/ 394 w 1859"/>
              <a:gd name="T63" fmla="*/ 301 h 1721"/>
              <a:gd name="T64" fmla="*/ 405 w 1859"/>
              <a:gd name="T65" fmla="*/ 194 h 1721"/>
              <a:gd name="T66" fmla="*/ 433 w 1859"/>
              <a:gd name="T67" fmla="*/ 369 h 1721"/>
              <a:gd name="T68" fmla="*/ 490 w 1859"/>
              <a:gd name="T69" fmla="*/ 369 h 1721"/>
              <a:gd name="T70" fmla="*/ 518 w 1859"/>
              <a:gd name="T71" fmla="*/ 383 h 1721"/>
              <a:gd name="T72" fmla="*/ 591 w 1859"/>
              <a:gd name="T73" fmla="*/ 135 h 1721"/>
              <a:gd name="T74" fmla="*/ 619 w 1859"/>
              <a:gd name="T75" fmla="*/ 446 h 1721"/>
              <a:gd name="T76" fmla="*/ 619 w 1859"/>
              <a:gd name="T77" fmla="*/ 108 h 1721"/>
              <a:gd name="T78" fmla="*/ 679 w 1859"/>
              <a:gd name="T79" fmla="*/ 489 h 1721"/>
              <a:gd name="T80" fmla="*/ 989 w 1859"/>
              <a:gd name="T81" fmla="*/ 489 h 1721"/>
              <a:gd name="T82" fmla="*/ 1032 w 1859"/>
              <a:gd name="T83" fmla="*/ 843 h 1721"/>
              <a:gd name="T84" fmla="*/ 1079 w 1859"/>
              <a:gd name="T85" fmla="*/ 628 h 1721"/>
              <a:gd name="T86" fmla="*/ 1003 w 1859"/>
              <a:gd name="T87" fmla="*/ 517 h 1721"/>
              <a:gd name="T88" fmla="*/ 1297 w 1859"/>
              <a:gd name="T89" fmla="*/ 506 h 1721"/>
              <a:gd name="T90" fmla="*/ 1226 w 1859"/>
              <a:gd name="T91" fmla="*/ 693 h 1721"/>
              <a:gd name="T92" fmla="*/ 1329 w 1859"/>
              <a:gd name="T93" fmla="*/ 477 h 1721"/>
              <a:gd name="T94" fmla="*/ 1357 w 1859"/>
              <a:gd name="T95" fmla="*/ 517 h 1721"/>
              <a:gd name="T96" fmla="*/ 1648 w 1859"/>
              <a:gd name="T97" fmla="*/ 735 h 1721"/>
              <a:gd name="T98" fmla="*/ 1506 w 1859"/>
              <a:gd name="T99" fmla="*/ 907 h 1721"/>
              <a:gd name="T100" fmla="*/ 1143 w 1859"/>
              <a:gd name="T101" fmla="*/ 1109 h 1721"/>
              <a:gd name="T102" fmla="*/ 1501 w 1859"/>
              <a:gd name="T103" fmla="*/ 557 h 1721"/>
              <a:gd name="T104" fmla="*/ 1597 w 1859"/>
              <a:gd name="T105" fmla="*/ 536 h 1721"/>
              <a:gd name="T106" fmla="*/ 1785 w 1859"/>
              <a:gd name="T107" fmla="*/ 125 h 1721"/>
              <a:gd name="T108" fmla="*/ 1449 w 1859"/>
              <a:gd name="T109" fmla="*/ 524 h 1721"/>
              <a:gd name="T110" fmla="*/ 1176 w 1859"/>
              <a:gd name="T111" fmla="*/ 442 h 1721"/>
              <a:gd name="T112" fmla="*/ 1341 w 1859"/>
              <a:gd name="T113" fmla="*/ 103 h 1721"/>
              <a:gd name="T114" fmla="*/ 1785 w 1859"/>
              <a:gd name="T115" fmla="*/ 99 h 1721"/>
              <a:gd name="T116" fmla="*/ 1831 w 1859"/>
              <a:gd name="T117" fmla="*/ 285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9" h="1721">
                <a:moveTo>
                  <a:pt x="1813" y="120"/>
                </a:moveTo>
                <a:cubicBezTo>
                  <a:pt x="1813" y="90"/>
                  <a:pt x="1813" y="90"/>
                  <a:pt x="1813" y="90"/>
                </a:cubicBezTo>
                <a:cubicBezTo>
                  <a:pt x="1813" y="85"/>
                  <a:pt x="1810" y="80"/>
                  <a:pt x="1805" y="78"/>
                </a:cubicBezTo>
                <a:cubicBezTo>
                  <a:pt x="1673" y="16"/>
                  <a:pt x="1473" y="4"/>
                  <a:pt x="1451" y="3"/>
                </a:cubicBezTo>
                <a:cubicBezTo>
                  <a:pt x="1404" y="0"/>
                  <a:pt x="1382" y="25"/>
                  <a:pt x="1363" y="48"/>
                </a:cubicBezTo>
                <a:cubicBezTo>
                  <a:pt x="1352" y="60"/>
                  <a:pt x="1342" y="71"/>
                  <a:pt x="1329" y="78"/>
                </a:cubicBezTo>
                <a:cubicBezTo>
                  <a:pt x="1309" y="87"/>
                  <a:pt x="1164" y="86"/>
                  <a:pt x="1017" y="83"/>
                </a:cubicBezTo>
                <a:cubicBezTo>
                  <a:pt x="1017" y="52"/>
                  <a:pt x="1017" y="52"/>
                  <a:pt x="1017" y="52"/>
                </a:cubicBezTo>
                <a:cubicBezTo>
                  <a:pt x="1017" y="44"/>
                  <a:pt x="1011" y="38"/>
                  <a:pt x="1003" y="38"/>
                </a:cubicBezTo>
                <a:cubicBezTo>
                  <a:pt x="665" y="38"/>
                  <a:pt x="665" y="38"/>
                  <a:pt x="665" y="38"/>
                </a:cubicBezTo>
                <a:cubicBezTo>
                  <a:pt x="665" y="38"/>
                  <a:pt x="665" y="38"/>
                  <a:pt x="665" y="38"/>
                </a:cubicBezTo>
                <a:cubicBezTo>
                  <a:pt x="665" y="38"/>
                  <a:pt x="665" y="38"/>
                  <a:pt x="665" y="38"/>
                </a:cubicBezTo>
                <a:cubicBezTo>
                  <a:pt x="665" y="38"/>
                  <a:pt x="665" y="38"/>
                  <a:pt x="665" y="38"/>
                </a:cubicBezTo>
                <a:cubicBezTo>
                  <a:pt x="664" y="38"/>
                  <a:pt x="663" y="38"/>
                  <a:pt x="662" y="38"/>
                </a:cubicBezTo>
                <a:cubicBezTo>
                  <a:pt x="662" y="38"/>
                  <a:pt x="662" y="38"/>
                  <a:pt x="662" y="38"/>
                </a:cubicBezTo>
                <a:cubicBezTo>
                  <a:pt x="661" y="38"/>
                  <a:pt x="660" y="38"/>
                  <a:pt x="660" y="39"/>
                </a:cubicBezTo>
                <a:cubicBezTo>
                  <a:pt x="660" y="39"/>
                  <a:pt x="659" y="39"/>
                  <a:pt x="659" y="39"/>
                </a:cubicBezTo>
                <a:cubicBezTo>
                  <a:pt x="659" y="39"/>
                  <a:pt x="658" y="39"/>
                  <a:pt x="657" y="40"/>
                </a:cubicBezTo>
                <a:cubicBezTo>
                  <a:pt x="657" y="40"/>
                  <a:pt x="657" y="40"/>
                  <a:pt x="657" y="40"/>
                </a:cubicBezTo>
                <a:cubicBezTo>
                  <a:pt x="656" y="41"/>
                  <a:pt x="656" y="41"/>
                  <a:pt x="656" y="41"/>
                </a:cubicBezTo>
                <a:cubicBezTo>
                  <a:pt x="596" y="91"/>
                  <a:pt x="596" y="91"/>
                  <a:pt x="596" y="91"/>
                </a:cubicBezTo>
                <a:cubicBezTo>
                  <a:pt x="593" y="94"/>
                  <a:pt x="591" y="98"/>
                  <a:pt x="591" y="102"/>
                </a:cubicBezTo>
                <a:cubicBezTo>
                  <a:pt x="591" y="106"/>
                  <a:pt x="591" y="106"/>
                  <a:pt x="591" y="106"/>
                </a:cubicBezTo>
                <a:cubicBezTo>
                  <a:pt x="500" y="130"/>
                  <a:pt x="500" y="130"/>
                  <a:pt x="500" y="130"/>
                </a:cubicBezTo>
                <a:cubicBezTo>
                  <a:pt x="494" y="132"/>
                  <a:pt x="490" y="137"/>
                  <a:pt x="490" y="144"/>
                </a:cubicBezTo>
                <a:cubicBezTo>
                  <a:pt x="490" y="158"/>
                  <a:pt x="490" y="158"/>
                  <a:pt x="490" y="158"/>
                </a:cubicBezTo>
                <a:cubicBezTo>
                  <a:pt x="419" y="158"/>
                  <a:pt x="419" y="158"/>
                  <a:pt x="419" y="158"/>
                </a:cubicBezTo>
                <a:cubicBezTo>
                  <a:pt x="418" y="158"/>
                  <a:pt x="418" y="158"/>
                  <a:pt x="417" y="158"/>
                </a:cubicBezTo>
                <a:cubicBezTo>
                  <a:pt x="417" y="158"/>
                  <a:pt x="417" y="158"/>
                  <a:pt x="416" y="158"/>
                </a:cubicBezTo>
                <a:cubicBezTo>
                  <a:pt x="415" y="158"/>
                  <a:pt x="414" y="159"/>
                  <a:pt x="413" y="159"/>
                </a:cubicBezTo>
                <a:cubicBezTo>
                  <a:pt x="413" y="159"/>
                  <a:pt x="413" y="159"/>
                  <a:pt x="413" y="159"/>
                </a:cubicBezTo>
                <a:cubicBezTo>
                  <a:pt x="374" y="177"/>
                  <a:pt x="374" y="177"/>
                  <a:pt x="374" y="177"/>
                </a:cubicBezTo>
                <a:cubicBezTo>
                  <a:pt x="369" y="179"/>
                  <a:pt x="366" y="184"/>
                  <a:pt x="366" y="190"/>
                </a:cubicBezTo>
                <a:cubicBezTo>
                  <a:pt x="366" y="239"/>
                  <a:pt x="366" y="239"/>
                  <a:pt x="366" y="239"/>
                </a:cubicBezTo>
                <a:cubicBezTo>
                  <a:pt x="56" y="239"/>
                  <a:pt x="56" y="239"/>
                  <a:pt x="56" y="239"/>
                </a:cubicBezTo>
                <a:cubicBezTo>
                  <a:pt x="53" y="239"/>
                  <a:pt x="51" y="240"/>
                  <a:pt x="49" y="241"/>
                </a:cubicBezTo>
                <a:cubicBezTo>
                  <a:pt x="7" y="265"/>
                  <a:pt x="7" y="265"/>
                  <a:pt x="7" y="265"/>
                </a:cubicBezTo>
                <a:cubicBezTo>
                  <a:pt x="3" y="268"/>
                  <a:pt x="0" y="272"/>
                  <a:pt x="0" y="277"/>
                </a:cubicBezTo>
                <a:cubicBezTo>
                  <a:pt x="0" y="282"/>
                  <a:pt x="3" y="287"/>
                  <a:pt x="7" y="290"/>
                </a:cubicBezTo>
                <a:cubicBezTo>
                  <a:pt x="49" y="314"/>
                  <a:pt x="49" y="314"/>
                  <a:pt x="49" y="314"/>
                </a:cubicBezTo>
                <a:cubicBezTo>
                  <a:pt x="51" y="315"/>
                  <a:pt x="53" y="315"/>
                  <a:pt x="56" y="315"/>
                </a:cubicBezTo>
                <a:cubicBezTo>
                  <a:pt x="366" y="315"/>
                  <a:pt x="366" y="315"/>
                  <a:pt x="366" y="315"/>
                </a:cubicBezTo>
                <a:cubicBezTo>
                  <a:pt x="366" y="365"/>
                  <a:pt x="366" y="365"/>
                  <a:pt x="366" y="365"/>
                </a:cubicBezTo>
                <a:cubicBezTo>
                  <a:pt x="366" y="371"/>
                  <a:pt x="369" y="376"/>
                  <a:pt x="374" y="378"/>
                </a:cubicBezTo>
                <a:cubicBezTo>
                  <a:pt x="413" y="396"/>
                  <a:pt x="413" y="396"/>
                  <a:pt x="413" y="396"/>
                </a:cubicBezTo>
                <a:cubicBezTo>
                  <a:pt x="413" y="396"/>
                  <a:pt x="413" y="396"/>
                  <a:pt x="413" y="396"/>
                </a:cubicBezTo>
                <a:cubicBezTo>
                  <a:pt x="414" y="396"/>
                  <a:pt x="415" y="396"/>
                  <a:pt x="416" y="396"/>
                </a:cubicBezTo>
                <a:cubicBezTo>
                  <a:pt x="416" y="396"/>
                  <a:pt x="416" y="397"/>
                  <a:pt x="416" y="397"/>
                </a:cubicBezTo>
                <a:cubicBezTo>
                  <a:pt x="417" y="397"/>
                  <a:pt x="418" y="397"/>
                  <a:pt x="419" y="397"/>
                </a:cubicBezTo>
                <a:cubicBezTo>
                  <a:pt x="490" y="397"/>
                  <a:pt x="490" y="397"/>
                  <a:pt x="490" y="397"/>
                </a:cubicBezTo>
                <a:cubicBezTo>
                  <a:pt x="490" y="411"/>
                  <a:pt x="490" y="411"/>
                  <a:pt x="490" y="411"/>
                </a:cubicBezTo>
                <a:cubicBezTo>
                  <a:pt x="490" y="418"/>
                  <a:pt x="494" y="423"/>
                  <a:pt x="500" y="425"/>
                </a:cubicBezTo>
                <a:cubicBezTo>
                  <a:pt x="591" y="449"/>
                  <a:pt x="591" y="449"/>
                  <a:pt x="591" y="449"/>
                </a:cubicBezTo>
                <a:cubicBezTo>
                  <a:pt x="591" y="453"/>
                  <a:pt x="591" y="453"/>
                  <a:pt x="591" y="453"/>
                </a:cubicBezTo>
                <a:cubicBezTo>
                  <a:pt x="591" y="457"/>
                  <a:pt x="593" y="461"/>
                  <a:pt x="596" y="464"/>
                </a:cubicBezTo>
                <a:cubicBezTo>
                  <a:pt x="656" y="514"/>
                  <a:pt x="656" y="514"/>
                  <a:pt x="656" y="514"/>
                </a:cubicBezTo>
                <a:cubicBezTo>
                  <a:pt x="656" y="514"/>
                  <a:pt x="656" y="514"/>
                  <a:pt x="656" y="514"/>
                </a:cubicBezTo>
                <a:cubicBezTo>
                  <a:pt x="657" y="515"/>
                  <a:pt x="657" y="515"/>
                  <a:pt x="657" y="515"/>
                </a:cubicBezTo>
                <a:cubicBezTo>
                  <a:pt x="658" y="515"/>
                  <a:pt x="658" y="515"/>
                  <a:pt x="659" y="516"/>
                </a:cubicBezTo>
                <a:cubicBezTo>
                  <a:pt x="659" y="516"/>
                  <a:pt x="659" y="516"/>
                  <a:pt x="660" y="516"/>
                </a:cubicBezTo>
                <a:cubicBezTo>
                  <a:pt x="660" y="516"/>
                  <a:pt x="661" y="516"/>
                  <a:pt x="661" y="517"/>
                </a:cubicBezTo>
                <a:cubicBezTo>
                  <a:pt x="662" y="517"/>
                  <a:pt x="662" y="517"/>
                  <a:pt x="662" y="517"/>
                </a:cubicBezTo>
                <a:cubicBezTo>
                  <a:pt x="663" y="517"/>
                  <a:pt x="664" y="517"/>
                  <a:pt x="665" y="517"/>
                </a:cubicBezTo>
                <a:cubicBezTo>
                  <a:pt x="665" y="517"/>
                  <a:pt x="665" y="517"/>
                  <a:pt x="665" y="517"/>
                </a:cubicBezTo>
                <a:cubicBezTo>
                  <a:pt x="707" y="517"/>
                  <a:pt x="707" y="517"/>
                  <a:pt x="707" y="517"/>
                </a:cubicBezTo>
                <a:cubicBezTo>
                  <a:pt x="735" y="545"/>
                  <a:pt x="735" y="545"/>
                  <a:pt x="735" y="545"/>
                </a:cubicBezTo>
                <a:cubicBezTo>
                  <a:pt x="737" y="547"/>
                  <a:pt x="741" y="549"/>
                  <a:pt x="745" y="549"/>
                </a:cubicBezTo>
                <a:cubicBezTo>
                  <a:pt x="917" y="549"/>
                  <a:pt x="1029" y="582"/>
                  <a:pt x="1053" y="639"/>
                </a:cubicBezTo>
                <a:cubicBezTo>
                  <a:pt x="1069" y="679"/>
                  <a:pt x="1041" y="735"/>
                  <a:pt x="972" y="802"/>
                </a:cubicBezTo>
                <a:cubicBezTo>
                  <a:pt x="971" y="803"/>
                  <a:pt x="970" y="805"/>
                  <a:pt x="970" y="806"/>
                </a:cubicBezTo>
                <a:cubicBezTo>
                  <a:pt x="960" y="826"/>
                  <a:pt x="966" y="852"/>
                  <a:pt x="984" y="867"/>
                </a:cubicBezTo>
                <a:cubicBezTo>
                  <a:pt x="992" y="874"/>
                  <a:pt x="1003" y="879"/>
                  <a:pt x="1015" y="879"/>
                </a:cubicBezTo>
                <a:cubicBezTo>
                  <a:pt x="1025" y="879"/>
                  <a:pt x="1037" y="875"/>
                  <a:pt x="1048" y="866"/>
                </a:cubicBezTo>
                <a:cubicBezTo>
                  <a:pt x="1070" y="908"/>
                  <a:pt x="1099" y="989"/>
                  <a:pt x="1115" y="1113"/>
                </a:cubicBezTo>
                <a:cubicBezTo>
                  <a:pt x="1130" y="1237"/>
                  <a:pt x="1134" y="1441"/>
                  <a:pt x="1067" y="1703"/>
                </a:cubicBezTo>
                <a:cubicBezTo>
                  <a:pt x="1066" y="1707"/>
                  <a:pt x="1067" y="1712"/>
                  <a:pt x="1070" y="1715"/>
                </a:cubicBezTo>
                <a:cubicBezTo>
                  <a:pt x="1072" y="1719"/>
                  <a:pt x="1076" y="1721"/>
                  <a:pt x="1081" y="1721"/>
                </a:cubicBezTo>
                <a:cubicBezTo>
                  <a:pt x="1525" y="1721"/>
                  <a:pt x="1525" y="1721"/>
                  <a:pt x="1525" y="1721"/>
                </a:cubicBezTo>
                <a:cubicBezTo>
                  <a:pt x="1532" y="1721"/>
                  <a:pt x="1537" y="1716"/>
                  <a:pt x="1539" y="1710"/>
                </a:cubicBezTo>
                <a:cubicBezTo>
                  <a:pt x="1591" y="1509"/>
                  <a:pt x="1579" y="1019"/>
                  <a:pt x="1532" y="897"/>
                </a:cubicBezTo>
                <a:cubicBezTo>
                  <a:pt x="1517" y="858"/>
                  <a:pt x="1512" y="837"/>
                  <a:pt x="1518" y="826"/>
                </a:cubicBezTo>
                <a:cubicBezTo>
                  <a:pt x="1523" y="815"/>
                  <a:pt x="1542" y="808"/>
                  <a:pt x="1571" y="797"/>
                </a:cubicBezTo>
                <a:cubicBezTo>
                  <a:pt x="1595" y="789"/>
                  <a:pt x="1625" y="778"/>
                  <a:pt x="1660" y="760"/>
                </a:cubicBezTo>
                <a:cubicBezTo>
                  <a:pt x="1766" y="708"/>
                  <a:pt x="1813" y="574"/>
                  <a:pt x="1813" y="465"/>
                </a:cubicBezTo>
                <a:cubicBezTo>
                  <a:pt x="1813" y="445"/>
                  <a:pt x="1813" y="445"/>
                  <a:pt x="1813" y="445"/>
                </a:cubicBezTo>
                <a:cubicBezTo>
                  <a:pt x="1825" y="430"/>
                  <a:pt x="1859" y="380"/>
                  <a:pt x="1859" y="285"/>
                </a:cubicBezTo>
                <a:cubicBezTo>
                  <a:pt x="1859" y="189"/>
                  <a:pt x="1824" y="136"/>
                  <a:pt x="1813" y="120"/>
                </a:cubicBezTo>
                <a:close/>
                <a:moveTo>
                  <a:pt x="366" y="287"/>
                </a:moveTo>
                <a:cubicBezTo>
                  <a:pt x="60" y="287"/>
                  <a:pt x="60" y="287"/>
                  <a:pt x="60" y="287"/>
                </a:cubicBezTo>
                <a:cubicBezTo>
                  <a:pt x="42" y="277"/>
                  <a:pt x="42" y="277"/>
                  <a:pt x="42" y="277"/>
                </a:cubicBezTo>
                <a:cubicBezTo>
                  <a:pt x="60" y="267"/>
                  <a:pt x="60" y="267"/>
                  <a:pt x="60" y="267"/>
                </a:cubicBezTo>
                <a:cubicBezTo>
                  <a:pt x="366" y="267"/>
                  <a:pt x="366" y="267"/>
                  <a:pt x="366" y="267"/>
                </a:cubicBezTo>
                <a:lnTo>
                  <a:pt x="366" y="287"/>
                </a:lnTo>
                <a:close/>
                <a:moveTo>
                  <a:pt x="405" y="361"/>
                </a:moveTo>
                <a:cubicBezTo>
                  <a:pt x="394" y="356"/>
                  <a:pt x="394" y="356"/>
                  <a:pt x="394" y="356"/>
                </a:cubicBezTo>
                <a:cubicBezTo>
                  <a:pt x="394" y="301"/>
                  <a:pt x="394" y="301"/>
                  <a:pt x="394" y="301"/>
                </a:cubicBezTo>
                <a:cubicBezTo>
                  <a:pt x="394" y="253"/>
                  <a:pt x="394" y="253"/>
                  <a:pt x="394" y="253"/>
                </a:cubicBezTo>
                <a:cubicBezTo>
                  <a:pt x="394" y="199"/>
                  <a:pt x="394" y="199"/>
                  <a:pt x="394" y="199"/>
                </a:cubicBezTo>
                <a:cubicBezTo>
                  <a:pt x="405" y="194"/>
                  <a:pt x="405" y="194"/>
                  <a:pt x="405" y="194"/>
                </a:cubicBezTo>
                <a:lnTo>
                  <a:pt x="405" y="361"/>
                </a:lnTo>
                <a:close/>
                <a:moveTo>
                  <a:pt x="490" y="369"/>
                </a:moveTo>
                <a:cubicBezTo>
                  <a:pt x="433" y="369"/>
                  <a:pt x="433" y="369"/>
                  <a:pt x="433" y="369"/>
                </a:cubicBezTo>
                <a:cubicBezTo>
                  <a:pt x="433" y="186"/>
                  <a:pt x="433" y="186"/>
                  <a:pt x="433" y="186"/>
                </a:cubicBezTo>
                <a:cubicBezTo>
                  <a:pt x="490" y="186"/>
                  <a:pt x="490" y="186"/>
                  <a:pt x="490" y="186"/>
                </a:cubicBezTo>
                <a:lnTo>
                  <a:pt x="490" y="369"/>
                </a:lnTo>
                <a:close/>
                <a:moveTo>
                  <a:pt x="591" y="420"/>
                </a:moveTo>
                <a:cubicBezTo>
                  <a:pt x="518" y="400"/>
                  <a:pt x="518" y="400"/>
                  <a:pt x="518" y="400"/>
                </a:cubicBezTo>
                <a:cubicBezTo>
                  <a:pt x="518" y="383"/>
                  <a:pt x="518" y="383"/>
                  <a:pt x="518" y="383"/>
                </a:cubicBezTo>
                <a:cubicBezTo>
                  <a:pt x="518" y="172"/>
                  <a:pt x="518" y="172"/>
                  <a:pt x="518" y="172"/>
                </a:cubicBezTo>
                <a:cubicBezTo>
                  <a:pt x="518" y="154"/>
                  <a:pt x="518" y="154"/>
                  <a:pt x="518" y="154"/>
                </a:cubicBezTo>
                <a:cubicBezTo>
                  <a:pt x="591" y="135"/>
                  <a:pt x="591" y="135"/>
                  <a:pt x="591" y="135"/>
                </a:cubicBezTo>
                <a:lnTo>
                  <a:pt x="591" y="420"/>
                </a:lnTo>
                <a:close/>
                <a:moveTo>
                  <a:pt x="651" y="473"/>
                </a:moveTo>
                <a:cubicBezTo>
                  <a:pt x="619" y="446"/>
                  <a:pt x="619" y="446"/>
                  <a:pt x="619" y="446"/>
                </a:cubicBezTo>
                <a:cubicBezTo>
                  <a:pt x="619" y="438"/>
                  <a:pt x="619" y="438"/>
                  <a:pt x="619" y="438"/>
                </a:cubicBezTo>
                <a:cubicBezTo>
                  <a:pt x="619" y="117"/>
                  <a:pt x="619" y="117"/>
                  <a:pt x="619" y="117"/>
                </a:cubicBezTo>
                <a:cubicBezTo>
                  <a:pt x="619" y="108"/>
                  <a:pt x="619" y="108"/>
                  <a:pt x="619" y="108"/>
                </a:cubicBezTo>
                <a:cubicBezTo>
                  <a:pt x="651" y="82"/>
                  <a:pt x="651" y="82"/>
                  <a:pt x="651" y="82"/>
                </a:cubicBezTo>
                <a:lnTo>
                  <a:pt x="651" y="473"/>
                </a:lnTo>
                <a:close/>
                <a:moveTo>
                  <a:pt x="679" y="489"/>
                </a:moveTo>
                <a:cubicBezTo>
                  <a:pt x="679" y="66"/>
                  <a:pt x="679" y="66"/>
                  <a:pt x="679" y="66"/>
                </a:cubicBezTo>
                <a:cubicBezTo>
                  <a:pt x="989" y="66"/>
                  <a:pt x="989" y="66"/>
                  <a:pt x="989" y="66"/>
                </a:cubicBezTo>
                <a:cubicBezTo>
                  <a:pt x="989" y="489"/>
                  <a:pt x="989" y="489"/>
                  <a:pt x="989" y="489"/>
                </a:cubicBezTo>
                <a:lnTo>
                  <a:pt x="679" y="489"/>
                </a:lnTo>
                <a:close/>
                <a:moveTo>
                  <a:pt x="1032" y="843"/>
                </a:moveTo>
                <a:cubicBezTo>
                  <a:pt x="1032" y="843"/>
                  <a:pt x="1032" y="843"/>
                  <a:pt x="1032" y="843"/>
                </a:cubicBezTo>
                <a:cubicBezTo>
                  <a:pt x="1017" y="855"/>
                  <a:pt x="1007" y="850"/>
                  <a:pt x="1002" y="846"/>
                </a:cubicBezTo>
                <a:cubicBezTo>
                  <a:pt x="995" y="840"/>
                  <a:pt x="991" y="829"/>
                  <a:pt x="994" y="821"/>
                </a:cubicBezTo>
                <a:cubicBezTo>
                  <a:pt x="1071" y="745"/>
                  <a:pt x="1100" y="680"/>
                  <a:pt x="1079" y="628"/>
                </a:cubicBezTo>
                <a:cubicBezTo>
                  <a:pt x="1041" y="536"/>
                  <a:pt x="860" y="521"/>
                  <a:pt x="750" y="521"/>
                </a:cubicBezTo>
                <a:cubicBezTo>
                  <a:pt x="747" y="517"/>
                  <a:pt x="747" y="517"/>
                  <a:pt x="747" y="517"/>
                </a:cubicBezTo>
                <a:cubicBezTo>
                  <a:pt x="1003" y="517"/>
                  <a:pt x="1003" y="517"/>
                  <a:pt x="1003" y="517"/>
                </a:cubicBezTo>
                <a:cubicBezTo>
                  <a:pt x="1011" y="517"/>
                  <a:pt x="1017" y="511"/>
                  <a:pt x="1017" y="503"/>
                </a:cubicBezTo>
                <a:cubicBezTo>
                  <a:pt x="1017" y="482"/>
                  <a:pt x="1017" y="482"/>
                  <a:pt x="1017" y="482"/>
                </a:cubicBezTo>
                <a:cubicBezTo>
                  <a:pt x="1157" y="482"/>
                  <a:pt x="1248" y="487"/>
                  <a:pt x="1297" y="506"/>
                </a:cubicBezTo>
                <a:cubicBezTo>
                  <a:pt x="1317" y="514"/>
                  <a:pt x="1326" y="525"/>
                  <a:pt x="1336" y="536"/>
                </a:cubicBezTo>
                <a:cubicBezTo>
                  <a:pt x="1351" y="553"/>
                  <a:pt x="1364" y="566"/>
                  <a:pt x="1395" y="569"/>
                </a:cubicBezTo>
                <a:cubicBezTo>
                  <a:pt x="1334" y="601"/>
                  <a:pt x="1285" y="642"/>
                  <a:pt x="1226" y="693"/>
                </a:cubicBezTo>
                <a:cubicBezTo>
                  <a:pt x="1174" y="736"/>
                  <a:pt x="1115" y="786"/>
                  <a:pt x="1032" y="843"/>
                </a:cubicBezTo>
                <a:close/>
                <a:moveTo>
                  <a:pt x="1279" y="471"/>
                </a:moveTo>
                <a:cubicBezTo>
                  <a:pt x="1305" y="472"/>
                  <a:pt x="1323" y="474"/>
                  <a:pt x="1329" y="477"/>
                </a:cubicBezTo>
                <a:cubicBezTo>
                  <a:pt x="1342" y="484"/>
                  <a:pt x="1352" y="495"/>
                  <a:pt x="1363" y="507"/>
                </a:cubicBezTo>
                <a:cubicBezTo>
                  <a:pt x="1373" y="519"/>
                  <a:pt x="1385" y="532"/>
                  <a:pt x="1401" y="541"/>
                </a:cubicBezTo>
                <a:cubicBezTo>
                  <a:pt x="1376" y="539"/>
                  <a:pt x="1367" y="529"/>
                  <a:pt x="1357" y="517"/>
                </a:cubicBezTo>
                <a:cubicBezTo>
                  <a:pt x="1347" y="506"/>
                  <a:pt x="1334" y="491"/>
                  <a:pt x="1307" y="480"/>
                </a:cubicBezTo>
                <a:cubicBezTo>
                  <a:pt x="1299" y="477"/>
                  <a:pt x="1289" y="474"/>
                  <a:pt x="1279" y="471"/>
                </a:cubicBezTo>
                <a:close/>
                <a:moveTo>
                  <a:pt x="1648" y="735"/>
                </a:moveTo>
                <a:cubicBezTo>
                  <a:pt x="1614" y="752"/>
                  <a:pt x="1585" y="763"/>
                  <a:pt x="1562" y="771"/>
                </a:cubicBezTo>
                <a:cubicBezTo>
                  <a:pt x="1526" y="784"/>
                  <a:pt x="1502" y="792"/>
                  <a:pt x="1492" y="814"/>
                </a:cubicBezTo>
                <a:cubicBezTo>
                  <a:pt x="1483" y="834"/>
                  <a:pt x="1487" y="859"/>
                  <a:pt x="1506" y="907"/>
                </a:cubicBezTo>
                <a:cubicBezTo>
                  <a:pt x="1551" y="1024"/>
                  <a:pt x="1563" y="1489"/>
                  <a:pt x="1514" y="1693"/>
                </a:cubicBezTo>
                <a:cubicBezTo>
                  <a:pt x="1099" y="1693"/>
                  <a:pt x="1099" y="1693"/>
                  <a:pt x="1099" y="1693"/>
                </a:cubicBezTo>
                <a:cubicBezTo>
                  <a:pt x="1162" y="1435"/>
                  <a:pt x="1158" y="1234"/>
                  <a:pt x="1143" y="1109"/>
                </a:cubicBezTo>
                <a:cubicBezTo>
                  <a:pt x="1128" y="991"/>
                  <a:pt x="1099" y="900"/>
                  <a:pt x="1071" y="850"/>
                </a:cubicBezTo>
                <a:cubicBezTo>
                  <a:pt x="1143" y="799"/>
                  <a:pt x="1196" y="754"/>
                  <a:pt x="1244" y="714"/>
                </a:cubicBezTo>
                <a:cubicBezTo>
                  <a:pt x="1329" y="642"/>
                  <a:pt x="1392" y="589"/>
                  <a:pt x="1501" y="557"/>
                </a:cubicBezTo>
                <a:cubicBezTo>
                  <a:pt x="1516" y="553"/>
                  <a:pt x="1531" y="549"/>
                  <a:pt x="1548" y="545"/>
                </a:cubicBezTo>
                <a:cubicBezTo>
                  <a:pt x="1563" y="542"/>
                  <a:pt x="1579" y="539"/>
                  <a:pt x="1595" y="536"/>
                </a:cubicBezTo>
                <a:cubicBezTo>
                  <a:pt x="1596" y="536"/>
                  <a:pt x="1596" y="536"/>
                  <a:pt x="1597" y="536"/>
                </a:cubicBezTo>
                <a:cubicBezTo>
                  <a:pt x="1657" y="526"/>
                  <a:pt x="1725" y="510"/>
                  <a:pt x="1784" y="486"/>
                </a:cubicBezTo>
                <a:cubicBezTo>
                  <a:pt x="1778" y="583"/>
                  <a:pt x="1736" y="692"/>
                  <a:pt x="1648" y="735"/>
                </a:cubicBezTo>
                <a:close/>
                <a:moveTo>
                  <a:pt x="1785" y="125"/>
                </a:moveTo>
                <a:cubicBezTo>
                  <a:pt x="1785" y="439"/>
                  <a:pt x="1785" y="439"/>
                  <a:pt x="1785" y="439"/>
                </a:cubicBezTo>
                <a:cubicBezTo>
                  <a:pt x="1785" y="456"/>
                  <a:pt x="1785" y="456"/>
                  <a:pt x="1785" y="456"/>
                </a:cubicBezTo>
                <a:cubicBezTo>
                  <a:pt x="1658" y="512"/>
                  <a:pt x="1471" y="523"/>
                  <a:pt x="1449" y="524"/>
                </a:cubicBezTo>
                <a:cubicBezTo>
                  <a:pt x="1416" y="526"/>
                  <a:pt x="1402" y="510"/>
                  <a:pt x="1384" y="489"/>
                </a:cubicBezTo>
                <a:cubicBezTo>
                  <a:pt x="1372" y="475"/>
                  <a:pt x="1359" y="461"/>
                  <a:pt x="1341" y="452"/>
                </a:cubicBezTo>
                <a:cubicBezTo>
                  <a:pt x="1324" y="444"/>
                  <a:pt x="1257" y="442"/>
                  <a:pt x="1176" y="442"/>
                </a:cubicBezTo>
                <a:cubicBezTo>
                  <a:pt x="1126" y="442"/>
                  <a:pt x="1070" y="443"/>
                  <a:pt x="1017" y="444"/>
                </a:cubicBezTo>
                <a:cubicBezTo>
                  <a:pt x="1017" y="111"/>
                  <a:pt x="1017" y="111"/>
                  <a:pt x="1017" y="111"/>
                </a:cubicBezTo>
                <a:cubicBezTo>
                  <a:pt x="1155" y="114"/>
                  <a:pt x="1314" y="116"/>
                  <a:pt x="1341" y="103"/>
                </a:cubicBezTo>
                <a:cubicBezTo>
                  <a:pt x="1359" y="94"/>
                  <a:pt x="1372" y="80"/>
                  <a:pt x="1384" y="66"/>
                </a:cubicBezTo>
                <a:cubicBezTo>
                  <a:pt x="1402" y="45"/>
                  <a:pt x="1416" y="29"/>
                  <a:pt x="1449" y="31"/>
                </a:cubicBezTo>
                <a:cubicBezTo>
                  <a:pt x="1471" y="32"/>
                  <a:pt x="1658" y="43"/>
                  <a:pt x="1785" y="99"/>
                </a:cubicBezTo>
                <a:lnTo>
                  <a:pt x="1785" y="125"/>
                </a:lnTo>
                <a:close/>
                <a:moveTo>
                  <a:pt x="1813" y="179"/>
                </a:moveTo>
                <a:cubicBezTo>
                  <a:pt x="1822" y="204"/>
                  <a:pt x="1831" y="239"/>
                  <a:pt x="1831" y="285"/>
                </a:cubicBezTo>
                <a:cubicBezTo>
                  <a:pt x="1831" y="331"/>
                  <a:pt x="1822" y="365"/>
                  <a:pt x="1813" y="388"/>
                </a:cubicBezTo>
                <a:lnTo>
                  <a:pt x="1813" y="17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20" name="Rectangle 19"/>
          <p:cNvSpPr/>
          <p:nvPr/>
        </p:nvSpPr>
        <p:spPr>
          <a:xfrm>
            <a:off x="2992050" y="1191974"/>
            <a:ext cx="2089033" cy="400110"/>
          </a:xfrm>
          <a:prstGeom prst="rect">
            <a:avLst/>
          </a:prstGeom>
        </p:spPr>
        <p:txBody>
          <a:bodyPr wrap="none">
            <a:spAutoFit/>
          </a:bodyPr>
          <a:lstStyle/>
          <a:p>
            <a:r>
              <a:rPr lang="zh-CN" altLang="en-US" sz="2000" b="1" dirty="0">
                <a:latin typeface="东芝黑体 Regular" panose="020B0500000000000000" pitchFamily="34" charset="-122"/>
                <a:ea typeface="东芝黑体 Regular" panose="020B0500000000000000" pitchFamily="34" charset="-122"/>
                <a:cs typeface="Arial" panose="020B0604020202020204" pitchFamily="34" charset="0"/>
              </a:rPr>
              <a:t>电</a:t>
            </a:r>
            <a:r>
              <a:rPr lang="zh-CN" altLang="en-US" sz="2000" b="1" dirty="0" smtClean="0">
                <a:latin typeface="东芝黑体 Regular" panose="020B0500000000000000" pitchFamily="34" charset="-122"/>
                <a:ea typeface="东芝黑体 Regular" panose="020B0500000000000000" pitchFamily="34" charset="-122"/>
                <a:cs typeface="Arial" panose="020B0604020202020204" pitchFamily="34" charset="0"/>
              </a:rPr>
              <a:t>源系统方框图</a:t>
            </a:r>
            <a:r>
              <a:rPr lang="en-US" altLang="ja-JP" sz="2000" b="1" dirty="0" smtClean="0">
                <a:latin typeface="东芝黑体 Regular" panose="020B0500000000000000" pitchFamily="34" charset="-122"/>
                <a:ea typeface="东芝黑体 Regular" panose="020B0500000000000000" pitchFamily="34" charset="-122"/>
                <a:cs typeface="Arial" panose="020B0604020202020204" pitchFamily="34" charset="0"/>
              </a:rPr>
              <a:t> </a:t>
            </a:r>
            <a:endParaRPr lang="en-US" sz="2000" dirty="0">
              <a:latin typeface="东芝黑体 Regular" panose="020B0500000000000000" pitchFamily="34" charset="-122"/>
              <a:ea typeface="东芝黑体 Regular" panose="020B0500000000000000" pitchFamily="34" charset="-122"/>
            </a:endParaRPr>
          </a:p>
        </p:txBody>
      </p:sp>
    </p:spTree>
    <p:extLst>
      <p:ext uri="{BB962C8B-B14F-4D97-AF65-F5344CB8AC3E}">
        <p14:creationId xmlns:p14="http://schemas.microsoft.com/office/powerpoint/2010/main" val="97515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p:nvSpPr>
        <p:spPr>
          <a:xfrm>
            <a:off x="6373705" y="4217349"/>
            <a:ext cx="5242033" cy="1604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1"/>
              </a:solidFill>
              <a:latin typeface="东芝黑体 Regular" panose="020B0500000000000000" pitchFamily="34" charset="-122"/>
              <a:ea typeface="东芝黑体 Regular" panose="020B0500000000000000" pitchFamily="34" charset="-122"/>
            </a:endParaRPr>
          </a:p>
        </p:txBody>
      </p:sp>
      <p:pic>
        <p:nvPicPr>
          <p:cNvPr id="28" name="図 27"/>
          <p:cNvPicPr>
            <a:picLocks noChangeAspect="1"/>
          </p:cNvPicPr>
          <p:nvPr/>
        </p:nvPicPr>
        <p:blipFill>
          <a:blip r:embed="rId2"/>
          <a:stretch>
            <a:fillRect/>
          </a:stretch>
        </p:blipFill>
        <p:spPr>
          <a:xfrm>
            <a:off x="8750359" y="4416888"/>
            <a:ext cx="355478" cy="355478"/>
          </a:xfrm>
          <a:prstGeom prst="rect">
            <a:avLst/>
          </a:prstGeom>
        </p:spPr>
      </p:pic>
      <p:pic>
        <p:nvPicPr>
          <p:cNvPr id="29" name="図 28"/>
          <p:cNvPicPr>
            <a:picLocks noChangeAspect="1"/>
          </p:cNvPicPr>
          <p:nvPr/>
        </p:nvPicPr>
        <p:blipFill>
          <a:blip r:embed="rId3"/>
          <a:stretch>
            <a:fillRect/>
          </a:stretch>
        </p:blipFill>
        <p:spPr>
          <a:xfrm>
            <a:off x="11088143" y="4387183"/>
            <a:ext cx="430129" cy="430129"/>
          </a:xfrm>
          <a:prstGeom prst="rect">
            <a:avLst/>
          </a:prstGeom>
        </p:spPr>
      </p:pic>
      <p:sp>
        <p:nvSpPr>
          <p:cNvPr id="7" name="テキスト プレースホルダー 6"/>
          <p:cNvSpPr>
            <a:spLocks noGrp="1"/>
          </p:cNvSpPr>
          <p:nvPr>
            <p:ph type="body" sz="quarter" idx="18"/>
          </p:nvPr>
        </p:nvSpPr>
        <p:spPr/>
        <p:txBody>
          <a:bodyPr/>
          <a:lstStyle/>
          <a:p>
            <a:pPr>
              <a:spcBef>
                <a:spcPts val="600"/>
              </a:spcBef>
            </a:pPr>
            <a:r>
              <a:rPr lang="en-US" altLang="ja-JP" dirty="0">
                <a:latin typeface="东芝黑体 Regular" panose="020B0500000000000000" pitchFamily="34" charset="-122"/>
                <a:ea typeface="东芝黑体 Regular" panose="020B0500000000000000" pitchFamily="34" charset="-122"/>
              </a:rPr>
              <a:t>High withstand voltage (rated collector loss</a:t>
            </a:r>
            <a:r>
              <a:rPr lang="en-US" altLang="ja-JP" dirty="0" smtClean="0">
                <a:latin typeface="东芝黑体 Regular" panose="020B0500000000000000" pitchFamily="34" charset="-122"/>
                <a:ea typeface="东芝黑体 Regular" panose="020B0500000000000000" pitchFamily="34" charset="-122"/>
              </a:rPr>
              <a:t>)</a:t>
            </a:r>
            <a:endParaRPr lang="en-US" altLang="ja-JP" dirty="0">
              <a:latin typeface="东芝黑体 Regular" panose="020B0500000000000000" pitchFamily="34" charset="-122"/>
              <a:ea typeface="东芝黑体 Regular" panose="020B0500000000000000" pitchFamily="34" charset="-122"/>
            </a:endParaRPr>
          </a:p>
        </p:txBody>
      </p:sp>
      <p:sp>
        <p:nvSpPr>
          <p:cNvPr id="8" name="テキスト プレースホルダー 7"/>
          <p:cNvSpPr>
            <a:spLocks noGrp="1"/>
          </p:cNvSpPr>
          <p:nvPr>
            <p:ph type="body" sz="quarter" idx="19"/>
          </p:nvPr>
        </p:nvSpPr>
        <p:spPr/>
        <p:txBody>
          <a:bodyPr/>
          <a:lstStyle/>
          <a:p>
            <a:pPr>
              <a:lnSpc>
                <a:spcPct val="100000"/>
              </a:lnSpc>
              <a:spcBef>
                <a:spcPts val="600"/>
              </a:spcBef>
            </a:pPr>
            <a:r>
              <a:rPr lang="en-US" altLang="ja-JP" dirty="0">
                <a:latin typeface="东芝黑体 Regular" panose="020B0500000000000000" pitchFamily="34" charset="-122"/>
                <a:ea typeface="东芝黑体 Regular" panose="020B0500000000000000" pitchFamily="34" charset="-122"/>
              </a:rPr>
              <a:t>Large </a:t>
            </a:r>
            <a:r>
              <a:rPr lang="en-US" altLang="ja-JP" dirty="0" smtClean="0">
                <a:latin typeface="东芝黑体 Regular" panose="020B0500000000000000" pitchFamily="34" charset="-122"/>
                <a:ea typeface="东芝黑体 Regular" panose="020B0500000000000000" pitchFamily="34" charset="-122"/>
              </a:rPr>
              <a:t>current</a:t>
            </a:r>
          </a:p>
          <a:p>
            <a:pPr>
              <a:lnSpc>
                <a:spcPct val="100000"/>
              </a:lnSpc>
              <a:spcBef>
                <a:spcPts val="600"/>
              </a:spcBef>
            </a:pPr>
            <a:r>
              <a:rPr lang="en-US" altLang="ja-JP" dirty="0" smtClean="0">
                <a:latin typeface="东芝黑体 Regular" panose="020B0500000000000000" pitchFamily="34" charset="-122"/>
                <a:ea typeface="东芝黑体 Regular" panose="020B0500000000000000" pitchFamily="34" charset="-122"/>
              </a:rPr>
              <a:t>(rated </a:t>
            </a:r>
            <a:r>
              <a:rPr lang="en-US" altLang="ja-JP" dirty="0">
                <a:latin typeface="东芝黑体 Regular" panose="020B0500000000000000" pitchFamily="34" charset="-122"/>
                <a:ea typeface="东芝黑体 Regular" panose="020B0500000000000000" pitchFamily="34" charset="-122"/>
              </a:rPr>
              <a:t>collector current)</a:t>
            </a:r>
          </a:p>
        </p:txBody>
      </p:sp>
      <p:sp>
        <p:nvSpPr>
          <p:cNvPr id="9" name="テキスト プレースホルダー 8"/>
          <p:cNvSpPr>
            <a:spLocks noGrp="1"/>
          </p:cNvSpPr>
          <p:nvPr>
            <p:ph type="body" sz="quarter" idx="20"/>
          </p:nvPr>
        </p:nvSpPr>
        <p:spPr/>
        <p:txBody>
          <a:bodyPr/>
          <a:lstStyle/>
          <a:p>
            <a:r>
              <a:rPr lang="en-US" altLang="ja-JP" dirty="0">
                <a:latin typeface="东芝黑体 Regular" panose="020B0500000000000000" pitchFamily="34" charset="-122"/>
                <a:ea typeface="东芝黑体 Regular" panose="020B0500000000000000" pitchFamily="34" charset="-122"/>
              </a:rPr>
              <a:t>Enhancement type</a:t>
            </a:r>
          </a:p>
        </p:txBody>
      </p:sp>
      <p:sp>
        <p:nvSpPr>
          <p:cNvPr id="10" name="テキスト プレースホルダー 9"/>
          <p:cNvSpPr>
            <a:spLocks noGrp="1"/>
          </p:cNvSpPr>
          <p:nvPr>
            <p:ph type="body" sz="quarter" idx="21"/>
          </p:nvPr>
        </p:nvSpPr>
        <p:spPr>
          <a:xfrm>
            <a:off x="660485" y="2573786"/>
            <a:ext cx="3346619" cy="1076103"/>
          </a:xfrm>
        </p:spPr>
        <p:txBody>
          <a:bodyPr/>
          <a:lstStyle/>
          <a:p>
            <a:pPr>
              <a:lnSpc>
                <a:spcPct val="100000"/>
              </a:lnSpc>
            </a:pPr>
            <a:r>
              <a:rPr lang="en-US" altLang="ja-JP" dirty="0">
                <a:latin typeface="东芝黑体 Regular" panose="020B0500000000000000" pitchFamily="34" charset="-122"/>
                <a:ea typeface="东芝黑体 Regular" panose="020B0500000000000000" pitchFamily="34" charset="-122"/>
              </a:rPr>
              <a:t>Because of the high withstand voltage, it can tolerate large loads and instantaneous voltage changes</a:t>
            </a:r>
            <a:r>
              <a:rPr lang="en-US" altLang="ja-JP" dirty="0" smtClean="0">
                <a:latin typeface="东芝黑体 Regular" panose="020B0500000000000000" pitchFamily="34" charset="-122"/>
                <a:ea typeface="东芝黑体 Regular" panose="020B0500000000000000" pitchFamily="34" charset="-122"/>
              </a:rPr>
              <a:t>. </a:t>
            </a:r>
          </a:p>
          <a:p>
            <a:pPr>
              <a:lnSpc>
                <a:spcPct val="100000"/>
              </a:lnSpc>
            </a:pPr>
            <a:r>
              <a:rPr lang="en-US" altLang="ja-JP" dirty="0" smtClean="0">
                <a:latin typeface="东芝黑体 Regular" panose="020B0500000000000000" pitchFamily="34" charset="-122"/>
                <a:ea typeface="东芝黑体 Regular" panose="020B0500000000000000" pitchFamily="34" charset="-122"/>
              </a:rPr>
              <a:t>It </a:t>
            </a:r>
            <a:r>
              <a:rPr lang="en-US" altLang="ja-JP" dirty="0">
                <a:latin typeface="东芝黑体 Regular" panose="020B0500000000000000" pitchFamily="34" charset="-122"/>
                <a:ea typeface="东芝黑体 Regular" panose="020B0500000000000000" pitchFamily="34" charset="-122"/>
              </a:rPr>
              <a:t>also contributes to countermeasures against product life.</a:t>
            </a:r>
          </a:p>
        </p:txBody>
      </p:sp>
      <p:sp>
        <p:nvSpPr>
          <p:cNvPr id="11" name="テキスト プレースホルダー 10"/>
          <p:cNvSpPr>
            <a:spLocks noGrp="1"/>
          </p:cNvSpPr>
          <p:nvPr>
            <p:ph type="body" sz="quarter" idx="28"/>
          </p:nvPr>
        </p:nvSpPr>
        <p:spPr>
          <a:xfrm>
            <a:off x="4435214" y="2573786"/>
            <a:ext cx="3346619" cy="1076103"/>
          </a:xfrm>
        </p:spPr>
        <p:txBody>
          <a:bodyPr/>
          <a:lstStyle/>
          <a:p>
            <a:pPr>
              <a:lnSpc>
                <a:spcPct val="100000"/>
              </a:lnSpc>
            </a:pPr>
            <a:r>
              <a:rPr lang="en-US" altLang="ja-JP" dirty="0">
                <a:latin typeface="东芝黑体 Regular" panose="020B0500000000000000" pitchFamily="34" charset="-122"/>
                <a:ea typeface="东芝黑体 Regular" panose="020B0500000000000000" pitchFamily="34" charset="-122"/>
              </a:rPr>
              <a:t>We provide a variety of packages covering a wide range of applications from high-frequency to power supply usages, particularly for products requiring high current capability.</a:t>
            </a:r>
            <a:endParaRPr kumimoji="1" lang="ja-JP" altLang="en-US" dirty="0">
              <a:latin typeface="东芝黑体 Regular" panose="020B0500000000000000" pitchFamily="34" charset="-122"/>
              <a:ea typeface="东芝黑体 Regular" panose="020B0500000000000000" pitchFamily="34" charset="-122"/>
            </a:endParaRPr>
          </a:p>
        </p:txBody>
      </p:sp>
      <p:sp>
        <p:nvSpPr>
          <p:cNvPr id="12" name="テキスト プレースホルダー 11"/>
          <p:cNvSpPr>
            <a:spLocks noGrp="1"/>
          </p:cNvSpPr>
          <p:nvPr>
            <p:ph type="body" sz="quarter" idx="29"/>
          </p:nvPr>
        </p:nvSpPr>
        <p:spPr>
          <a:xfrm>
            <a:off x="8200001" y="2573786"/>
            <a:ext cx="3346619" cy="1076103"/>
          </a:xfrm>
        </p:spPr>
        <p:txBody>
          <a:bodyPr/>
          <a:lstStyle/>
          <a:p>
            <a:r>
              <a:rPr lang="en-US" altLang="ja-JP" dirty="0">
                <a:latin typeface="东芝黑体 Regular" panose="020B0500000000000000" pitchFamily="34" charset="-122"/>
                <a:ea typeface="东芝黑体 Regular" panose="020B0500000000000000" pitchFamily="34" charset="-122"/>
              </a:rPr>
              <a:t>Because it is an enhancement type where no collector current flows when there is no base voltage, the device is easy to operate.</a:t>
            </a:r>
            <a:endParaRPr lang="ja-JP" altLang="en-US" dirty="0">
              <a:latin typeface="东芝黑体 Regular" panose="020B0500000000000000" pitchFamily="34" charset="-122"/>
              <a:ea typeface="东芝黑体 Regular" panose="020B0500000000000000" pitchFamily="34" charset="-122"/>
            </a:endParaRPr>
          </a:p>
        </p:txBody>
      </p:sp>
      <p:sp>
        <p:nvSpPr>
          <p:cNvPr id="21" name="テキスト ボックス 20"/>
          <p:cNvSpPr txBox="1"/>
          <p:nvPr/>
        </p:nvSpPr>
        <p:spPr>
          <a:xfrm>
            <a:off x="498491" y="3853817"/>
            <a:ext cx="9571657" cy="307777"/>
          </a:xfrm>
          <a:prstGeom prst="rect">
            <a:avLst/>
          </a:prstGeom>
          <a:noFill/>
        </p:spPr>
        <p:txBody>
          <a:bodyPr wrap="square" rtlCol="0">
            <a:spAutoFit/>
          </a:bodyPr>
          <a:lstStyle/>
          <a:p>
            <a:r>
              <a:rPr lang="en-US" altLang="ja-JP" sz="1400" dirty="0">
                <a:solidFill>
                  <a:schemeClr val="accent1"/>
                </a:solidFill>
                <a:latin typeface="东芝黑体 Regular" panose="020B0500000000000000" pitchFamily="34" charset="-122"/>
                <a:ea typeface="东芝黑体 Regular" panose="020B0500000000000000" pitchFamily="34" charset="-122"/>
              </a:rPr>
              <a:t>High withstand voltage and high current </a:t>
            </a:r>
            <a:r>
              <a:rPr lang="en-US" altLang="ja-JP" sz="1400" dirty="0" smtClean="0">
                <a:solidFill>
                  <a:schemeClr val="accent1"/>
                </a:solidFill>
                <a:latin typeface="东芝黑体 Regular" panose="020B0500000000000000" pitchFamily="34" charset="-122"/>
                <a:ea typeface="东芝黑体 Regular" panose="020B0500000000000000" pitchFamily="34" charset="-122"/>
              </a:rPr>
              <a:t>are </a:t>
            </a:r>
            <a:r>
              <a:rPr lang="en-US" altLang="ja-JP" sz="1400" dirty="0">
                <a:solidFill>
                  <a:schemeClr val="accent1"/>
                </a:solidFill>
                <a:latin typeface="东芝黑体 Regular" panose="020B0500000000000000" pitchFamily="34" charset="-122"/>
                <a:ea typeface="东芝黑体 Regular" panose="020B0500000000000000" pitchFamily="34" charset="-122"/>
              </a:rPr>
              <a:t>realized, making it ideal for low frequency amplification</a:t>
            </a:r>
          </a:p>
        </p:txBody>
      </p:sp>
      <p:graphicFrame>
        <p:nvGraphicFramePr>
          <p:cNvPr id="25" name="表 24"/>
          <p:cNvGraphicFramePr>
            <a:graphicFrameLocks noGrp="1"/>
          </p:cNvGraphicFramePr>
          <p:nvPr>
            <p:extLst>
              <p:ext uri="{D42A27DB-BD31-4B8C-83A1-F6EECF244321}">
                <p14:modId xmlns:p14="http://schemas.microsoft.com/office/powerpoint/2010/main" val="2512085086"/>
              </p:ext>
            </p:extLst>
          </p:nvPr>
        </p:nvGraphicFramePr>
        <p:xfrm>
          <a:off x="6373704" y="4210856"/>
          <a:ext cx="5242033" cy="1592470"/>
        </p:xfrm>
        <a:graphic>
          <a:graphicData uri="http://schemas.openxmlformats.org/drawingml/2006/table">
            <a:tbl>
              <a:tblPr firstRow="1" bandRow="1">
                <a:tableStyleId>{5940675A-B579-460E-94D1-54222C63F5DA}</a:tableStyleId>
              </a:tblPr>
              <a:tblGrid>
                <a:gridCol w="1647615">
                  <a:extLst>
                    <a:ext uri="{9D8B030D-6E8A-4147-A177-3AD203B41FA5}">
                      <a16:colId xmlns:a16="http://schemas.microsoft.com/office/drawing/2014/main" xmlns="" val="20000"/>
                    </a:ext>
                  </a:extLst>
                </a:gridCol>
                <a:gridCol w="1214120">
                  <a:extLst>
                    <a:ext uri="{9D8B030D-6E8A-4147-A177-3AD203B41FA5}">
                      <a16:colId xmlns:a16="http://schemas.microsoft.com/office/drawing/2014/main" xmlns="" val="3840066968"/>
                    </a:ext>
                  </a:extLst>
                </a:gridCol>
                <a:gridCol w="1178560">
                  <a:extLst>
                    <a:ext uri="{9D8B030D-6E8A-4147-A177-3AD203B41FA5}">
                      <a16:colId xmlns:a16="http://schemas.microsoft.com/office/drawing/2014/main" xmlns="" val="20003"/>
                    </a:ext>
                  </a:extLst>
                </a:gridCol>
                <a:gridCol w="1201738">
                  <a:extLst>
                    <a:ext uri="{9D8B030D-6E8A-4147-A177-3AD203B41FA5}">
                      <a16:colId xmlns:a16="http://schemas.microsoft.com/office/drawing/2014/main" xmlns="" val="20004"/>
                    </a:ext>
                  </a:extLst>
                </a:gridCol>
              </a:tblGrid>
              <a:tr h="180000">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Part number</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TMBT3906</a:t>
                      </a:r>
                      <a:endParaRPr kumimoji="1" lang="ja-JP" altLang="en-US" sz="1050" baseline="0" dirty="0" smtClean="0">
                        <a:solidFill>
                          <a:schemeClr val="tx1"/>
                        </a:solidFill>
                        <a:latin typeface="东芝黑体 Regular" panose="020B0500000000000000" pitchFamily="34" charset="-122"/>
                        <a:ea typeface="东芝黑体 Regular" panose="020B0500000000000000" pitchFamily="34" charset="-122"/>
                        <a:cs typeface="Meiryo UI" pitchFamily="50" charset="-128"/>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aseline="0" dirty="0" smtClean="0">
                          <a:latin typeface="东芝黑体 Regular" panose="020B0500000000000000" pitchFamily="34" charset="-122"/>
                          <a:ea typeface="东芝黑体 Regular" panose="020B0500000000000000" pitchFamily="34" charset="-122"/>
                        </a:rPr>
                        <a:t>TMBT3904</a:t>
                      </a:r>
                      <a:endParaRPr kumimoji="1" lang="ja-JP" altLang="en-US" sz="1050" baseline="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2SC4116</a:t>
                      </a:r>
                      <a:endParaRPr kumimoji="1" lang="ja-JP" altLang="en-US" sz="1050" baseline="0" dirty="0" smtClean="0">
                        <a:solidFill>
                          <a:schemeClr val="tx1"/>
                        </a:solidFill>
                        <a:latin typeface="东芝黑体 Regular" panose="020B0500000000000000" pitchFamily="34" charset="-122"/>
                        <a:ea typeface="东芝黑体 Regular" panose="020B0500000000000000" pitchFamily="34" charset="-122"/>
                        <a:cs typeface="Meiryo UI" pitchFamily="50" charset="-128"/>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0"/>
                  </a:ext>
                </a:extLst>
              </a:tr>
              <a:tr h="451315">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Package</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r>
                        <a:rPr kumimoji="1" lang="en-US" altLang="ja-JP" sz="1050" baseline="0" dirty="0" smtClean="0">
                          <a:latin typeface="东芝黑体 Regular" panose="020B0500000000000000" pitchFamily="34" charset="-122"/>
                          <a:ea typeface="东芝黑体 Regular" panose="020B0500000000000000" pitchFamily="34" charset="-122"/>
                        </a:rPr>
                        <a:t>    SOT23</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aseline="0" dirty="0" smtClean="0">
                          <a:latin typeface="东芝黑体 Regular" panose="020B0500000000000000" pitchFamily="34" charset="-122"/>
                          <a:ea typeface="东芝黑体 Regular" panose="020B0500000000000000" pitchFamily="34" charset="-122"/>
                        </a:rPr>
                        <a:t>  SOT23</a:t>
                      </a:r>
                      <a:endParaRPr kumimoji="1" lang="ja-JP" altLang="en-US" sz="1050" baseline="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r>
                        <a:rPr kumimoji="1" lang="en-US" altLang="ja-JP" sz="1050" baseline="0" dirty="0" smtClean="0">
                          <a:latin typeface="东芝黑体 Regular" panose="020B0500000000000000" pitchFamily="34" charset="-122"/>
                          <a:ea typeface="东芝黑体 Regular" panose="020B0500000000000000" pitchFamily="34" charset="-122"/>
                        </a:rPr>
                        <a:t>   USM</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1"/>
                  </a:ext>
                </a:extLst>
              </a:tr>
              <a:tr h="192231">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CEO</a:t>
                      </a:r>
                      <a:r>
                        <a:rPr kumimoji="1" lang="ja-JP" altLang="en-US" sz="105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(Min.)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2"/>
                  </a:ext>
                </a:extLst>
              </a:tr>
              <a:tr h="192231">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I</a:t>
                      </a:r>
                      <a:r>
                        <a:rPr kumimoji="1" lang="en-US" altLang="ja-JP" sz="800" baseline="0" dirty="0" smtClean="0">
                          <a:latin typeface="东芝黑体 Regular" panose="020B0500000000000000" pitchFamily="34" charset="-122"/>
                          <a:ea typeface="东芝黑体 Regular" panose="020B0500000000000000" pitchFamily="34" charset="-122"/>
                        </a:rPr>
                        <a:t>C</a:t>
                      </a:r>
                      <a:r>
                        <a:rPr kumimoji="1" lang="ja-JP" altLang="en-US" sz="105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(Max.) [mA]</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-150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150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150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3"/>
                  </a:ext>
                </a:extLst>
              </a:tr>
              <a:tr h="192231">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CE(SAT)</a:t>
                      </a:r>
                      <a:r>
                        <a:rPr kumimoji="1" lang="ja-JP" altLang="en-US" sz="80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(Max.)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-0.25</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0.2</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0.25</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227366569"/>
                  </a:ext>
                </a:extLst>
              </a:tr>
              <a:tr h="192231">
                <a:tc>
                  <a:txBody>
                    <a:bodyPr/>
                    <a:lstStyle/>
                    <a:p>
                      <a:pPr algn="ctr"/>
                      <a:r>
                        <a:rPr kumimoji="1" lang="en-US" altLang="ja-JP" sz="1050" baseline="0" dirty="0" err="1" smtClean="0">
                          <a:latin typeface="东芝黑体 Regular" panose="020B0500000000000000" pitchFamily="34" charset="-122"/>
                          <a:ea typeface="东芝黑体 Regular" panose="020B0500000000000000" pitchFamily="34" charset="-122"/>
                        </a:rPr>
                        <a:t>h</a:t>
                      </a:r>
                      <a:r>
                        <a:rPr kumimoji="1" lang="en-US" altLang="ja-JP" sz="800" baseline="0" dirty="0" err="1" smtClean="0">
                          <a:latin typeface="东芝黑体 Regular" panose="020B0500000000000000" pitchFamily="34" charset="-122"/>
                          <a:ea typeface="东芝黑体 Regular" panose="020B0500000000000000" pitchFamily="34" charset="-122"/>
                        </a:rPr>
                        <a:t>FE</a:t>
                      </a:r>
                      <a:r>
                        <a:rPr kumimoji="1" lang="ja-JP" altLang="en-US" sz="105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(Max.)</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300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300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700</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91912326"/>
                  </a:ext>
                </a:extLst>
              </a:tr>
              <a:tr h="192231">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Polarity</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PNP</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NPN</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NPN</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69" y="4213523"/>
            <a:ext cx="2127690" cy="2023538"/>
          </a:xfrm>
          <a:prstGeom prst="rect">
            <a:avLst/>
          </a:prstGeom>
        </p:spPr>
      </p:pic>
      <p:sp>
        <p:nvSpPr>
          <p:cNvPr id="27" name="テキスト ボックス 26"/>
          <p:cNvSpPr txBox="1"/>
          <p:nvPr/>
        </p:nvSpPr>
        <p:spPr>
          <a:xfrm>
            <a:off x="3095862" y="4314324"/>
            <a:ext cx="2790968" cy="600164"/>
          </a:xfrm>
          <a:prstGeom prst="rect">
            <a:avLst/>
          </a:prstGeom>
          <a:noFill/>
          <a:ln>
            <a:noFill/>
          </a:ln>
        </p:spPr>
        <p:txBody>
          <a:bodyPr wrap="square" rtlCol="0">
            <a:spAutoFit/>
          </a:bodyPr>
          <a:lstStyle/>
          <a:p>
            <a:r>
              <a:rPr lang="en-US" altLang="ja-JP" sz="1100" dirty="0">
                <a:latin typeface="东芝黑体 Regular" panose="020B0500000000000000" pitchFamily="34" charset="-122"/>
                <a:ea typeface="东芝黑体 Regular" panose="020B0500000000000000" pitchFamily="34" charset="-122"/>
              </a:rPr>
              <a:t>(</a:t>
            </a:r>
            <a:r>
              <a:rPr lang="en-US" altLang="ja-JP" sz="1100" dirty="0" smtClean="0">
                <a:latin typeface="东芝黑体 Regular" panose="020B0500000000000000" pitchFamily="34" charset="-122"/>
                <a:ea typeface="东芝黑体 Regular" panose="020B0500000000000000" pitchFamily="34" charset="-122"/>
              </a:rPr>
              <a:t>TMBT3904:  Maximum</a:t>
            </a:r>
            <a:r>
              <a:rPr lang="ja-JP" altLang="en-US" sz="1100" dirty="0" smtClean="0">
                <a:latin typeface="东芝黑体 Regular" panose="020B0500000000000000" pitchFamily="34" charset="-122"/>
                <a:ea typeface="东芝黑体 Regular" panose="020B0500000000000000" pitchFamily="34" charset="-122"/>
              </a:rPr>
              <a:t>）</a:t>
            </a:r>
            <a:endParaRPr lang="en-US" altLang="ja-JP" sz="1100" dirty="0">
              <a:latin typeface="东芝黑体 Regular" panose="020B0500000000000000" pitchFamily="34" charset="-122"/>
              <a:ea typeface="东芝黑体 Regular" panose="020B0500000000000000" pitchFamily="34" charset="-122"/>
            </a:endParaRPr>
          </a:p>
          <a:p>
            <a:r>
              <a:rPr lang="en-US" altLang="ja-JP" sz="1100" dirty="0">
                <a:latin typeface="东芝黑体 Regular" panose="020B0500000000000000" pitchFamily="34" charset="-122"/>
                <a:ea typeface="东芝黑体 Regular" panose="020B0500000000000000" pitchFamily="34" charset="-122"/>
              </a:rPr>
              <a:t>High withstand </a:t>
            </a:r>
            <a:r>
              <a:rPr lang="en-US" altLang="ja-JP" sz="1100" dirty="0" smtClean="0">
                <a:latin typeface="东芝黑体 Regular" panose="020B0500000000000000" pitchFamily="34" charset="-122"/>
                <a:ea typeface="东芝黑体 Regular" panose="020B0500000000000000" pitchFamily="34" charset="-122"/>
              </a:rPr>
              <a:t>voltage</a:t>
            </a:r>
            <a:r>
              <a:rPr lang="zh-CN" altLang="en-US" sz="1100" b="1" dirty="0" smtClean="0">
                <a:latin typeface="东芝黑体 Regular" panose="020B0500000000000000" pitchFamily="34" charset="-122"/>
                <a:ea typeface="东芝黑体 Regular" panose="020B0500000000000000" pitchFamily="34" charset="-122"/>
              </a:rPr>
              <a:t>：</a:t>
            </a:r>
            <a:r>
              <a:rPr lang="en-US" altLang="ja-JP" sz="1100" dirty="0" smtClean="0">
                <a:latin typeface="东芝黑体 Regular" panose="020B0500000000000000" pitchFamily="34" charset="-122"/>
                <a:ea typeface="东芝黑体 Regular" panose="020B0500000000000000" pitchFamily="34" charset="-122"/>
              </a:rPr>
              <a:t>V</a:t>
            </a:r>
            <a:r>
              <a:rPr lang="en-US" altLang="ja-JP" sz="900" dirty="0" smtClean="0">
                <a:latin typeface="东芝黑体 Regular" panose="020B0500000000000000" pitchFamily="34" charset="-122"/>
                <a:ea typeface="东芝黑体 Regular" panose="020B0500000000000000" pitchFamily="34" charset="-122"/>
              </a:rPr>
              <a:t>CEO</a:t>
            </a:r>
            <a:r>
              <a:rPr lang="ja-JP" altLang="en-US" sz="900" dirty="0">
                <a:latin typeface="东芝黑体 Regular" panose="020B0500000000000000" pitchFamily="34" charset="-122"/>
                <a:ea typeface="东芝黑体 Regular" panose="020B0500000000000000" pitchFamily="34" charset="-122"/>
              </a:rPr>
              <a:t>＝</a:t>
            </a:r>
            <a:r>
              <a:rPr lang="en-US" altLang="ja-JP" sz="1100" dirty="0" smtClean="0">
                <a:latin typeface="东芝黑体 Regular" panose="020B0500000000000000" pitchFamily="34" charset="-122"/>
                <a:ea typeface="东芝黑体 Regular" panose="020B0500000000000000" pitchFamily="34" charset="-122"/>
              </a:rPr>
              <a:t>-50V</a:t>
            </a:r>
            <a:endParaRPr lang="en-US" altLang="ja-JP" sz="1100" dirty="0">
              <a:latin typeface="东芝黑体 Regular" panose="020B0500000000000000" pitchFamily="34" charset="-122"/>
              <a:ea typeface="东芝黑体 Regular" panose="020B0500000000000000" pitchFamily="34" charset="-122"/>
            </a:endParaRPr>
          </a:p>
          <a:p>
            <a:r>
              <a:rPr lang="en-US" altLang="ja-JP" sz="1100" dirty="0" smtClean="0">
                <a:latin typeface="东芝黑体 Regular" panose="020B0500000000000000" pitchFamily="34" charset="-122"/>
                <a:ea typeface="东芝黑体 Regular" panose="020B0500000000000000" pitchFamily="34" charset="-122"/>
              </a:rPr>
              <a:t>High current</a:t>
            </a:r>
            <a:r>
              <a:rPr lang="zh-CN" altLang="en-US" sz="1100" dirty="0" smtClean="0">
                <a:latin typeface="东芝黑体 Regular" panose="020B0500000000000000" pitchFamily="34" charset="-122"/>
                <a:ea typeface="东芝黑体 Regular" panose="020B0500000000000000" pitchFamily="34" charset="-122"/>
              </a:rPr>
              <a:t>：</a:t>
            </a:r>
            <a:r>
              <a:rPr lang="en-US" altLang="ja-JP" sz="1100" dirty="0" smtClean="0">
                <a:latin typeface="东芝黑体 Regular" panose="020B0500000000000000" pitchFamily="34" charset="-122"/>
                <a:ea typeface="东芝黑体 Regular" panose="020B0500000000000000" pitchFamily="34" charset="-122"/>
              </a:rPr>
              <a:t>I</a:t>
            </a:r>
            <a:r>
              <a:rPr lang="en-US" altLang="ja-JP" sz="900" dirty="0" smtClean="0">
                <a:latin typeface="东芝黑体 Regular" panose="020B0500000000000000" pitchFamily="34" charset="-122"/>
                <a:ea typeface="东芝黑体 Regular" panose="020B0500000000000000" pitchFamily="34" charset="-122"/>
              </a:rPr>
              <a:t>C</a:t>
            </a:r>
            <a:r>
              <a:rPr lang="ja-JP" altLang="en-US" sz="1100" dirty="0" smtClean="0">
                <a:latin typeface="东芝黑体 Regular" panose="020B0500000000000000" pitchFamily="34" charset="-122"/>
                <a:ea typeface="东芝黑体 Regular" panose="020B0500000000000000" pitchFamily="34" charset="-122"/>
              </a:rPr>
              <a:t>＝</a:t>
            </a:r>
            <a:r>
              <a:rPr lang="en-US" altLang="ja-JP" sz="1100" dirty="0" smtClean="0">
                <a:latin typeface="东芝黑体 Regular" panose="020B0500000000000000" pitchFamily="34" charset="-122"/>
                <a:ea typeface="东芝黑体 Regular" panose="020B0500000000000000" pitchFamily="34" charset="-122"/>
              </a:rPr>
              <a:t>-</a:t>
            </a:r>
            <a:r>
              <a:rPr lang="en-US" altLang="ja-JP" sz="1100" dirty="0">
                <a:latin typeface="东芝黑体 Regular" panose="020B0500000000000000" pitchFamily="34" charset="-122"/>
                <a:ea typeface="东芝黑体 Regular" panose="020B0500000000000000" pitchFamily="34" charset="-122"/>
              </a:rPr>
              <a:t>150mA</a:t>
            </a:r>
            <a:endParaRPr lang="ja-JP" altLang="en-US" sz="1100" dirty="0">
              <a:latin typeface="东芝黑体 Regular" panose="020B0500000000000000" pitchFamily="34" charset="-122"/>
              <a:ea typeface="东芝黑体 Regular" panose="020B0500000000000000" pitchFamily="34" charset="-122"/>
              <a:cs typeface="Meiryo UI" pitchFamily="50" charset="-128"/>
            </a:endParaRPr>
          </a:p>
        </p:txBody>
      </p:sp>
      <p:sp>
        <p:nvSpPr>
          <p:cNvPr id="20" name="円/楕円 19"/>
          <p:cNvSpPr/>
          <p:nvPr/>
        </p:nvSpPr>
        <p:spPr>
          <a:xfrm>
            <a:off x="468000" y="252000"/>
            <a:ext cx="450486" cy="450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dirty="0" smtClean="0">
                <a:latin typeface="东芝黑体 Regular" panose="020B0500000000000000" pitchFamily="34" charset="-122"/>
                <a:ea typeface="东芝黑体 Regular" panose="020B0500000000000000" pitchFamily="34" charset="-122"/>
              </a:rPr>
              <a:t>1</a:t>
            </a:r>
            <a:endParaRPr kumimoji="1" lang="ja-JP" altLang="en-US" sz="2000" dirty="0" smtClean="0">
              <a:latin typeface="东芝黑体 Regular" panose="020B0500000000000000" pitchFamily="34" charset="-122"/>
              <a:ea typeface="东芝黑体 Regular" panose="020B0500000000000000" pitchFamily="34" charset="-122"/>
            </a:endParaRPr>
          </a:p>
        </p:txBody>
      </p:sp>
      <p:pic>
        <p:nvPicPr>
          <p:cNvPr id="31" name="図 30"/>
          <p:cNvPicPr>
            <a:picLocks noChangeAspect="1"/>
          </p:cNvPicPr>
          <p:nvPr/>
        </p:nvPicPr>
        <p:blipFill>
          <a:blip r:embed="rId2"/>
          <a:stretch>
            <a:fillRect/>
          </a:stretch>
        </p:blipFill>
        <p:spPr>
          <a:xfrm>
            <a:off x="9892409" y="4436667"/>
            <a:ext cx="355478" cy="355478"/>
          </a:xfrm>
          <a:prstGeom prst="rect">
            <a:avLst/>
          </a:prstGeom>
        </p:spPr>
      </p:pic>
      <p:sp>
        <p:nvSpPr>
          <p:cNvPr id="32" name="Freeform 5"/>
          <p:cNvSpPr>
            <a:spLocks noEditPoints="1"/>
          </p:cNvSpPr>
          <p:nvPr/>
        </p:nvSpPr>
        <p:spPr bwMode="auto">
          <a:xfrm>
            <a:off x="10191198" y="5962022"/>
            <a:ext cx="203090" cy="143554"/>
          </a:xfrm>
          <a:custGeom>
            <a:avLst/>
            <a:gdLst>
              <a:gd name="T0" fmla="*/ 33 w 34"/>
              <a:gd name="T1" fmla="*/ 5 h 23"/>
              <a:gd name="T2" fmla="*/ 30 w 34"/>
              <a:gd name="T3" fmla="*/ 5 h 23"/>
              <a:gd name="T4" fmla="*/ 30 w 34"/>
              <a:gd name="T5" fmla="*/ 1 h 23"/>
              <a:gd name="T6" fmla="*/ 29 w 34"/>
              <a:gd name="T7" fmla="*/ 0 h 23"/>
              <a:gd name="T8" fmla="*/ 0 w 34"/>
              <a:gd name="T9" fmla="*/ 0 h 23"/>
              <a:gd name="T10" fmla="*/ 0 w 34"/>
              <a:gd name="T11" fmla="*/ 1 h 23"/>
              <a:gd name="T12" fmla="*/ 0 w 34"/>
              <a:gd name="T13" fmla="*/ 18 h 23"/>
              <a:gd name="T14" fmla="*/ 0 w 34"/>
              <a:gd name="T15" fmla="*/ 18 h 23"/>
              <a:gd name="T16" fmla="*/ 4 w 34"/>
              <a:gd name="T17" fmla="*/ 18 h 23"/>
              <a:gd name="T18" fmla="*/ 4 w 34"/>
              <a:gd name="T19" fmla="*/ 23 h 23"/>
              <a:gd name="T20" fmla="*/ 4 w 34"/>
              <a:gd name="T21" fmla="*/ 23 h 23"/>
              <a:gd name="T22" fmla="*/ 33 w 34"/>
              <a:gd name="T23" fmla="*/ 23 h 23"/>
              <a:gd name="T24" fmla="*/ 34 w 34"/>
              <a:gd name="T25" fmla="*/ 23 h 23"/>
              <a:gd name="T26" fmla="*/ 34 w 34"/>
              <a:gd name="T27" fmla="*/ 6 h 23"/>
              <a:gd name="T28" fmla="*/ 33 w 34"/>
              <a:gd name="T29" fmla="*/ 5 h 23"/>
              <a:gd name="T30" fmla="*/ 33 w 34"/>
              <a:gd name="T31" fmla="*/ 10 h 23"/>
              <a:gd name="T32" fmla="*/ 5 w 34"/>
              <a:gd name="T33" fmla="*/ 10 h 23"/>
              <a:gd name="T34" fmla="*/ 5 w 34"/>
              <a:gd name="T35" fmla="*/ 6 h 23"/>
              <a:gd name="T36" fmla="*/ 33 w 34"/>
              <a:gd name="T37" fmla="*/ 6 h 23"/>
              <a:gd name="T38" fmla="*/ 33 w 34"/>
              <a:gd name="T39" fmla="*/ 10 h 23"/>
              <a:gd name="T40" fmla="*/ 5 w 34"/>
              <a:gd name="T41" fmla="*/ 22 h 23"/>
              <a:gd name="T42" fmla="*/ 5 w 34"/>
              <a:gd name="T43" fmla="*/ 11 h 23"/>
              <a:gd name="T44" fmla="*/ 33 w 34"/>
              <a:gd name="T45" fmla="*/ 11 h 23"/>
              <a:gd name="T46" fmla="*/ 33 w 34"/>
              <a:gd name="T47" fmla="*/ 22 h 23"/>
              <a:gd name="T48" fmla="*/ 5 w 34"/>
              <a:gd name="T49" fmla="*/ 22 h 23"/>
              <a:gd name="T50" fmla="*/ 1 w 34"/>
              <a:gd name="T51" fmla="*/ 1 h 23"/>
              <a:gd name="T52" fmla="*/ 29 w 34"/>
              <a:gd name="T53" fmla="*/ 1 h 23"/>
              <a:gd name="T54" fmla="*/ 29 w 34"/>
              <a:gd name="T55" fmla="*/ 5 h 23"/>
              <a:gd name="T56" fmla="*/ 4 w 34"/>
              <a:gd name="T57" fmla="*/ 5 h 23"/>
              <a:gd name="T58" fmla="*/ 4 w 34"/>
              <a:gd name="T59" fmla="*/ 6 h 23"/>
              <a:gd name="T60" fmla="*/ 4 w 34"/>
              <a:gd name="T61" fmla="*/ 17 h 23"/>
              <a:gd name="T62" fmla="*/ 1 w 34"/>
              <a:gd name="T63" fmla="*/ 17 h 23"/>
              <a:gd name="T64" fmla="*/ 1 w 34"/>
              <a:gd name="T6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3">
                <a:moveTo>
                  <a:pt x="33" y="5"/>
                </a:moveTo>
                <a:cubicBezTo>
                  <a:pt x="30" y="5"/>
                  <a:pt x="30" y="5"/>
                  <a:pt x="30" y="5"/>
                </a:cubicBezTo>
                <a:cubicBezTo>
                  <a:pt x="30" y="1"/>
                  <a:pt x="30" y="1"/>
                  <a:pt x="30" y="1"/>
                </a:cubicBezTo>
                <a:cubicBezTo>
                  <a:pt x="30" y="1"/>
                  <a:pt x="30" y="0"/>
                  <a:pt x="29" y="0"/>
                </a:cubicBezTo>
                <a:cubicBezTo>
                  <a:pt x="0" y="0"/>
                  <a:pt x="0" y="0"/>
                  <a:pt x="0" y="0"/>
                </a:cubicBezTo>
                <a:cubicBezTo>
                  <a:pt x="0" y="0"/>
                  <a:pt x="0" y="1"/>
                  <a:pt x="0" y="1"/>
                </a:cubicBezTo>
                <a:cubicBezTo>
                  <a:pt x="0" y="18"/>
                  <a:pt x="0" y="18"/>
                  <a:pt x="0" y="18"/>
                </a:cubicBezTo>
                <a:cubicBezTo>
                  <a:pt x="0" y="18"/>
                  <a:pt x="0" y="18"/>
                  <a:pt x="0" y="18"/>
                </a:cubicBezTo>
                <a:cubicBezTo>
                  <a:pt x="4" y="18"/>
                  <a:pt x="4" y="18"/>
                  <a:pt x="4" y="18"/>
                </a:cubicBezTo>
                <a:cubicBezTo>
                  <a:pt x="4" y="23"/>
                  <a:pt x="4" y="23"/>
                  <a:pt x="4" y="23"/>
                </a:cubicBezTo>
                <a:cubicBezTo>
                  <a:pt x="4" y="23"/>
                  <a:pt x="4" y="23"/>
                  <a:pt x="4" y="23"/>
                </a:cubicBezTo>
                <a:cubicBezTo>
                  <a:pt x="33" y="23"/>
                  <a:pt x="33" y="23"/>
                  <a:pt x="33" y="23"/>
                </a:cubicBezTo>
                <a:cubicBezTo>
                  <a:pt x="34" y="23"/>
                  <a:pt x="34" y="23"/>
                  <a:pt x="34" y="23"/>
                </a:cubicBezTo>
                <a:cubicBezTo>
                  <a:pt x="34" y="6"/>
                  <a:pt x="34" y="6"/>
                  <a:pt x="34" y="6"/>
                </a:cubicBezTo>
                <a:cubicBezTo>
                  <a:pt x="34" y="6"/>
                  <a:pt x="34" y="5"/>
                  <a:pt x="33" y="5"/>
                </a:cubicBezTo>
                <a:close/>
                <a:moveTo>
                  <a:pt x="33" y="10"/>
                </a:moveTo>
                <a:cubicBezTo>
                  <a:pt x="5" y="10"/>
                  <a:pt x="5" y="10"/>
                  <a:pt x="5" y="10"/>
                </a:cubicBezTo>
                <a:cubicBezTo>
                  <a:pt x="5" y="6"/>
                  <a:pt x="5" y="6"/>
                  <a:pt x="5" y="6"/>
                </a:cubicBezTo>
                <a:cubicBezTo>
                  <a:pt x="33" y="6"/>
                  <a:pt x="33" y="6"/>
                  <a:pt x="33" y="6"/>
                </a:cubicBezTo>
                <a:lnTo>
                  <a:pt x="33" y="10"/>
                </a:lnTo>
                <a:close/>
                <a:moveTo>
                  <a:pt x="5" y="22"/>
                </a:moveTo>
                <a:cubicBezTo>
                  <a:pt x="5" y="11"/>
                  <a:pt x="5" y="11"/>
                  <a:pt x="5" y="11"/>
                </a:cubicBezTo>
                <a:cubicBezTo>
                  <a:pt x="33" y="11"/>
                  <a:pt x="33" y="11"/>
                  <a:pt x="33" y="11"/>
                </a:cubicBezTo>
                <a:cubicBezTo>
                  <a:pt x="33" y="22"/>
                  <a:pt x="33" y="22"/>
                  <a:pt x="33" y="22"/>
                </a:cubicBezTo>
                <a:lnTo>
                  <a:pt x="5" y="22"/>
                </a:lnTo>
                <a:close/>
                <a:moveTo>
                  <a:pt x="1" y="1"/>
                </a:moveTo>
                <a:cubicBezTo>
                  <a:pt x="29" y="1"/>
                  <a:pt x="29" y="1"/>
                  <a:pt x="29" y="1"/>
                </a:cubicBezTo>
                <a:cubicBezTo>
                  <a:pt x="29" y="5"/>
                  <a:pt x="29" y="5"/>
                  <a:pt x="29" y="5"/>
                </a:cubicBezTo>
                <a:cubicBezTo>
                  <a:pt x="4" y="5"/>
                  <a:pt x="4" y="5"/>
                  <a:pt x="4" y="5"/>
                </a:cubicBezTo>
                <a:cubicBezTo>
                  <a:pt x="4" y="5"/>
                  <a:pt x="4" y="6"/>
                  <a:pt x="4" y="6"/>
                </a:cubicBezTo>
                <a:cubicBezTo>
                  <a:pt x="4" y="17"/>
                  <a:pt x="4" y="17"/>
                  <a:pt x="4" y="17"/>
                </a:cubicBezTo>
                <a:cubicBezTo>
                  <a:pt x="1" y="17"/>
                  <a:pt x="1" y="17"/>
                  <a:pt x="1" y="17"/>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22" name="タイトル 5"/>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smtClean="0">
                <a:latin typeface="东芝黑体 Regular" panose="020B0500000000000000" pitchFamily="34" charset="-122"/>
                <a:ea typeface="东芝黑体 Regular" panose="020B0500000000000000" pitchFamily="34" charset="-122"/>
              </a:rPr>
              <a:t>       </a:t>
            </a:r>
            <a:r>
              <a:rPr lang="zh-CN" altLang="en-US" sz="2800" dirty="0" smtClean="0">
                <a:latin typeface="东芝黑体 Bold" panose="020B0800000000000000" pitchFamily="34" charset="-122"/>
                <a:ea typeface="东芝黑体 Bold" panose="020B0800000000000000" pitchFamily="34" charset="-122"/>
              </a:rPr>
              <a:t>东</a:t>
            </a:r>
            <a:r>
              <a:rPr lang="zh-CN" altLang="en-US" sz="2800" dirty="0">
                <a:latin typeface="东芝黑体 Bold" panose="020B0800000000000000" pitchFamily="34" charset="-122"/>
                <a:ea typeface="东芝黑体 Bold" panose="020B0800000000000000" pitchFamily="34" charset="-122"/>
              </a:rPr>
              <a:t>芝提供多种封装覆盖宽泛应用范围的高性能晶体</a:t>
            </a:r>
            <a:r>
              <a:rPr lang="zh-CN" altLang="en-US" sz="2800" dirty="0" smtClean="0">
                <a:latin typeface="东芝黑体 Bold" panose="020B0800000000000000" pitchFamily="34" charset="-122"/>
                <a:ea typeface="东芝黑体 Bold" panose="020B0800000000000000" pitchFamily="34" charset="-122"/>
              </a:rPr>
              <a:t>管</a:t>
            </a:r>
            <a:endParaRPr lang="ja-JP" altLang="en-US" sz="2800" dirty="0">
              <a:latin typeface="东芝黑体 Bold" panose="020B0800000000000000" pitchFamily="34" charset="-122"/>
              <a:ea typeface="东芝黑体 Bold" panose="020B0800000000000000" pitchFamily="34" charset="-122"/>
            </a:endParaRPr>
          </a:p>
        </p:txBody>
      </p:sp>
      <p:sp>
        <p:nvSpPr>
          <p:cNvPr id="23" name="テキスト プレースホルダー 3"/>
          <p:cNvSpPr>
            <a:spLocks noGrp="1"/>
          </p:cNvSpPr>
          <p:nvPr>
            <p:ph type="body" sz="quarter" idx="24"/>
          </p:nvPr>
        </p:nvSpPr>
        <p:spPr>
          <a:xfrm>
            <a:off x="576263" y="1080000"/>
            <a:ext cx="10869503" cy="696449"/>
          </a:xfrm>
        </p:spPr>
        <p:txBody>
          <a:bodyPr/>
          <a:lstStyle/>
          <a:p>
            <a:pPr marL="0" indent="0">
              <a:lnSpc>
                <a:spcPct val="100000"/>
              </a:lnSpc>
              <a:spcBef>
                <a:spcPts val="0"/>
              </a:spcBef>
            </a:pPr>
            <a:r>
              <a:rPr lang="zh-CN" altLang="en-US" sz="2000" dirty="0">
                <a:latin typeface="东芝黑体 Regular" panose="020B0500000000000000" pitchFamily="34" charset="-122"/>
                <a:ea typeface="东芝黑体 Regular" panose="020B0500000000000000" pitchFamily="34" charset="-122"/>
              </a:rPr>
              <a:t>硅外延型双极型晶体</a:t>
            </a:r>
            <a:r>
              <a:rPr lang="zh-CN" altLang="en-US" sz="2000" dirty="0" smtClean="0">
                <a:latin typeface="东芝黑体 Regular" panose="020B0500000000000000" pitchFamily="34" charset="-122"/>
                <a:ea typeface="东芝黑体 Regular" panose="020B0500000000000000" pitchFamily="34" charset="-122"/>
              </a:rPr>
              <a:t>管</a:t>
            </a:r>
            <a:endParaRPr lang="en-US" altLang="zh-CN" sz="2000" dirty="0" smtClean="0">
              <a:latin typeface="东芝黑体 Regular" panose="020B0500000000000000" pitchFamily="34" charset="-122"/>
              <a:ea typeface="东芝黑体 Regular" panose="020B0500000000000000" pitchFamily="34" charset="-122"/>
            </a:endParaRPr>
          </a:p>
          <a:p>
            <a:pPr marL="0" indent="0">
              <a:lnSpc>
                <a:spcPct val="100000"/>
              </a:lnSpc>
              <a:spcBef>
                <a:spcPts val="0"/>
              </a:spcBef>
            </a:pPr>
            <a:r>
              <a:rPr lang="en-US" altLang="ja-JP" sz="2000" dirty="0" smtClean="0">
                <a:latin typeface="东芝黑体 Regular" panose="020B0500000000000000" pitchFamily="34" charset="-122"/>
                <a:ea typeface="东芝黑体 Regular" panose="020B0500000000000000" pitchFamily="34" charset="-122"/>
              </a:rPr>
              <a:t>TMBT3906</a:t>
            </a:r>
            <a:r>
              <a:rPr lang="ja-JP" altLang="en-US" sz="2000" dirty="0">
                <a:latin typeface="方正黑体简体" panose="02010601030101010101" pitchFamily="2" charset="-122"/>
                <a:ea typeface="方正黑体简体" panose="02010601030101010101" pitchFamily="2" charset="-122"/>
              </a:rPr>
              <a:t>／</a:t>
            </a:r>
            <a:r>
              <a:rPr lang="en-US" altLang="ja-JP" sz="2000" dirty="0">
                <a:latin typeface="东芝黑体 Regular" panose="020B0500000000000000" pitchFamily="34" charset="-122"/>
                <a:ea typeface="东芝黑体 Regular" panose="020B0500000000000000" pitchFamily="34" charset="-122"/>
              </a:rPr>
              <a:t>TMBT3904</a:t>
            </a:r>
            <a:r>
              <a:rPr lang="ja-JP" altLang="en-US" sz="2000" dirty="0">
                <a:latin typeface="方正黑体简体" panose="02010601030101010101" pitchFamily="2" charset="-122"/>
                <a:ea typeface="方正黑体简体" panose="02010601030101010101" pitchFamily="2" charset="-122"/>
              </a:rPr>
              <a:t>／</a:t>
            </a:r>
            <a:r>
              <a:rPr lang="en-US" altLang="ja-JP" sz="2000" dirty="0">
                <a:latin typeface="东芝黑体 Regular" panose="020B0500000000000000" pitchFamily="34" charset="-122"/>
                <a:ea typeface="东芝黑体 Regular" panose="020B0500000000000000" pitchFamily="34" charset="-122"/>
              </a:rPr>
              <a:t>2SC4116</a:t>
            </a:r>
          </a:p>
        </p:txBody>
      </p:sp>
    </p:spTree>
    <p:extLst>
      <p:ext uri="{BB962C8B-B14F-4D97-AF65-F5344CB8AC3E}">
        <p14:creationId xmlns:p14="http://schemas.microsoft.com/office/powerpoint/2010/main" val="346973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グループ化 63"/>
          <p:cNvGrpSpPr/>
          <p:nvPr/>
        </p:nvGrpSpPr>
        <p:grpSpPr>
          <a:xfrm>
            <a:off x="2345780" y="3982085"/>
            <a:ext cx="2178051" cy="2036763"/>
            <a:chOff x="3194050" y="3971925"/>
            <a:chExt cx="2178051" cy="2036763"/>
          </a:xfrm>
        </p:grpSpPr>
        <p:sp>
          <p:nvSpPr>
            <p:cNvPr id="19" name="Freeform 5"/>
            <p:cNvSpPr>
              <a:spLocks/>
            </p:cNvSpPr>
            <p:nvPr/>
          </p:nvSpPr>
          <p:spPr bwMode="auto">
            <a:xfrm>
              <a:off x="3268663" y="3971925"/>
              <a:ext cx="26988" cy="53975"/>
            </a:xfrm>
            <a:custGeom>
              <a:avLst/>
              <a:gdLst>
                <a:gd name="T0" fmla="*/ 9 w 9"/>
                <a:gd name="T1" fmla="*/ 18 h 18"/>
                <a:gd name="T2" fmla="*/ 0 w 9"/>
                <a:gd name="T3" fmla="*/ 18 h 18"/>
                <a:gd name="T4" fmla="*/ 0 w 9"/>
                <a:gd name="T5" fmla="*/ 16 h 18"/>
                <a:gd name="T6" fmla="*/ 4 w 9"/>
                <a:gd name="T7" fmla="*/ 16 h 18"/>
                <a:gd name="T8" fmla="*/ 4 w 9"/>
                <a:gd name="T9" fmla="*/ 4 h 18"/>
                <a:gd name="T10" fmla="*/ 0 w 9"/>
                <a:gd name="T11" fmla="*/ 4 h 18"/>
                <a:gd name="T12" fmla="*/ 0 w 9"/>
                <a:gd name="T13" fmla="*/ 3 h 18"/>
                <a:gd name="T14" fmla="*/ 3 w 9"/>
                <a:gd name="T15" fmla="*/ 2 h 18"/>
                <a:gd name="T16" fmla="*/ 4 w 9"/>
                <a:gd name="T17" fmla="*/ 0 h 18"/>
                <a:gd name="T18" fmla="*/ 6 w 9"/>
                <a:gd name="T19" fmla="*/ 0 h 18"/>
                <a:gd name="T20" fmla="*/ 6 w 9"/>
                <a:gd name="T21" fmla="*/ 16 h 18"/>
                <a:gd name="T22" fmla="*/ 9 w 9"/>
                <a:gd name="T23" fmla="*/ 16 h 18"/>
                <a:gd name="T24" fmla="*/ 9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9" y="18"/>
                  </a:moveTo>
                  <a:cubicBezTo>
                    <a:pt x="0" y="18"/>
                    <a:pt x="0" y="18"/>
                    <a:pt x="0" y="18"/>
                  </a:cubicBezTo>
                  <a:cubicBezTo>
                    <a:pt x="0" y="16"/>
                    <a:pt x="0" y="16"/>
                    <a:pt x="0" y="16"/>
                  </a:cubicBezTo>
                  <a:cubicBezTo>
                    <a:pt x="4" y="16"/>
                    <a:pt x="4" y="16"/>
                    <a:pt x="4" y="16"/>
                  </a:cubicBezTo>
                  <a:cubicBezTo>
                    <a:pt x="4" y="4"/>
                    <a:pt x="4" y="4"/>
                    <a:pt x="4" y="4"/>
                  </a:cubicBezTo>
                  <a:cubicBezTo>
                    <a:pt x="0" y="4"/>
                    <a:pt x="0" y="4"/>
                    <a:pt x="0" y="4"/>
                  </a:cubicBezTo>
                  <a:cubicBezTo>
                    <a:pt x="0" y="3"/>
                    <a:pt x="0" y="3"/>
                    <a:pt x="0" y="3"/>
                  </a:cubicBezTo>
                  <a:cubicBezTo>
                    <a:pt x="1" y="3"/>
                    <a:pt x="3" y="3"/>
                    <a:pt x="3" y="2"/>
                  </a:cubicBezTo>
                  <a:cubicBezTo>
                    <a:pt x="4" y="2"/>
                    <a:pt x="4" y="1"/>
                    <a:pt x="4" y="0"/>
                  </a:cubicBezTo>
                  <a:cubicBezTo>
                    <a:pt x="6" y="0"/>
                    <a:pt x="6" y="0"/>
                    <a:pt x="6" y="0"/>
                  </a:cubicBezTo>
                  <a:cubicBezTo>
                    <a:pt x="6" y="16"/>
                    <a:pt x="6" y="16"/>
                    <a:pt x="6" y="16"/>
                  </a:cubicBezTo>
                  <a:cubicBezTo>
                    <a:pt x="9" y="16"/>
                    <a:pt x="9" y="16"/>
                    <a:pt x="9" y="16"/>
                  </a:cubicBezTo>
                  <a:lnTo>
                    <a:pt x="9"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4" name="Freeform 6"/>
            <p:cNvSpPr>
              <a:spLocks noEditPoints="1"/>
            </p:cNvSpPr>
            <p:nvPr/>
          </p:nvSpPr>
          <p:spPr bwMode="auto">
            <a:xfrm>
              <a:off x="3194050" y="4367213"/>
              <a:ext cx="34925" cy="57150"/>
            </a:xfrm>
            <a:custGeom>
              <a:avLst/>
              <a:gdLst>
                <a:gd name="T0" fmla="*/ 6 w 12"/>
                <a:gd name="T1" fmla="*/ 19 h 19"/>
                <a:gd name="T2" fmla="*/ 2 w 12"/>
                <a:gd name="T3" fmla="*/ 16 h 19"/>
                <a:gd name="T4" fmla="*/ 0 w 12"/>
                <a:gd name="T5" fmla="*/ 9 h 19"/>
                <a:gd name="T6" fmla="*/ 2 w 12"/>
                <a:gd name="T7" fmla="*/ 2 h 19"/>
                <a:gd name="T8" fmla="*/ 6 w 12"/>
                <a:gd name="T9" fmla="*/ 0 h 19"/>
                <a:gd name="T10" fmla="*/ 11 w 12"/>
                <a:gd name="T11" fmla="*/ 2 h 19"/>
                <a:gd name="T12" fmla="*/ 12 w 12"/>
                <a:gd name="T13" fmla="*/ 9 h 19"/>
                <a:gd name="T14" fmla="*/ 11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9 w 12"/>
                <a:gd name="T29" fmla="*/ 15 h 19"/>
                <a:gd name="T30" fmla="*/ 10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3" y="18"/>
                    <a:pt x="2" y="16"/>
                  </a:cubicBezTo>
                  <a:cubicBezTo>
                    <a:pt x="1" y="15"/>
                    <a:pt x="0" y="13"/>
                    <a:pt x="0" y="9"/>
                  </a:cubicBezTo>
                  <a:cubicBezTo>
                    <a:pt x="0" y="6"/>
                    <a:pt x="1" y="4"/>
                    <a:pt x="2" y="2"/>
                  </a:cubicBezTo>
                  <a:cubicBezTo>
                    <a:pt x="3" y="1"/>
                    <a:pt x="4" y="0"/>
                    <a:pt x="6" y="0"/>
                  </a:cubicBezTo>
                  <a:cubicBezTo>
                    <a:pt x="8" y="0"/>
                    <a:pt x="10" y="1"/>
                    <a:pt x="11" y="2"/>
                  </a:cubicBezTo>
                  <a:cubicBezTo>
                    <a:pt x="12" y="4"/>
                    <a:pt x="12" y="6"/>
                    <a:pt x="12" y="9"/>
                  </a:cubicBezTo>
                  <a:cubicBezTo>
                    <a:pt x="12" y="13"/>
                    <a:pt x="12" y="15"/>
                    <a:pt x="11" y="16"/>
                  </a:cubicBezTo>
                  <a:cubicBezTo>
                    <a:pt x="10" y="18"/>
                    <a:pt x="8" y="19"/>
                    <a:pt x="6" y="19"/>
                  </a:cubicBezTo>
                  <a:close/>
                  <a:moveTo>
                    <a:pt x="6" y="2"/>
                  </a:moveTo>
                  <a:cubicBezTo>
                    <a:pt x="5" y="2"/>
                    <a:pt x="4" y="3"/>
                    <a:pt x="3" y="4"/>
                  </a:cubicBezTo>
                  <a:cubicBezTo>
                    <a:pt x="3" y="5"/>
                    <a:pt x="2" y="7"/>
                    <a:pt x="2" y="9"/>
                  </a:cubicBezTo>
                  <a:cubicBezTo>
                    <a:pt x="2" y="12"/>
                    <a:pt x="3" y="14"/>
                    <a:pt x="3" y="15"/>
                  </a:cubicBezTo>
                  <a:cubicBezTo>
                    <a:pt x="4" y="16"/>
                    <a:pt x="5" y="17"/>
                    <a:pt x="6" y="17"/>
                  </a:cubicBezTo>
                  <a:cubicBezTo>
                    <a:pt x="7" y="17"/>
                    <a:pt x="8" y="16"/>
                    <a:pt x="9" y="15"/>
                  </a:cubicBezTo>
                  <a:cubicBezTo>
                    <a:pt x="10" y="14"/>
                    <a:pt x="10" y="12"/>
                    <a:pt x="10" y="9"/>
                  </a:cubicBezTo>
                  <a:cubicBezTo>
                    <a:pt x="10" y="7"/>
                    <a:pt x="10" y="5"/>
                    <a:pt x="9" y="4"/>
                  </a:cubicBezTo>
                  <a:cubicBezTo>
                    <a:pt x="8" y="3"/>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5" name="Rectangle 7"/>
            <p:cNvSpPr>
              <a:spLocks noChangeArrowheads="1"/>
            </p:cNvSpPr>
            <p:nvPr/>
          </p:nvSpPr>
          <p:spPr bwMode="auto">
            <a:xfrm>
              <a:off x="3241675" y="4413250"/>
              <a:ext cx="9525" cy="7938"/>
            </a:xfrm>
            <a:prstGeom prst="rect">
              <a:avLst/>
            </a:prstGeom>
            <a:solidFill>
              <a:srgbClr val="2D4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6" name="Freeform 8"/>
            <p:cNvSpPr>
              <a:spLocks noEditPoints="1"/>
            </p:cNvSpPr>
            <p:nvPr/>
          </p:nvSpPr>
          <p:spPr bwMode="auto">
            <a:xfrm>
              <a:off x="3262313" y="4367213"/>
              <a:ext cx="38100" cy="57150"/>
            </a:xfrm>
            <a:custGeom>
              <a:avLst/>
              <a:gdLst>
                <a:gd name="T0" fmla="*/ 3 w 13"/>
                <a:gd name="T1" fmla="*/ 9 h 19"/>
                <a:gd name="T2" fmla="*/ 3 w 13"/>
                <a:gd name="T3" fmla="*/ 9 h 19"/>
                <a:gd name="T4" fmla="*/ 1 w 13"/>
                <a:gd name="T5" fmla="*/ 5 h 19"/>
                <a:gd name="T6" fmla="*/ 2 w 13"/>
                <a:gd name="T7" fmla="*/ 1 h 19"/>
                <a:gd name="T8" fmla="*/ 6 w 13"/>
                <a:gd name="T9" fmla="*/ 0 h 19"/>
                <a:gd name="T10" fmla="*/ 11 w 13"/>
                <a:gd name="T11" fmla="*/ 1 h 19"/>
                <a:gd name="T12" fmla="*/ 12 w 13"/>
                <a:gd name="T13" fmla="*/ 5 h 19"/>
                <a:gd name="T14" fmla="*/ 11 w 13"/>
                <a:gd name="T15" fmla="*/ 7 h 19"/>
                <a:gd name="T16" fmla="*/ 9 w 13"/>
                <a:gd name="T17" fmla="*/ 9 h 19"/>
                <a:gd name="T18" fmla="*/ 9 w 13"/>
                <a:gd name="T19" fmla="*/ 9 h 19"/>
                <a:gd name="T20" fmla="*/ 13 w 13"/>
                <a:gd name="T21" fmla="*/ 13 h 19"/>
                <a:gd name="T22" fmla="*/ 11 w 13"/>
                <a:gd name="T23" fmla="*/ 17 h 19"/>
                <a:gd name="T24" fmla="*/ 6 w 13"/>
                <a:gd name="T25" fmla="*/ 19 h 19"/>
                <a:gd name="T26" fmla="*/ 2 w 13"/>
                <a:gd name="T27" fmla="*/ 17 h 19"/>
                <a:gd name="T28" fmla="*/ 0 w 13"/>
                <a:gd name="T29" fmla="*/ 13 h 19"/>
                <a:gd name="T30" fmla="*/ 3 w 13"/>
                <a:gd name="T31" fmla="*/ 9 h 19"/>
                <a:gd name="T32" fmla="*/ 5 w 13"/>
                <a:gd name="T33" fmla="*/ 9 h 19"/>
                <a:gd name="T34" fmla="*/ 2 w 13"/>
                <a:gd name="T35" fmla="*/ 13 h 19"/>
                <a:gd name="T36" fmla="*/ 4 w 13"/>
                <a:gd name="T37" fmla="*/ 16 h 19"/>
                <a:gd name="T38" fmla="*/ 6 w 13"/>
                <a:gd name="T39" fmla="*/ 17 h 19"/>
                <a:gd name="T40" fmla="*/ 9 w 13"/>
                <a:gd name="T41" fmla="*/ 16 h 19"/>
                <a:gd name="T42" fmla="*/ 10 w 13"/>
                <a:gd name="T43" fmla="*/ 14 h 19"/>
                <a:gd name="T44" fmla="*/ 10 w 13"/>
                <a:gd name="T45" fmla="*/ 12 h 19"/>
                <a:gd name="T46" fmla="*/ 8 w 13"/>
                <a:gd name="T47" fmla="*/ 11 h 19"/>
                <a:gd name="T48" fmla="*/ 5 w 13"/>
                <a:gd name="T49" fmla="*/ 9 h 19"/>
                <a:gd name="T50" fmla="*/ 10 w 13"/>
                <a:gd name="T51" fmla="*/ 5 h 19"/>
                <a:gd name="T52" fmla="*/ 9 w 13"/>
                <a:gd name="T53" fmla="*/ 3 h 19"/>
                <a:gd name="T54" fmla="*/ 6 w 13"/>
                <a:gd name="T55" fmla="*/ 2 h 19"/>
                <a:gd name="T56" fmla="*/ 4 w 13"/>
                <a:gd name="T57" fmla="*/ 3 h 19"/>
                <a:gd name="T58" fmla="*/ 3 w 13"/>
                <a:gd name="T59" fmla="*/ 4 h 19"/>
                <a:gd name="T60" fmla="*/ 4 w 13"/>
                <a:gd name="T61" fmla="*/ 7 h 19"/>
                <a:gd name="T62" fmla="*/ 8 w 13"/>
                <a:gd name="T63" fmla="*/ 8 h 19"/>
                <a:gd name="T64" fmla="*/ 10 w 13"/>
                <a:gd name="T6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9">
                  <a:moveTo>
                    <a:pt x="3" y="9"/>
                  </a:moveTo>
                  <a:cubicBezTo>
                    <a:pt x="3" y="9"/>
                    <a:pt x="3" y="9"/>
                    <a:pt x="3" y="9"/>
                  </a:cubicBezTo>
                  <a:cubicBezTo>
                    <a:pt x="2" y="8"/>
                    <a:pt x="1" y="6"/>
                    <a:pt x="1" y="5"/>
                  </a:cubicBezTo>
                  <a:cubicBezTo>
                    <a:pt x="1" y="3"/>
                    <a:pt x="1" y="2"/>
                    <a:pt x="2" y="1"/>
                  </a:cubicBezTo>
                  <a:cubicBezTo>
                    <a:pt x="3" y="1"/>
                    <a:pt x="5" y="0"/>
                    <a:pt x="6" y="0"/>
                  </a:cubicBezTo>
                  <a:cubicBezTo>
                    <a:pt x="8" y="0"/>
                    <a:pt x="10" y="1"/>
                    <a:pt x="11" y="1"/>
                  </a:cubicBezTo>
                  <a:cubicBezTo>
                    <a:pt x="12" y="2"/>
                    <a:pt x="12" y="3"/>
                    <a:pt x="12" y="5"/>
                  </a:cubicBezTo>
                  <a:cubicBezTo>
                    <a:pt x="12" y="5"/>
                    <a:pt x="12" y="6"/>
                    <a:pt x="11" y="7"/>
                  </a:cubicBezTo>
                  <a:cubicBezTo>
                    <a:pt x="11" y="8"/>
                    <a:pt x="10" y="8"/>
                    <a:pt x="9" y="9"/>
                  </a:cubicBezTo>
                  <a:cubicBezTo>
                    <a:pt x="9" y="9"/>
                    <a:pt x="9" y="9"/>
                    <a:pt x="9" y="9"/>
                  </a:cubicBezTo>
                  <a:cubicBezTo>
                    <a:pt x="11" y="10"/>
                    <a:pt x="13" y="11"/>
                    <a:pt x="13" y="13"/>
                  </a:cubicBezTo>
                  <a:cubicBezTo>
                    <a:pt x="13" y="15"/>
                    <a:pt x="12" y="16"/>
                    <a:pt x="11" y="17"/>
                  </a:cubicBezTo>
                  <a:cubicBezTo>
                    <a:pt x="10" y="18"/>
                    <a:pt x="8" y="19"/>
                    <a:pt x="6" y="19"/>
                  </a:cubicBezTo>
                  <a:cubicBezTo>
                    <a:pt x="5" y="19"/>
                    <a:pt x="3" y="18"/>
                    <a:pt x="2" y="17"/>
                  </a:cubicBezTo>
                  <a:cubicBezTo>
                    <a:pt x="1" y="16"/>
                    <a:pt x="0" y="15"/>
                    <a:pt x="0" y="13"/>
                  </a:cubicBezTo>
                  <a:cubicBezTo>
                    <a:pt x="0" y="11"/>
                    <a:pt x="1" y="10"/>
                    <a:pt x="3" y="9"/>
                  </a:cubicBezTo>
                  <a:close/>
                  <a:moveTo>
                    <a:pt x="5" y="9"/>
                  </a:moveTo>
                  <a:cubicBezTo>
                    <a:pt x="3" y="10"/>
                    <a:pt x="2" y="12"/>
                    <a:pt x="2" y="13"/>
                  </a:cubicBezTo>
                  <a:cubicBezTo>
                    <a:pt x="2" y="14"/>
                    <a:pt x="3" y="15"/>
                    <a:pt x="4" y="16"/>
                  </a:cubicBezTo>
                  <a:cubicBezTo>
                    <a:pt x="4" y="17"/>
                    <a:pt x="5" y="17"/>
                    <a:pt x="6" y="17"/>
                  </a:cubicBezTo>
                  <a:cubicBezTo>
                    <a:pt x="8" y="17"/>
                    <a:pt x="9" y="17"/>
                    <a:pt x="9" y="16"/>
                  </a:cubicBezTo>
                  <a:cubicBezTo>
                    <a:pt x="10" y="15"/>
                    <a:pt x="10" y="15"/>
                    <a:pt x="10" y="14"/>
                  </a:cubicBezTo>
                  <a:cubicBezTo>
                    <a:pt x="10" y="13"/>
                    <a:pt x="10" y="12"/>
                    <a:pt x="10" y="12"/>
                  </a:cubicBezTo>
                  <a:cubicBezTo>
                    <a:pt x="10" y="11"/>
                    <a:pt x="9" y="11"/>
                    <a:pt x="8" y="11"/>
                  </a:cubicBezTo>
                  <a:cubicBezTo>
                    <a:pt x="8" y="10"/>
                    <a:pt x="7" y="10"/>
                    <a:pt x="5" y="9"/>
                  </a:cubicBezTo>
                  <a:close/>
                  <a:moveTo>
                    <a:pt x="10" y="5"/>
                  </a:moveTo>
                  <a:cubicBezTo>
                    <a:pt x="10" y="4"/>
                    <a:pt x="10" y="3"/>
                    <a:pt x="9" y="3"/>
                  </a:cubicBezTo>
                  <a:cubicBezTo>
                    <a:pt x="8" y="2"/>
                    <a:pt x="7" y="2"/>
                    <a:pt x="6" y="2"/>
                  </a:cubicBezTo>
                  <a:cubicBezTo>
                    <a:pt x="5" y="2"/>
                    <a:pt x="5" y="2"/>
                    <a:pt x="4" y="3"/>
                  </a:cubicBezTo>
                  <a:cubicBezTo>
                    <a:pt x="3" y="3"/>
                    <a:pt x="3" y="4"/>
                    <a:pt x="3" y="4"/>
                  </a:cubicBezTo>
                  <a:cubicBezTo>
                    <a:pt x="3" y="5"/>
                    <a:pt x="3" y="6"/>
                    <a:pt x="4" y="7"/>
                  </a:cubicBezTo>
                  <a:cubicBezTo>
                    <a:pt x="5" y="7"/>
                    <a:pt x="6" y="8"/>
                    <a:pt x="8" y="8"/>
                  </a:cubicBezTo>
                  <a:cubicBezTo>
                    <a:pt x="9" y="7"/>
                    <a:pt x="10" y="6"/>
                    <a:pt x="10" y="5"/>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7" name="Freeform 9"/>
            <p:cNvSpPr>
              <a:spLocks noEditPoints="1"/>
            </p:cNvSpPr>
            <p:nvPr/>
          </p:nvSpPr>
          <p:spPr bwMode="auto">
            <a:xfrm>
              <a:off x="3194050" y="4764088"/>
              <a:ext cx="34925" cy="57150"/>
            </a:xfrm>
            <a:custGeom>
              <a:avLst/>
              <a:gdLst>
                <a:gd name="T0" fmla="*/ 6 w 12"/>
                <a:gd name="T1" fmla="*/ 19 h 19"/>
                <a:gd name="T2" fmla="*/ 2 w 12"/>
                <a:gd name="T3" fmla="*/ 17 h 19"/>
                <a:gd name="T4" fmla="*/ 0 w 12"/>
                <a:gd name="T5" fmla="*/ 10 h 19"/>
                <a:gd name="T6" fmla="*/ 2 w 12"/>
                <a:gd name="T7" fmla="*/ 3 h 19"/>
                <a:gd name="T8" fmla="*/ 6 w 12"/>
                <a:gd name="T9" fmla="*/ 0 h 19"/>
                <a:gd name="T10" fmla="*/ 11 w 12"/>
                <a:gd name="T11" fmla="*/ 3 h 19"/>
                <a:gd name="T12" fmla="*/ 12 w 12"/>
                <a:gd name="T13" fmla="*/ 10 h 19"/>
                <a:gd name="T14" fmla="*/ 11 w 12"/>
                <a:gd name="T15" fmla="*/ 17 h 19"/>
                <a:gd name="T16" fmla="*/ 6 w 12"/>
                <a:gd name="T17" fmla="*/ 19 h 19"/>
                <a:gd name="T18" fmla="*/ 6 w 12"/>
                <a:gd name="T19" fmla="*/ 2 h 19"/>
                <a:gd name="T20" fmla="*/ 3 w 12"/>
                <a:gd name="T21" fmla="*/ 4 h 19"/>
                <a:gd name="T22" fmla="*/ 2 w 12"/>
                <a:gd name="T23" fmla="*/ 10 h 19"/>
                <a:gd name="T24" fmla="*/ 3 w 12"/>
                <a:gd name="T25" fmla="*/ 15 h 19"/>
                <a:gd name="T26" fmla="*/ 6 w 12"/>
                <a:gd name="T27" fmla="*/ 17 h 19"/>
                <a:gd name="T28" fmla="*/ 9 w 12"/>
                <a:gd name="T29" fmla="*/ 15 h 19"/>
                <a:gd name="T30" fmla="*/ 10 w 12"/>
                <a:gd name="T31" fmla="*/ 10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3" y="18"/>
                    <a:pt x="2" y="17"/>
                  </a:cubicBezTo>
                  <a:cubicBezTo>
                    <a:pt x="1" y="15"/>
                    <a:pt x="0" y="13"/>
                    <a:pt x="0" y="10"/>
                  </a:cubicBezTo>
                  <a:cubicBezTo>
                    <a:pt x="0" y="6"/>
                    <a:pt x="1" y="4"/>
                    <a:pt x="2" y="3"/>
                  </a:cubicBezTo>
                  <a:cubicBezTo>
                    <a:pt x="3" y="1"/>
                    <a:pt x="4" y="0"/>
                    <a:pt x="6" y="0"/>
                  </a:cubicBezTo>
                  <a:cubicBezTo>
                    <a:pt x="8" y="0"/>
                    <a:pt x="10" y="1"/>
                    <a:pt x="11" y="3"/>
                  </a:cubicBezTo>
                  <a:cubicBezTo>
                    <a:pt x="12" y="4"/>
                    <a:pt x="12" y="6"/>
                    <a:pt x="12" y="10"/>
                  </a:cubicBezTo>
                  <a:cubicBezTo>
                    <a:pt x="12" y="13"/>
                    <a:pt x="12" y="15"/>
                    <a:pt x="11" y="17"/>
                  </a:cubicBezTo>
                  <a:cubicBezTo>
                    <a:pt x="10" y="18"/>
                    <a:pt x="8" y="19"/>
                    <a:pt x="6" y="19"/>
                  </a:cubicBezTo>
                  <a:close/>
                  <a:moveTo>
                    <a:pt x="6" y="2"/>
                  </a:moveTo>
                  <a:cubicBezTo>
                    <a:pt x="5" y="2"/>
                    <a:pt x="4" y="3"/>
                    <a:pt x="3" y="4"/>
                  </a:cubicBezTo>
                  <a:cubicBezTo>
                    <a:pt x="3" y="5"/>
                    <a:pt x="2" y="7"/>
                    <a:pt x="2" y="10"/>
                  </a:cubicBezTo>
                  <a:cubicBezTo>
                    <a:pt x="2" y="12"/>
                    <a:pt x="3" y="14"/>
                    <a:pt x="3" y="15"/>
                  </a:cubicBezTo>
                  <a:cubicBezTo>
                    <a:pt x="4" y="16"/>
                    <a:pt x="5" y="17"/>
                    <a:pt x="6" y="17"/>
                  </a:cubicBezTo>
                  <a:cubicBezTo>
                    <a:pt x="7" y="17"/>
                    <a:pt x="8" y="16"/>
                    <a:pt x="9" y="15"/>
                  </a:cubicBezTo>
                  <a:cubicBezTo>
                    <a:pt x="10" y="14"/>
                    <a:pt x="10" y="12"/>
                    <a:pt x="10" y="10"/>
                  </a:cubicBezTo>
                  <a:cubicBezTo>
                    <a:pt x="10" y="7"/>
                    <a:pt x="10" y="5"/>
                    <a:pt x="9" y="4"/>
                  </a:cubicBezTo>
                  <a:cubicBezTo>
                    <a:pt x="8" y="3"/>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8" name="Rectangle 10"/>
            <p:cNvSpPr>
              <a:spLocks noChangeArrowheads="1"/>
            </p:cNvSpPr>
            <p:nvPr/>
          </p:nvSpPr>
          <p:spPr bwMode="auto">
            <a:xfrm>
              <a:off x="3241675" y="4808538"/>
              <a:ext cx="9525" cy="9525"/>
            </a:xfrm>
            <a:prstGeom prst="rect">
              <a:avLst/>
            </a:prstGeom>
            <a:solidFill>
              <a:srgbClr val="2D4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39" name="Freeform 11"/>
            <p:cNvSpPr>
              <a:spLocks noEditPoints="1"/>
            </p:cNvSpPr>
            <p:nvPr/>
          </p:nvSpPr>
          <p:spPr bwMode="auto">
            <a:xfrm>
              <a:off x="3262313" y="4764088"/>
              <a:ext cx="38100" cy="57150"/>
            </a:xfrm>
            <a:custGeom>
              <a:avLst/>
              <a:gdLst>
                <a:gd name="T0" fmla="*/ 11 w 13"/>
                <a:gd name="T1" fmla="*/ 1 h 19"/>
                <a:gd name="T2" fmla="*/ 11 w 13"/>
                <a:gd name="T3" fmla="*/ 3 h 19"/>
                <a:gd name="T4" fmla="*/ 11 w 13"/>
                <a:gd name="T5" fmla="*/ 3 h 19"/>
                <a:gd name="T6" fmla="*/ 9 w 13"/>
                <a:gd name="T7" fmla="*/ 2 h 19"/>
                <a:gd name="T8" fmla="*/ 4 w 13"/>
                <a:gd name="T9" fmla="*/ 4 h 19"/>
                <a:gd name="T10" fmla="*/ 3 w 13"/>
                <a:gd name="T11" fmla="*/ 9 h 19"/>
                <a:gd name="T12" fmla="*/ 7 w 13"/>
                <a:gd name="T13" fmla="*/ 7 h 19"/>
                <a:gd name="T14" fmla="*/ 11 w 13"/>
                <a:gd name="T15" fmla="*/ 9 h 19"/>
                <a:gd name="T16" fmla="*/ 13 w 13"/>
                <a:gd name="T17" fmla="*/ 13 h 19"/>
                <a:gd name="T18" fmla="*/ 11 w 13"/>
                <a:gd name="T19" fmla="*/ 17 h 19"/>
                <a:gd name="T20" fmla="*/ 7 w 13"/>
                <a:gd name="T21" fmla="*/ 19 h 19"/>
                <a:gd name="T22" fmla="*/ 2 w 13"/>
                <a:gd name="T23" fmla="*/ 17 h 19"/>
                <a:gd name="T24" fmla="*/ 0 w 13"/>
                <a:gd name="T25" fmla="*/ 11 h 19"/>
                <a:gd name="T26" fmla="*/ 3 w 13"/>
                <a:gd name="T27" fmla="*/ 3 h 19"/>
                <a:gd name="T28" fmla="*/ 9 w 13"/>
                <a:gd name="T29" fmla="*/ 0 h 19"/>
                <a:gd name="T30" fmla="*/ 11 w 13"/>
                <a:gd name="T31" fmla="*/ 1 h 19"/>
                <a:gd name="T32" fmla="*/ 3 w 13"/>
                <a:gd name="T33" fmla="*/ 10 h 19"/>
                <a:gd name="T34" fmla="*/ 3 w 13"/>
                <a:gd name="T35" fmla="*/ 11 h 19"/>
                <a:gd name="T36" fmla="*/ 4 w 13"/>
                <a:gd name="T37" fmla="*/ 16 h 19"/>
                <a:gd name="T38" fmla="*/ 7 w 13"/>
                <a:gd name="T39" fmla="*/ 17 h 19"/>
                <a:gd name="T40" fmla="*/ 9 w 13"/>
                <a:gd name="T41" fmla="*/ 16 h 19"/>
                <a:gd name="T42" fmla="*/ 10 w 13"/>
                <a:gd name="T43" fmla="*/ 13 h 19"/>
                <a:gd name="T44" fmla="*/ 10 w 13"/>
                <a:gd name="T45" fmla="*/ 10 h 19"/>
                <a:gd name="T46" fmla="*/ 6 w 13"/>
                <a:gd name="T47" fmla="*/ 9 h 19"/>
                <a:gd name="T48" fmla="*/ 3 w 13"/>
                <a:gd name="T4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19">
                  <a:moveTo>
                    <a:pt x="11" y="1"/>
                  </a:moveTo>
                  <a:cubicBezTo>
                    <a:pt x="11" y="3"/>
                    <a:pt x="11" y="3"/>
                    <a:pt x="11" y="3"/>
                  </a:cubicBezTo>
                  <a:cubicBezTo>
                    <a:pt x="11" y="3"/>
                    <a:pt x="11" y="3"/>
                    <a:pt x="11" y="3"/>
                  </a:cubicBezTo>
                  <a:cubicBezTo>
                    <a:pt x="10" y="2"/>
                    <a:pt x="9" y="2"/>
                    <a:pt x="9" y="2"/>
                  </a:cubicBezTo>
                  <a:cubicBezTo>
                    <a:pt x="7" y="2"/>
                    <a:pt x="5" y="3"/>
                    <a:pt x="4" y="4"/>
                  </a:cubicBezTo>
                  <a:cubicBezTo>
                    <a:pt x="3" y="5"/>
                    <a:pt x="3" y="7"/>
                    <a:pt x="3" y="9"/>
                  </a:cubicBezTo>
                  <a:cubicBezTo>
                    <a:pt x="4" y="8"/>
                    <a:pt x="6" y="7"/>
                    <a:pt x="7" y="7"/>
                  </a:cubicBezTo>
                  <a:cubicBezTo>
                    <a:pt x="9" y="7"/>
                    <a:pt x="10" y="8"/>
                    <a:pt x="11" y="9"/>
                  </a:cubicBezTo>
                  <a:cubicBezTo>
                    <a:pt x="12" y="10"/>
                    <a:pt x="13" y="11"/>
                    <a:pt x="13" y="13"/>
                  </a:cubicBezTo>
                  <a:cubicBezTo>
                    <a:pt x="13" y="14"/>
                    <a:pt x="12" y="16"/>
                    <a:pt x="11" y="17"/>
                  </a:cubicBezTo>
                  <a:cubicBezTo>
                    <a:pt x="10" y="18"/>
                    <a:pt x="8" y="19"/>
                    <a:pt x="7" y="19"/>
                  </a:cubicBezTo>
                  <a:cubicBezTo>
                    <a:pt x="5" y="19"/>
                    <a:pt x="3" y="18"/>
                    <a:pt x="2" y="17"/>
                  </a:cubicBezTo>
                  <a:cubicBezTo>
                    <a:pt x="1" y="15"/>
                    <a:pt x="0" y="13"/>
                    <a:pt x="0" y="11"/>
                  </a:cubicBezTo>
                  <a:cubicBezTo>
                    <a:pt x="0" y="7"/>
                    <a:pt x="1" y="5"/>
                    <a:pt x="3" y="3"/>
                  </a:cubicBezTo>
                  <a:cubicBezTo>
                    <a:pt x="4" y="1"/>
                    <a:pt x="6" y="0"/>
                    <a:pt x="9" y="0"/>
                  </a:cubicBezTo>
                  <a:cubicBezTo>
                    <a:pt x="10" y="0"/>
                    <a:pt x="10" y="1"/>
                    <a:pt x="11" y="1"/>
                  </a:cubicBezTo>
                  <a:close/>
                  <a:moveTo>
                    <a:pt x="3" y="10"/>
                  </a:moveTo>
                  <a:cubicBezTo>
                    <a:pt x="3" y="11"/>
                    <a:pt x="3" y="11"/>
                    <a:pt x="3" y="11"/>
                  </a:cubicBezTo>
                  <a:cubicBezTo>
                    <a:pt x="3" y="13"/>
                    <a:pt x="3" y="14"/>
                    <a:pt x="4" y="16"/>
                  </a:cubicBezTo>
                  <a:cubicBezTo>
                    <a:pt x="4" y="17"/>
                    <a:pt x="5" y="17"/>
                    <a:pt x="7" y="17"/>
                  </a:cubicBezTo>
                  <a:cubicBezTo>
                    <a:pt x="8" y="17"/>
                    <a:pt x="9" y="17"/>
                    <a:pt x="9" y="16"/>
                  </a:cubicBezTo>
                  <a:cubicBezTo>
                    <a:pt x="10" y="15"/>
                    <a:pt x="10" y="14"/>
                    <a:pt x="10" y="13"/>
                  </a:cubicBezTo>
                  <a:cubicBezTo>
                    <a:pt x="10" y="12"/>
                    <a:pt x="10" y="11"/>
                    <a:pt x="10" y="10"/>
                  </a:cubicBezTo>
                  <a:cubicBezTo>
                    <a:pt x="9" y="9"/>
                    <a:pt x="8" y="9"/>
                    <a:pt x="6" y="9"/>
                  </a:cubicBezTo>
                  <a:cubicBezTo>
                    <a:pt x="5" y="9"/>
                    <a:pt x="4" y="9"/>
                    <a:pt x="3" y="10"/>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0" name="Freeform 12"/>
            <p:cNvSpPr>
              <a:spLocks noEditPoints="1"/>
            </p:cNvSpPr>
            <p:nvPr/>
          </p:nvSpPr>
          <p:spPr bwMode="auto">
            <a:xfrm>
              <a:off x="3194050" y="5162550"/>
              <a:ext cx="34925" cy="53975"/>
            </a:xfrm>
            <a:custGeom>
              <a:avLst/>
              <a:gdLst>
                <a:gd name="T0" fmla="*/ 6 w 12"/>
                <a:gd name="T1" fmla="*/ 18 h 18"/>
                <a:gd name="T2" fmla="*/ 2 w 12"/>
                <a:gd name="T3" fmla="*/ 16 h 18"/>
                <a:gd name="T4" fmla="*/ 0 w 12"/>
                <a:gd name="T5" fmla="*/ 9 h 18"/>
                <a:gd name="T6" fmla="*/ 2 w 12"/>
                <a:gd name="T7" fmla="*/ 2 h 18"/>
                <a:gd name="T8" fmla="*/ 6 w 12"/>
                <a:gd name="T9" fmla="*/ 0 h 18"/>
                <a:gd name="T10" fmla="*/ 11 w 12"/>
                <a:gd name="T11" fmla="*/ 2 h 18"/>
                <a:gd name="T12" fmla="*/ 12 w 12"/>
                <a:gd name="T13" fmla="*/ 9 h 18"/>
                <a:gd name="T14" fmla="*/ 11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3" y="17"/>
                    <a:pt x="2" y="16"/>
                  </a:cubicBezTo>
                  <a:cubicBezTo>
                    <a:pt x="1" y="14"/>
                    <a:pt x="0" y="12"/>
                    <a:pt x="0" y="9"/>
                  </a:cubicBezTo>
                  <a:cubicBezTo>
                    <a:pt x="0" y="6"/>
                    <a:pt x="1" y="3"/>
                    <a:pt x="2" y="2"/>
                  </a:cubicBezTo>
                  <a:cubicBezTo>
                    <a:pt x="3" y="0"/>
                    <a:pt x="4" y="0"/>
                    <a:pt x="6" y="0"/>
                  </a:cubicBezTo>
                  <a:cubicBezTo>
                    <a:pt x="8" y="0"/>
                    <a:pt x="10" y="0"/>
                    <a:pt x="11" y="2"/>
                  </a:cubicBezTo>
                  <a:cubicBezTo>
                    <a:pt x="12" y="3"/>
                    <a:pt x="12" y="6"/>
                    <a:pt x="12" y="9"/>
                  </a:cubicBezTo>
                  <a:cubicBezTo>
                    <a:pt x="12" y="12"/>
                    <a:pt x="12" y="14"/>
                    <a:pt x="11" y="16"/>
                  </a:cubicBezTo>
                  <a:cubicBezTo>
                    <a:pt x="10" y="17"/>
                    <a:pt x="8" y="18"/>
                    <a:pt x="6" y="18"/>
                  </a:cubicBezTo>
                  <a:close/>
                  <a:moveTo>
                    <a:pt x="6" y="1"/>
                  </a:moveTo>
                  <a:cubicBezTo>
                    <a:pt x="5" y="1"/>
                    <a:pt x="4" y="2"/>
                    <a:pt x="3" y="3"/>
                  </a:cubicBezTo>
                  <a:cubicBezTo>
                    <a:pt x="3" y="4"/>
                    <a:pt x="2" y="6"/>
                    <a:pt x="2" y="9"/>
                  </a:cubicBezTo>
                  <a:cubicBezTo>
                    <a:pt x="2" y="12"/>
                    <a:pt x="3" y="14"/>
                    <a:pt x="3" y="15"/>
                  </a:cubicBezTo>
                  <a:cubicBezTo>
                    <a:pt x="4" y="16"/>
                    <a:pt x="5" y="16"/>
                    <a:pt x="6" y="16"/>
                  </a:cubicBezTo>
                  <a:cubicBezTo>
                    <a:pt x="7" y="16"/>
                    <a:pt x="8" y="16"/>
                    <a:pt x="9" y="15"/>
                  </a:cubicBezTo>
                  <a:cubicBezTo>
                    <a:pt x="10" y="14"/>
                    <a:pt x="10" y="12"/>
                    <a:pt x="10" y="9"/>
                  </a:cubicBezTo>
                  <a:cubicBezTo>
                    <a:pt x="10" y="6"/>
                    <a:pt x="10"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1" name="Rectangle 13"/>
            <p:cNvSpPr>
              <a:spLocks noChangeArrowheads="1"/>
            </p:cNvSpPr>
            <p:nvPr/>
          </p:nvSpPr>
          <p:spPr bwMode="auto">
            <a:xfrm>
              <a:off x="3241675" y="5205413"/>
              <a:ext cx="9525" cy="11113"/>
            </a:xfrm>
            <a:prstGeom prst="rect">
              <a:avLst/>
            </a:prstGeom>
            <a:solidFill>
              <a:srgbClr val="2D4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2" name="Freeform 14"/>
            <p:cNvSpPr>
              <a:spLocks noEditPoints="1"/>
            </p:cNvSpPr>
            <p:nvPr/>
          </p:nvSpPr>
          <p:spPr bwMode="auto">
            <a:xfrm>
              <a:off x="3262313" y="5162550"/>
              <a:ext cx="38100" cy="53975"/>
            </a:xfrm>
            <a:custGeom>
              <a:avLst/>
              <a:gdLst>
                <a:gd name="T0" fmla="*/ 24 w 24"/>
                <a:gd name="T1" fmla="*/ 25 h 34"/>
                <a:gd name="T2" fmla="*/ 19 w 24"/>
                <a:gd name="T3" fmla="*/ 25 h 34"/>
                <a:gd name="T4" fmla="*/ 19 w 24"/>
                <a:gd name="T5" fmla="*/ 34 h 34"/>
                <a:gd name="T6" fmla="*/ 15 w 24"/>
                <a:gd name="T7" fmla="*/ 34 h 34"/>
                <a:gd name="T8" fmla="*/ 15 w 24"/>
                <a:gd name="T9" fmla="*/ 25 h 34"/>
                <a:gd name="T10" fmla="*/ 0 w 24"/>
                <a:gd name="T11" fmla="*/ 25 h 34"/>
                <a:gd name="T12" fmla="*/ 0 w 24"/>
                <a:gd name="T13" fmla="*/ 19 h 34"/>
                <a:gd name="T14" fmla="*/ 15 w 24"/>
                <a:gd name="T15" fmla="*/ 0 h 34"/>
                <a:gd name="T16" fmla="*/ 19 w 24"/>
                <a:gd name="T17" fmla="*/ 0 h 34"/>
                <a:gd name="T18" fmla="*/ 19 w 24"/>
                <a:gd name="T19" fmla="*/ 21 h 34"/>
                <a:gd name="T20" fmla="*/ 24 w 24"/>
                <a:gd name="T21" fmla="*/ 21 h 34"/>
                <a:gd name="T22" fmla="*/ 24 w 24"/>
                <a:gd name="T23" fmla="*/ 25 h 34"/>
                <a:gd name="T24" fmla="*/ 15 w 24"/>
                <a:gd name="T25" fmla="*/ 21 h 34"/>
                <a:gd name="T26" fmla="*/ 15 w 24"/>
                <a:gd name="T27" fmla="*/ 6 h 34"/>
                <a:gd name="T28" fmla="*/ 2 w 24"/>
                <a:gd name="T29" fmla="*/ 21 h 34"/>
                <a:gd name="T30" fmla="*/ 15 w 24"/>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25"/>
                  </a:moveTo>
                  <a:lnTo>
                    <a:pt x="19" y="25"/>
                  </a:lnTo>
                  <a:lnTo>
                    <a:pt x="19" y="34"/>
                  </a:lnTo>
                  <a:lnTo>
                    <a:pt x="15" y="34"/>
                  </a:lnTo>
                  <a:lnTo>
                    <a:pt x="15" y="25"/>
                  </a:lnTo>
                  <a:lnTo>
                    <a:pt x="0" y="25"/>
                  </a:lnTo>
                  <a:lnTo>
                    <a:pt x="0" y="19"/>
                  </a:lnTo>
                  <a:lnTo>
                    <a:pt x="15" y="0"/>
                  </a:lnTo>
                  <a:lnTo>
                    <a:pt x="19" y="0"/>
                  </a:lnTo>
                  <a:lnTo>
                    <a:pt x="19" y="21"/>
                  </a:lnTo>
                  <a:lnTo>
                    <a:pt x="24" y="21"/>
                  </a:lnTo>
                  <a:lnTo>
                    <a:pt x="24" y="25"/>
                  </a:lnTo>
                  <a:close/>
                  <a:moveTo>
                    <a:pt x="15" y="21"/>
                  </a:moveTo>
                  <a:lnTo>
                    <a:pt x="15" y="6"/>
                  </a:lnTo>
                  <a:lnTo>
                    <a:pt x="2" y="21"/>
                  </a:lnTo>
                  <a:lnTo>
                    <a:pt x="15" y="21"/>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3" name="Freeform 15"/>
            <p:cNvSpPr>
              <a:spLocks noEditPoints="1"/>
            </p:cNvSpPr>
            <p:nvPr/>
          </p:nvSpPr>
          <p:spPr bwMode="auto">
            <a:xfrm>
              <a:off x="3194050" y="5559425"/>
              <a:ext cx="34925" cy="53975"/>
            </a:xfrm>
            <a:custGeom>
              <a:avLst/>
              <a:gdLst>
                <a:gd name="T0" fmla="*/ 6 w 12"/>
                <a:gd name="T1" fmla="*/ 18 h 18"/>
                <a:gd name="T2" fmla="*/ 2 w 12"/>
                <a:gd name="T3" fmla="*/ 16 h 18"/>
                <a:gd name="T4" fmla="*/ 0 w 12"/>
                <a:gd name="T5" fmla="*/ 9 h 18"/>
                <a:gd name="T6" fmla="*/ 2 w 12"/>
                <a:gd name="T7" fmla="*/ 2 h 18"/>
                <a:gd name="T8" fmla="*/ 6 w 12"/>
                <a:gd name="T9" fmla="*/ 0 h 18"/>
                <a:gd name="T10" fmla="*/ 11 w 12"/>
                <a:gd name="T11" fmla="*/ 2 h 18"/>
                <a:gd name="T12" fmla="*/ 12 w 12"/>
                <a:gd name="T13" fmla="*/ 9 h 18"/>
                <a:gd name="T14" fmla="*/ 11 w 12"/>
                <a:gd name="T15" fmla="*/ 16 h 18"/>
                <a:gd name="T16" fmla="*/ 6 w 12"/>
                <a:gd name="T17" fmla="*/ 18 h 18"/>
                <a:gd name="T18" fmla="*/ 6 w 12"/>
                <a:gd name="T19" fmla="*/ 2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3" y="17"/>
                    <a:pt x="2" y="16"/>
                  </a:cubicBezTo>
                  <a:cubicBezTo>
                    <a:pt x="1" y="14"/>
                    <a:pt x="0" y="12"/>
                    <a:pt x="0" y="9"/>
                  </a:cubicBezTo>
                  <a:cubicBezTo>
                    <a:pt x="0" y="6"/>
                    <a:pt x="1" y="4"/>
                    <a:pt x="2" y="2"/>
                  </a:cubicBezTo>
                  <a:cubicBezTo>
                    <a:pt x="3" y="1"/>
                    <a:pt x="4" y="0"/>
                    <a:pt x="6" y="0"/>
                  </a:cubicBezTo>
                  <a:cubicBezTo>
                    <a:pt x="8" y="0"/>
                    <a:pt x="10" y="1"/>
                    <a:pt x="11" y="2"/>
                  </a:cubicBezTo>
                  <a:cubicBezTo>
                    <a:pt x="12" y="4"/>
                    <a:pt x="12" y="6"/>
                    <a:pt x="12" y="9"/>
                  </a:cubicBezTo>
                  <a:cubicBezTo>
                    <a:pt x="12" y="12"/>
                    <a:pt x="12" y="14"/>
                    <a:pt x="11" y="16"/>
                  </a:cubicBezTo>
                  <a:cubicBezTo>
                    <a:pt x="10" y="17"/>
                    <a:pt x="8" y="18"/>
                    <a:pt x="6" y="18"/>
                  </a:cubicBezTo>
                  <a:close/>
                  <a:moveTo>
                    <a:pt x="6" y="2"/>
                  </a:moveTo>
                  <a:cubicBezTo>
                    <a:pt x="5" y="2"/>
                    <a:pt x="4" y="2"/>
                    <a:pt x="3" y="3"/>
                  </a:cubicBezTo>
                  <a:cubicBezTo>
                    <a:pt x="3" y="4"/>
                    <a:pt x="2" y="6"/>
                    <a:pt x="2" y="9"/>
                  </a:cubicBezTo>
                  <a:cubicBezTo>
                    <a:pt x="2" y="12"/>
                    <a:pt x="3" y="14"/>
                    <a:pt x="3" y="15"/>
                  </a:cubicBezTo>
                  <a:cubicBezTo>
                    <a:pt x="4" y="16"/>
                    <a:pt x="5" y="16"/>
                    <a:pt x="6" y="16"/>
                  </a:cubicBezTo>
                  <a:cubicBezTo>
                    <a:pt x="7" y="16"/>
                    <a:pt x="8" y="16"/>
                    <a:pt x="9" y="15"/>
                  </a:cubicBezTo>
                  <a:cubicBezTo>
                    <a:pt x="10" y="14"/>
                    <a:pt x="10" y="12"/>
                    <a:pt x="10" y="9"/>
                  </a:cubicBezTo>
                  <a:cubicBezTo>
                    <a:pt x="10" y="6"/>
                    <a:pt x="10" y="4"/>
                    <a:pt x="9" y="3"/>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4" name="Rectangle 16"/>
            <p:cNvSpPr>
              <a:spLocks noChangeArrowheads="1"/>
            </p:cNvSpPr>
            <p:nvPr/>
          </p:nvSpPr>
          <p:spPr bwMode="auto">
            <a:xfrm>
              <a:off x="3241675" y="5603875"/>
              <a:ext cx="9525" cy="9525"/>
            </a:xfrm>
            <a:prstGeom prst="rect">
              <a:avLst/>
            </a:prstGeom>
            <a:solidFill>
              <a:srgbClr val="2D4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5" name="Freeform 17"/>
            <p:cNvSpPr>
              <a:spLocks/>
            </p:cNvSpPr>
            <p:nvPr/>
          </p:nvSpPr>
          <p:spPr bwMode="auto">
            <a:xfrm>
              <a:off x="3265488" y="5559425"/>
              <a:ext cx="33338" cy="53975"/>
            </a:xfrm>
            <a:custGeom>
              <a:avLst/>
              <a:gdLst>
                <a:gd name="T0" fmla="*/ 11 w 11"/>
                <a:gd name="T1" fmla="*/ 18 h 18"/>
                <a:gd name="T2" fmla="*/ 0 w 11"/>
                <a:gd name="T3" fmla="*/ 18 h 18"/>
                <a:gd name="T4" fmla="*/ 0 w 11"/>
                <a:gd name="T5" fmla="*/ 16 h 18"/>
                <a:gd name="T6" fmla="*/ 4 w 11"/>
                <a:gd name="T7" fmla="*/ 12 h 18"/>
                <a:gd name="T8" fmla="*/ 7 w 11"/>
                <a:gd name="T9" fmla="*/ 8 h 18"/>
                <a:gd name="T10" fmla="*/ 8 w 11"/>
                <a:gd name="T11" fmla="*/ 5 h 18"/>
                <a:gd name="T12" fmla="*/ 8 w 11"/>
                <a:gd name="T13" fmla="*/ 3 h 18"/>
                <a:gd name="T14" fmla="*/ 5 w 11"/>
                <a:gd name="T15" fmla="*/ 2 h 18"/>
                <a:gd name="T16" fmla="*/ 0 w 11"/>
                <a:gd name="T17" fmla="*/ 3 h 18"/>
                <a:gd name="T18" fmla="*/ 0 w 11"/>
                <a:gd name="T19" fmla="*/ 3 h 18"/>
                <a:gd name="T20" fmla="*/ 0 w 11"/>
                <a:gd name="T21" fmla="*/ 1 h 18"/>
                <a:gd name="T22" fmla="*/ 5 w 11"/>
                <a:gd name="T23" fmla="*/ 0 h 18"/>
                <a:gd name="T24" fmla="*/ 9 w 11"/>
                <a:gd name="T25" fmla="*/ 1 h 18"/>
                <a:gd name="T26" fmla="*/ 11 w 11"/>
                <a:gd name="T27" fmla="*/ 5 h 18"/>
                <a:gd name="T28" fmla="*/ 10 w 11"/>
                <a:gd name="T29" fmla="*/ 7 h 18"/>
                <a:gd name="T30" fmla="*/ 9 w 11"/>
                <a:gd name="T31" fmla="*/ 9 h 18"/>
                <a:gd name="T32" fmla="*/ 7 w 11"/>
                <a:gd name="T33" fmla="*/ 11 h 18"/>
                <a:gd name="T34" fmla="*/ 2 w 11"/>
                <a:gd name="T35" fmla="*/ 16 h 18"/>
                <a:gd name="T36" fmla="*/ 11 w 11"/>
                <a:gd name="T37" fmla="*/ 16 h 18"/>
                <a:gd name="T38" fmla="*/ 11 w 11"/>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8">
                  <a:moveTo>
                    <a:pt x="11" y="18"/>
                  </a:moveTo>
                  <a:cubicBezTo>
                    <a:pt x="0" y="18"/>
                    <a:pt x="0" y="18"/>
                    <a:pt x="0" y="18"/>
                  </a:cubicBezTo>
                  <a:cubicBezTo>
                    <a:pt x="0" y="16"/>
                    <a:pt x="0" y="16"/>
                    <a:pt x="0" y="16"/>
                  </a:cubicBezTo>
                  <a:cubicBezTo>
                    <a:pt x="1" y="14"/>
                    <a:pt x="2" y="13"/>
                    <a:pt x="4" y="12"/>
                  </a:cubicBezTo>
                  <a:cubicBezTo>
                    <a:pt x="5" y="10"/>
                    <a:pt x="7" y="9"/>
                    <a:pt x="7" y="8"/>
                  </a:cubicBezTo>
                  <a:cubicBezTo>
                    <a:pt x="8" y="7"/>
                    <a:pt x="8" y="6"/>
                    <a:pt x="8" y="5"/>
                  </a:cubicBezTo>
                  <a:cubicBezTo>
                    <a:pt x="8" y="4"/>
                    <a:pt x="8" y="3"/>
                    <a:pt x="8" y="3"/>
                  </a:cubicBezTo>
                  <a:cubicBezTo>
                    <a:pt x="7" y="2"/>
                    <a:pt x="6" y="2"/>
                    <a:pt x="5" y="2"/>
                  </a:cubicBezTo>
                  <a:cubicBezTo>
                    <a:pt x="3" y="2"/>
                    <a:pt x="2" y="2"/>
                    <a:pt x="0" y="3"/>
                  </a:cubicBezTo>
                  <a:cubicBezTo>
                    <a:pt x="0" y="3"/>
                    <a:pt x="0" y="3"/>
                    <a:pt x="0" y="3"/>
                  </a:cubicBezTo>
                  <a:cubicBezTo>
                    <a:pt x="0" y="1"/>
                    <a:pt x="0" y="1"/>
                    <a:pt x="0" y="1"/>
                  </a:cubicBezTo>
                  <a:cubicBezTo>
                    <a:pt x="2" y="0"/>
                    <a:pt x="3" y="0"/>
                    <a:pt x="5" y="0"/>
                  </a:cubicBezTo>
                  <a:cubicBezTo>
                    <a:pt x="7" y="0"/>
                    <a:pt x="8" y="0"/>
                    <a:pt x="9" y="1"/>
                  </a:cubicBezTo>
                  <a:cubicBezTo>
                    <a:pt x="10" y="2"/>
                    <a:pt x="11" y="3"/>
                    <a:pt x="11" y="5"/>
                  </a:cubicBezTo>
                  <a:cubicBezTo>
                    <a:pt x="11" y="5"/>
                    <a:pt x="11" y="6"/>
                    <a:pt x="10" y="7"/>
                  </a:cubicBezTo>
                  <a:cubicBezTo>
                    <a:pt x="10" y="8"/>
                    <a:pt x="10" y="8"/>
                    <a:pt x="9" y="9"/>
                  </a:cubicBezTo>
                  <a:cubicBezTo>
                    <a:pt x="9" y="10"/>
                    <a:pt x="8" y="10"/>
                    <a:pt x="7" y="11"/>
                  </a:cubicBezTo>
                  <a:cubicBezTo>
                    <a:pt x="6" y="12"/>
                    <a:pt x="5" y="14"/>
                    <a:pt x="2" y="16"/>
                  </a:cubicBezTo>
                  <a:cubicBezTo>
                    <a:pt x="11" y="16"/>
                    <a:pt x="11" y="16"/>
                    <a:pt x="11" y="16"/>
                  </a:cubicBezTo>
                  <a:lnTo>
                    <a:pt x="11"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6" name="Freeform 18"/>
            <p:cNvSpPr>
              <a:spLocks noEditPoints="1"/>
            </p:cNvSpPr>
            <p:nvPr/>
          </p:nvSpPr>
          <p:spPr bwMode="auto">
            <a:xfrm>
              <a:off x="3194050" y="5954713"/>
              <a:ext cx="34925" cy="53975"/>
            </a:xfrm>
            <a:custGeom>
              <a:avLst/>
              <a:gdLst>
                <a:gd name="T0" fmla="*/ 6 w 12"/>
                <a:gd name="T1" fmla="*/ 18 h 18"/>
                <a:gd name="T2" fmla="*/ 2 w 12"/>
                <a:gd name="T3" fmla="*/ 16 h 18"/>
                <a:gd name="T4" fmla="*/ 0 w 12"/>
                <a:gd name="T5" fmla="*/ 9 h 18"/>
                <a:gd name="T6" fmla="*/ 2 w 12"/>
                <a:gd name="T7" fmla="*/ 2 h 18"/>
                <a:gd name="T8" fmla="*/ 6 w 12"/>
                <a:gd name="T9" fmla="*/ 0 h 18"/>
                <a:gd name="T10" fmla="*/ 11 w 12"/>
                <a:gd name="T11" fmla="*/ 2 h 18"/>
                <a:gd name="T12" fmla="*/ 12 w 12"/>
                <a:gd name="T13" fmla="*/ 9 h 18"/>
                <a:gd name="T14" fmla="*/ 11 w 12"/>
                <a:gd name="T15" fmla="*/ 16 h 18"/>
                <a:gd name="T16" fmla="*/ 6 w 12"/>
                <a:gd name="T17" fmla="*/ 18 h 18"/>
                <a:gd name="T18" fmla="*/ 6 w 12"/>
                <a:gd name="T19" fmla="*/ 2 h 18"/>
                <a:gd name="T20" fmla="*/ 3 w 12"/>
                <a:gd name="T21" fmla="*/ 3 h 18"/>
                <a:gd name="T22" fmla="*/ 2 w 12"/>
                <a:gd name="T23" fmla="*/ 9 h 18"/>
                <a:gd name="T24" fmla="*/ 3 w 12"/>
                <a:gd name="T25" fmla="*/ 15 h 18"/>
                <a:gd name="T26" fmla="*/ 6 w 12"/>
                <a:gd name="T27" fmla="*/ 17 h 18"/>
                <a:gd name="T28" fmla="*/ 9 w 12"/>
                <a:gd name="T29" fmla="*/ 15 h 18"/>
                <a:gd name="T30" fmla="*/ 10 w 12"/>
                <a:gd name="T31" fmla="*/ 9 h 18"/>
                <a:gd name="T32" fmla="*/ 9 w 12"/>
                <a:gd name="T33" fmla="*/ 3 h 18"/>
                <a:gd name="T34" fmla="*/ 6 w 12"/>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3" y="18"/>
                    <a:pt x="2" y="16"/>
                  </a:cubicBezTo>
                  <a:cubicBezTo>
                    <a:pt x="1" y="15"/>
                    <a:pt x="0" y="12"/>
                    <a:pt x="0" y="9"/>
                  </a:cubicBezTo>
                  <a:cubicBezTo>
                    <a:pt x="0" y="6"/>
                    <a:pt x="1" y="4"/>
                    <a:pt x="2" y="2"/>
                  </a:cubicBezTo>
                  <a:cubicBezTo>
                    <a:pt x="3" y="1"/>
                    <a:pt x="4" y="0"/>
                    <a:pt x="6" y="0"/>
                  </a:cubicBezTo>
                  <a:cubicBezTo>
                    <a:pt x="8" y="0"/>
                    <a:pt x="10" y="1"/>
                    <a:pt x="11" y="2"/>
                  </a:cubicBezTo>
                  <a:cubicBezTo>
                    <a:pt x="12" y="4"/>
                    <a:pt x="12" y="6"/>
                    <a:pt x="12" y="9"/>
                  </a:cubicBezTo>
                  <a:cubicBezTo>
                    <a:pt x="12" y="12"/>
                    <a:pt x="12" y="15"/>
                    <a:pt x="11" y="16"/>
                  </a:cubicBezTo>
                  <a:cubicBezTo>
                    <a:pt x="10" y="18"/>
                    <a:pt x="8" y="18"/>
                    <a:pt x="6" y="18"/>
                  </a:cubicBezTo>
                  <a:close/>
                  <a:moveTo>
                    <a:pt x="6" y="2"/>
                  </a:moveTo>
                  <a:cubicBezTo>
                    <a:pt x="5" y="2"/>
                    <a:pt x="4" y="2"/>
                    <a:pt x="3" y="3"/>
                  </a:cubicBezTo>
                  <a:cubicBezTo>
                    <a:pt x="3" y="4"/>
                    <a:pt x="2" y="6"/>
                    <a:pt x="2" y="9"/>
                  </a:cubicBezTo>
                  <a:cubicBezTo>
                    <a:pt x="2" y="12"/>
                    <a:pt x="3" y="14"/>
                    <a:pt x="3" y="15"/>
                  </a:cubicBezTo>
                  <a:cubicBezTo>
                    <a:pt x="4" y="16"/>
                    <a:pt x="5" y="17"/>
                    <a:pt x="6" y="17"/>
                  </a:cubicBezTo>
                  <a:cubicBezTo>
                    <a:pt x="7" y="17"/>
                    <a:pt x="8" y="16"/>
                    <a:pt x="9" y="15"/>
                  </a:cubicBezTo>
                  <a:cubicBezTo>
                    <a:pt x="10" y="14"/>
                    <a:pt x="10" y="12"/>
                    <a:pt x="10" y="9"/>
                  </a:cubicBezTo>
                  <a:cubicBezTo>
                    <a:pt x="10" y="6"/>
                    <a:pt x="10" y="5"/>
                    <a:pt x="9" y="3"/>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7" name="Rectangle 19"/>
            <p:cNvSpPr>
              <a:spLocks noChangeArrowheads="1"/>
            </p:cNvSpPr>
            <p:nvPr/>
          </p:nvSpPr>
          <p:spPr bwMode="auto">
            <a:xfrm>
              <a:off x="3241675" y="5999163"/>
              <a:ext cx="9525" cy="9525"/>
            </a:xfrm>
            <a:prstGeom prst="rect">
              <a:avLst/>
            </a:prstGeom>
            <a:solidFill>
              <a:srgbClr val="2D4B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8" name="Freeform 20"/>
            <p:cNvSpPr>
              <a:spLocks noEditPoints="1"/>
            </p:cNvSpPr>
            <p:nvPr/>
          </p:nvSpPr>
          <p:spPr bwMode="auto">
            <a:xfrm>
              <a:off x="3262313" y="5954713"/>
              <a:ext cx="36513" cy="53975"/>
            </a:xfrm>
            <a:custGeom>
              <a:avLst/>
              <a:gdLst>
                <a:gd name="T0" fmla="*/ 6 w 12"/>
                <a:gd name="T1" fmla="*/ 18 h 18"/>
                <a:gd name="T2" fmla="*/ 2 w 12"/>
                <a:gd name="T3" fmla="*/ 16 h 18"/>
                <a:gd name="T4" fmla="*/ 0 w 12"/>
                <a:gd name="T5" fmla="*/ 9 h 18"/>
                <a:gd name="T6" fmla="*/ 2 w 12"/>
                <a:gd name="T7" fmla="*/ 2 h 18"/>
                <a:gd name="T8" fmla="*/ 6 w 12"/>
                <a:gd name="T9" fmla="*/ 0 h 18"/>
                <a:gd name="T10" fmla="*/ 11 w 12"/>
                <a:gd name="T11" fmla="*/ 2 h 18"/>
                <a:gd name="T12" fmla="*/ 12 w 12"/>
                <a:gd name="T13" fmla="*/ 9 h 18"/>
                <a:gd name="T14" fmla="*/ 11 w 12"/>
                <a:gd name="T15" fmla="*/ 16 h 18"/>
                <a:gd name="T16" fmla="*/ 6 w 12"/>
                <a:gd name="T17" fmla="*/ 18 h 18"/>
                <a:gd name="T18" fmla="*/ 6 w 12"/>
                <a:gd name="T19" fmla="*/ 2 h 18"/>
                <a:gd name="T20" fmla="*/ 4 w 12"/>
                <a:gd name="T21" fmla="*/ 3 h 18"/>
                <a:gd name="T22" fmla="*/ 3 w 12"/>
                <a:gd name="T23" fmla="*/ 9 h 18"/>
                <a:gd name="T24" fmla="*/ 4 w 12"/>
                <a:gd name="T25" fmla="*/ 15 h 18"/>
                <a:gd name="T26" fmla="*/ 6 w 12"/>
                <a:gd name="T27" fmla="*/ 17 h 18"/>
                <a:gd name="T28" fmla="*/ 9 w 12"/>
                <a:gd name="T29" fmla="*/ 15 h 18"/>
                <a:gd name="T30" fmla="*/ 10 w 12"/>
                <a:gd name="T31" fmla="*/ 9 h 18"/>
                <a:gd name="T32" fmla="*/ 9 w 12"/>
                <a:gd name="T33" fmla="*/ 3 h 18"/>
                <a:gd name="T34" fmla="*/ 6 w 12"/>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3" y="18"/>
                    <a:pt x="2" y="16"/>
                  </a:cubicBezTo>
                  <a:cubicBezTo>
                    <a:pt x="1" y="15"/>
                    <a:pt x="0" y="12"/>
                    <a:pt x="0" y="9"/>
                  </a:cubicBezTo>
                  <a:cubicBezTo>
                    <a:pt x="0" y="6"/>
                    <a:pt x="1" y="4"/>
                    <a:pt x="2" y="2"/>
                  </a:cubicBezTo>
                  <a:cubicBezTo>
                    <a:pt x="3" y="1"/>
                    <a:pt x="4" y="0"/>
                    <a:pt x="6" y="0"/>
                  </a:cubicBezTo>
                  <a:cubicBezTo>
                    <a:pt x="8" y="0"/>
                    <a:pt x="10" y="1"/>
                    <a:pt x="11" y="2"/>
                  </a:cubicBezTo>
                  <a:cubicBezTo>
                    <a:pt x="12" y="4"/>
                    <a:pt x="12" y="6"/>
                    <a:pt x="12" y="9"/>
                  </a:cubicBezTo>
                  <a:cubicBezTo>
                    <a:pt x="12" y="12"/>
                    <a:pt x="12" y="15"/>
                    <a:pt x="11" y="16"/>
                  </a:cubicBezTo>
                  <a:cubicBezTo>
                    <a:pt x="10" y="18"/>
                    <a:pt x="8" y="18"/>
                    <a:pt x="6" y="18"/>
                  </a:cubicBezTo>
                  <a:close/>
                  <a:moveTo>
                    <a:pt x="6" y="2"/>
                  </a:moveTo>
                  <a:cubicBezTo>
                    <a:pt x="5" y="2"/>
                    <a:pt x="4" y="2"/>
                    <a:pt x="4" y="3"/>
                  </a:cubicBezTo>
                  <a:cubicBezTo>
                    <a:pt x="3" y="4"/>
                    <a:pt x="3" y="6"/>
                    <a:pt x="3" y="9"/>
                  </a:cubicBezTo>
                  <a:cubicBezTo>
                    <a:pt x="3" y="12"/>
                    <a:pt x="3" y="14"/>
                    <a:pt x="4" y="15"/>
                  </a:cubicBezTo>
                  <a:cubicBezTo>
                    <a:pt x="4" y="16"/>
                    <a:pt x="5" y="17"/>
                    <a:pt x="6" y="17"/>
                  </a:cubicBezTo>
                  <a:cubicBezTo>
                    <a:pt x="8" y="17"/>
                    <a:pt x="9" y="16"/>
                    <a:pt x="9" y="15"/>
                  </a:cubicBezTo>
                  <a:cubicBezTo>
                    <a:pt x="10" y="14"/>
                    <a:pt x="10" y="12"/>
                    <a:pt x="10" y="9"/>
                  </a:cubicBezTo>
                  <a:cubicBezTo>
                    <a:pt x="10" y="6"/>
                    <a:pt x="10" y="5"/>
                    <a:pt x="9" y="3"/>
                  </a:cubicBezTo>
                  <a:cubicBezTo>
                    <a:pt x="9" y="2"/>
                    <a:pt x="8"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49" name="Freeform 21"/>
            <p:cNvSpPr>
              <a:spLocks noEditPoints="1"/>
            </p:cNvSpPr>
            <p:nvPr/>
          </p:nvSpPr>
          <p:spPr bwMode="auto">
            <a:xfrm>
              <a:off x="3351213" y="3981450"/>
              <a:ext cx="2020888" cy="2027238"/>
            </a:xfrm>
            <a:custGeom>
              <a:avLst/>
              <a:gdLst>
                <a:gd name="T0" fmla="*/ 1273 w 1273"/>
                <a:gd name="T1" fmla="*/ 1277 h 1277"/>
                <a:gd name="T2" fmla="*/ 0 w 1273"/>
                <a:gd name="T3" fmla="*/ 1277 h 1277"/>
                <a:gd name="T4" fmla="*/ 0 w 1273"/>
                <a:gd name="T5" fmla="*/ 0 h 1277"/>
                <a:gd name="T6" fmla="*/ 1273 w 1273"/>
                <a:gd name="T7" fmla="*/ 0 h 1277"/>
                <a:gd name="T8" fmla="*/ 1273 w 1273"/>
                <a:gd name="T9" fmla="*/ 1277 h 1277"/>
                <a:gd name="T10" fmla="*/ 4 w 1273"/>
                <a:gd name="T11" fmla="*/ 1273 h 1277"/>
                <a:gd name="T12" fmla="*/ 1269 w 1273"/>
                <a:gd name="T13" fmla="*/ 1273 h 1277"/>
                <a:gd name="T14" fmla="*/ 1269 w 1273"/>
                <a:gd name="T15" fmla="*/ 3 h 1277"/>
                <a:gd name="T16" fmla="*/ 4 w 1273"/>
                <a:gd name="T17" fmla="*/ 3 h 1277"/>
                <a:gd name="T18" fmla="*/ 4 w 1273"/>
                <a:gd name="T19" fmla="*/ 1273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3" h="1277">
                  <a:moveTo>
                    <a:pt x="1273" y="1277"/>
                  </a:moveTo>
                  <a:lnTo>
                    <a:pt x="0" y="1277"/>
                  </a:lnTo>
                  <a:lnTo>
                    <a:pt x="0" y="0"/>
                  </a:lnTo>
                  <a:lnTo>
                    <a:pt x="1273" y="0"/>
                  </a:lnTo>
                  <a:lnTo>
                    <a:pt x="1273" y="1277"/>
                  </a:lnTo>
                  <a:close/>
                  <a:moveTo>
                    <a:pt x="4" y="1273"/>
                  </a:moveTo>
                  <a:lnTo>
                    <a:pt x="1269" y="1273"/>
                  </a:lnTo>
                  <a:lnTo>
                    <a:pt x="1269" y="3"/>
                  </a:lnTo>
                  <a:lnTo>
                    <a:pt x="4" y="3"/>
                  </a:lnTo>
                  <a:lnTo>
                    <a:pt x="4" y="1273"/>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0" name="Rectangle 22"/>
            <p:cNvSpPr>
              <a:spLocks noChangeArrowheads="1"/>
            </p:cNvSpPr>
            <p:nvPr/>
          </p:nvSpPr>
          <p:spPr bwMode="auto">
            <a:xfrm>
              <a:off x="3354388" y="5597525"/>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1" name="Freeform 23"/>
            <p:cNvSpPr>
              <a:spLocks noEditPoints="1"/>
            </p:cNvSpPr>
            <p:nvPr/>
          </p:nvSpPr>
          <p:spPr bwMode="auto">
            <a:xfrm>
              <a:off x="3371850" y="5597525"/>
              <a:ext cx="1979613" cy="6350"/>
            </a:xfrm>
            <a:custGeom>
              <a:avLst/>
              <a:gdLst>
                <a:gd name="T0" fmla="*/ 1224 w 1247"/>
                <a:gd name="T1" fmla="*/ 4 h 4"/>
                <a:gd name="T2" fmla="*/ 1217 w 1247"/>
                <a:gd name="T3" fmla="*/ 0 h 4"/>
                <a:gd name="T4" fmla="*/ 1187 w 1247"/>
                <a:gd name="T5" fmla="*/ 4 h 4"/>
                <a:gd name="T6" fmla="*/ 1164 w 1247"/>
                <a:gd name="T7" fmla="*/ 0 h 4"/>
                <a:gd name="T8" fmla="*/ 1157 w 1247"/>
                <a:gd name="T9" fmla="*/ 4 h 4"/>
                <a:gd name="T10" fmla="*/ 1119 w 1247"/>
                <a:gd name="T11" fmla="*/ 4 h 4"/>
                <a:gd name="T12" fmla="*/ 1112 w 1247"/>
                <a:gd name="T13" fmla="*/ 0 h 4"/>
                <a:gd name="T14" fmla="*/ 1082 w 1247"/>
                <a:gd name="T15" fmla="*/ 4 h 4"/>
                <a:gd name="T16" fmla="*/ 1059 w 1247"/>
                <a:gd name="T17" fmla="*/ 0 h 4"/>
                <a:gd name="T18" fmla="*/ 1052 w 1247"/>
                <a:gd name="T19" fmla="*/ 4 h 4"/>
                <a:gd name="T20" fmla="*/ 1016 w 1247"/>
                <a:gd name="T21" fmla="*/ 4 h 4"/>
                <a:gd name="T22" fmla="*/ 1009 w 1247"/>
                <a:gd name="T23" fmla="*/ 0 h 4"/>
                <a:gd name="T24" fmla="*/ 979 w 1247"/>
                <a:gd name="T25" fmla="*/ 4 h 4"/>
                <a:gd name="T26" fmla="*/ 956 w 1247"/>
                <a:gd name="T27" fmla="*/ 0 h 4"/>
                <a:gd name="T28" fmla="*/ 949 w 1247"/>
                <a:gd name="T29" fmla="*/ 4 h 4"/>
                <a:gd name="T30" fmla="*/ 911 w 1247"/>
                <a:gd name="T31" fmla="*/ 4 h 4"/>
                <a:gd name="T32" fmla="*/ 904 w 1247"/>
                <a:gd name="T33" fmla="*/ 0 h 4"/>
                <a:gd name="T34" fmla="*/ 874 w 1247"/>
                <a:gd name="T35" fmla="*/ 4 h 4"/>
                <a:gd name="T36" fmla="*/ 851 w 1247"/>
                <a:gd name="T37" fmla="*/ 0 h 4"/>
                <a:gd name="T38" fmla="*/ 844 w 1247"/>
                <a:gd name="T39" fmla="*/ 4 h 4"/>
                <a:gd name="T40" fmla="*/ 806 w 1247"/>
                <a:gd name="T41" fmla="*/ 4 h 4"/>
                <a:gd name="T42" fmla="*/ 799 w 1247"/>
                <a:gd name="T43" fmla="*/ 0 h 4"/>
                <a:gd name="T44" fmla="*/ 769 w 1247"/>
                <a:gd name="T45" fmla="*/ 4 h 4"/>
                <a:gd name="T46" fmla="*/ 746 w 1247"/>
                <a:gd name="T47" fmla="*/ 0 h 4"/>
                <a:gd name="T48" fmla="*/ 739 w 1247"/>
                <a:gd name="T49" fmla="*/ 4 h 4"/>
                <a:gd name="T50" fmla="*/ 701 w 1247"/>
                <a:gd name="T51" fmla="*/ 4 h 4"/>
                <a:gd name="T52" fmla="*/ 694 w 1247"/>
                <a:gd name="T53" fmla="*/ 0 h 4"/>
                <a:gd name="T54" fmla="*/ 664 w 1247"/>
                <a:gd name="T55" fmla="*/ 4 h 4"/>
                <a:gd name="T56" fmla="*/ 641 w 1247"/>
                <a:gd name="T57" fmla="*/ 0 h 4"/>
                <a:gd name="T58" fmla="*/ 634 w 1247"/>
                <a:gd name="T59" fmla="*/ 4 h 4"/>
                <a:gd name="T60" fmla="*/ 598 w 1247"/>
                <a:gd name="T61" fmla="*/ 4 h 4"/>
                <a:gd name="T62" fmla="*/ 591 w 1247"/>
                <a:gd name="T63" fmla="*/ 0 h 4"/>
                <a:gd name="T64" fmla="*/ 561 w 1247"/>
                <a:gd name="T65" fmla="*/ 4 h 4"/>
                <a:gd name="T66" fmla="*/ 538 w 1247"/>
                <a:gd name="T67" fmla="*/ 0 h 4"/>
                <a:gd name="T68" fmla="*/ 531 w 1247"/>
                <a:gd name="T69" fmla="*/ 4 h 4"/>
                <a:gd name="T70" fmla="*/ 493 w 1247"/>
                <a:gd name="T71" fmla="*/ 4 h 4"/>
                <a:gd name="T72" fmla="*/ 486 w 1247"/>
                <a:gd name="T73" fmla="*/ 0 h 4"/>
                <a:gd name="T74" fmla="*/ 456 w 1247"/>
                <a:gd name="T75" fmla="*/ 4 h 4"/>
                <a:gd name="T76" fmla="*/ 433 w 1247"/>
                <a:gd name="T77" fmla="*/ 0 h 4"/>
                <a:gd name="T78" fmla="*/ 426 w 1247"/>
                <a:gd name="T79" fmla="*/ 4 h 4"/>
                <a:gd name="T80" fmla="*/ 388 w 1247"/>
                <a:gd name="T81" fmla="*/ 4 h 4"/>
                <a:gd name="T82" fmla="*/ 381 w 1247"/>
                <a:gd name="T83" fmla="*/ 0 h 4"/>
                <a:gd name="T84" fmla="*/ 351 w 1247"/>
                <a:gd name="T85" fmla="*/ 4 h 4"/>
                <a:gd name="T86" fmla="*/ 328 w 1247"/>
                <a:gd name="T87" fmla="*/ 0 h 4"/>
                <a:gd name="T88" fmla="*/ 321 w 1247"/>
                <a:gd name="T89" fmla="*/ 4 h 4"/>
                <a:gd name="T90" fmla="*/ 283 w 1247"/>
                <a:gd name="T91" fmla="*/ 4 h 4"/>
                <a:gd name="T92" fmla="*/ 276 w 1247"/>
                <a:gd name="T93" fmla="*/ 0 h 4"/>
                <a:gd name="T94" fmla="*/ 246 w 1247"/>
                <a:gd name="T95" fmla="*/ 4 h 4"/>
                <a:gd name="T96" fmla="*/ 223 w 1247"/>
                <a:gd name="T97" fmla="*/ 0 h 4"/>
                <a:gd name="T98" fmla="*/ 216 w 1247"/>
                <a:gd name="T99" fmla="*/ 4 h 4"/>
                <a:gd name="T100" fmla="*/ 180 w 1247"/>
                <a:gd name="T101" fmla="*/ 4 h 4"/>
                <a:gd name="T102" fmla="*/ 173 w 1247"/>
                <a:gd name="T103" fmla="*/ 0 h 4"/>
                <a:gd name="T104" fmla="*/ 143 w 1247"/>
                <a:gd name="T105" fmla="*/ 4 h 4"/>
                <a:gd name="T106" fmla="*/ 120 w 1247"/>
                <a:gd name="T107" fmla="*/ 0 h 4"/>
                <a:gd name="T108" fmla="*/ 113 w 1247"/>
                <a:gd name="T109" fmla="*/ 4 h 4"/>
                <a:gd name="T110" fmla="*/ 75 w 1247"/>
                <a:gd name="T111" fmla="*/ 4 h 4"/>
                <a:gd name="T112" fmla="*/ 68 w 1247"/>
                <a:gd name="T113" fmla="*/ 0 h 4"/>
                <a:gd name="T114" fmla="*/ 38 w 1247"/>
                <a:gd name="T115" fmla="*/ 4 h 4"/>
                <a:gd name="T116" fmla="*/ 15 w 1247"/>
                <a:gd name="T117" fmla="*/ 0 h 4"/>
                <a:gd name="T118" fmla="*/ 8 w 1247"/>
                <a:gd name="T1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7" h="4">
                  <a:moveTo>
                    <a:pt x="1247" y="4"/>
                  </a:moveTo>
                  <a:lnTo>
                    <a:pt x="1239" y="4"/>
                  </a:lnTo>
                  <a:lnTo>
                    <a:pt x="1239" y="0"/>
                  </a:lnTo>
                  <a:lnTo>
                    <a:pt x="1247" y="0"/>
                  </a:lnTo>
                  <a:lnTo>
                    <a:pt x="1247" y="4"/>
                  </a:lnTo>
                  <a:close/>
                  <a:moveTo>
                    <a:pt x="1232" y="4"/>
                  </a:moveTo>
                  <a:lnTo>
                    <a:pt x="1224" y="4"/>
                  </a:lnTo>
                  <a:lnTo>
                    <a:pt x="1224" y="0"/>
                  </a:lnTo>
                  <a:lnTo>
                    <a:pt x="1232" y="0"/>
                  </a:lnTo>
                  <a:lnTo>
                    <a:pt x="1232" y="4"/>
                  </a:lnTo>
                  <a:close/>
                  <a:moveTo>
                    <a:pt x="1217" y="4"/>
                  </a:moveTo>
                  <a:lnTo>
                    <a:pt x="1209" y="4"/>
                  </a:lnTo>
                  <a:lnTo>
                    <a:pt x="1209" y="0"/>
                  </a:lnTo>
                  <a:lnTo>
                    <a:pt x="1217" y="0"/>
                  </a:lnTo>
                  <a:lnTo>
                    <a:pt x="1217" y="4"/>
                  </a:lnTo>
                  <a:close/>
                  <a:moveTo>
                    <a:pt x="1202" y="4"/>
                  </a:moveTo>
                  <a:lnTo>
                    <a:pt x="1194" y="4"/>
                  </a:lnTo>
                  <a:lnTo>
                    <a:pt x="1194" y="0"/>
                  </a:lnTo>
                  <a:lnTo>
                    <a:pt x="1202" y="0"/>
                  </a:lnTo>
                  <a:lnTo>
                    <a:pt x="1202" y="4"/>
                  </a:lnTo>
                  <a:close/>
                  <a:moveTo>
                    <a:pt x="1187" y="4"/>
                  </a:moveTo>
                  <a:lnTo>
                    <a:pt x="1179" y="4"/>
                  </a:lnTo>
                  <a:lnTo>
                    <a:pt x="1179" y="0"/>
                  </a:lnTo>
                  <a:lnTo>
                    <a:pt x="1187" y="0"/>
                  </a:lnTo>
                  <a:lnTo>
                    <a:pt x="1187" y="4"/>
                  </a:lnTo>
                  <a:close/>
                  <a:moveTo>
                    <a:pt x="1172" y="4"/>
                  </a:moveTo>
                  <a:lnTo>
                    <a:pt x="1164" y="4"/>
                  </a:lnTo>
                  <a:lnTo>
                    <a:pt x="1164" y="0"/>
                  </a:lnTo>
                  <a:lnTo>
                    <a:pt x="1172" y="0"/>
                  </a:lnTo>
                  <a:lnTo>
                    <a:pt x="1172" y="4"/>
                  </a:lnTo>
                  <a:close/>
                  <a:moveTo>
                    <a:pt x="1157" y="4"/>
                  </a:moveTo>
                  <a:lnTo>
                    <a:pt x="1149" y="4"/>
                  </a:lnTo>
                  <a:lnTo>
                    <a:pt x="1149" y="0"/>
                  </a:lnTo>
                  <a:lnTo>
                    <a:pt x="1157" y="0"/>
                  </a:lnTo>
                  <a:lnTo>
                    <a:pt x="1157" y="4"/>
                  </a:lnTo>
                  <a:close/>
                  <a:moveTo>
                    <a:pt x="1142" y="4"/>
                  </a:moveTo>
                  <a:lnTo>
                    <a:pt x="1134" y="4"/>
                  </a:lnTo>
                  <a:lnTo>
                    <a:pt x="1134" y="0"/>
                  </a:lnTo>
                  <a:lnTo>
                    <a:pt x="1142" y="0"/>
                  </a:lnTo>
                  <a:lnTo>
                    <a:pt x="1142" y="4"/>
                  </a:lnTo>
                  <a:close/>
                  <a:moveTo>
                    <a:pt x="1127" y="4"/>
                  </a:moveTo>
                  <a:lnTo>
                    <a:pt x="1119" y="4"/>
                  </a:lnTo>
                  <a:lnTo>
                    <a:pt x="1119" y="0"/>
                  </a:lnTo>
                  <a:lnTo>
                    <a:pt x="1127" y="0"/>
                  </a:lnTo>
                  <a:lnTo>
                    <a:pt x="1127" y="4"/>
                  </a:lnTo>
                  <a:close/>
                  <a:moveTo>
                    <a:pt x="1112" y="4"/>
                  </a:moveTo>
                  <a:lnTo>
                    <a:pt x="1104" y="4"/>
                  </a:lnTo>
                  <a:lnTo>
                    <a:pt x="1104" y="0"/>
                  </a:lnTo>
                  <a:lnTo>
                    <a:pt x="1112" y="0"/>
                  </a:lnTo>
                  <a:lnTo>
                    <a:pt x="1112" y="4"/>
                  </a:lnTo>
                  <a:close/>
                  <a:moveTo>
                    <a:pt x="1097" y="4"/>
                  </a:moveTo>
                  <a:lnTo>
                    <a:pt x="1089" y="4"/>
                  </a:lnTo>
                  <a:lnTo>
                    <a:pt x="1089" y="0"/>
                  </a:lnTo>
                  <a:lnTo>
                    <a:pt x="1097" y="0"/>
                  </a:lnTo>
                  <a:lnTo>
                    <a:pt x="1097" y="4"/>
                  </a:lnTo>
                  <a:close/>
                  <a:moveTo>
                    <a:pt x="1082" y="4"/>
                  </a:moveTo>
                  <a:lnTo>
                    <a:pt x="1074" y="4"/>
                  </a:lnTo>
                  <a:lnTo>
                    <a:pt x="1074" y="0"/>
                  </a:lnTo>
                  <a:lnTo>
                    <a:pt x="1082" y="0"/>
                  </a:lnTo>
                  <a:lnTo>
                    <a:pt x="1082" y="4"/>
                  </a:lnTo>
                  <a:close/>
                  <a:moveTo>
                    <a:pt x="1067" y="4"/>
                  </a:moveTo>
                  <a:lnTo>
                    <a:pt x="1059" y="4"/>
                  </a:lnTo>
                  <a:lnTo>
                    <a:pt x="1059" y="0"/>
                  </a:lnTo>
                  <a:lnTo>
                    <a:pt x="1067" y="0"/>
                  </a:lnTo>
                  <a:lnTo>
                    <a:pt x="1067" y="4"/>
                  </a:lnTo>
                  <a:close/>
                  <a:moveTo>
                    <a:pt x="1052" y="4"/>
                  </a:moveTo>
                  <a:lnTo>
                    <a:pt x="1044" y="4"/>
                  </a:lnTo>
                  <a:lnTo>
                    <a:pt x="1044" y="0"/>
                  </a:lnTo>
                  <a:lnTo>
                    <a:pt x="1052" y="0"/>
                  </a:lnTo>
                  <a:lnTo>
                    <a:pt x="1052" y="4"/>
                  </a:lnTo>
                  <a:close/>
                  <a:moveTo>
                    <a:pt x="1039" y="4"/>
                  </a:moveTo>
                  <a:lnTo>
                    <a:pt x="1031" y="4"/>
                  </a:lnTo>
                  <a:lnTo>
                    <a:pt x="1031" y="0"/>
                  </a:lnTo>
                  <a:lnTo>
                    <a:pt x="1039" y="0"/>
                  </a:lnTo>
                  <a:lnTo>
                    <a:pt x="1039" y="4"/>
                  </a:lnTo>
                  <a:close/>
                  <a:moveTo>
                    <a:pt x="1024" y="4"/>
                  </a:moveTo>
                  <a:lnTo>
                    <a:pt x="1016" y="4"/>
                  </a:lnTo>
                  <a:lnTo>
                    <a:pt x="1016" y="0"/>
                  </a:lnTo>
                  <a:lnTo>
                    <a:pt x="1024" y="0"/>
                  </a:lnTo>
                  <a:lnTo>
                    <a:pt x="1024" y="4"/>
                  </a:lnTo>
                  <a:close/>
                  <a:moveTo>
                    <a:pt x="1009" y="4"/>
                  </a:moveTo>
                  <a:lnTo>
                    <a:pt x="1001" y="4"/>
                  </a:lnTo>
                  <a:lnTo>
                    <a:pt x="1001" y="0"/>
                  </a:lnTo>
                  <a:lnTo>
                    <a:pt x="1009" y="0"/>
                  </a:lnTo>
                  <a:lnTo>
                    <a:pt x="1009" y="4"/>
                  </a:lnTo>
                  <a:close/>
                  <a:moveTo>
                    <a:pt x="994" y="4"/>
                  </a:moveTo>
                  <a:lnTo>
                    <a:pt x="986" y="4"/>
                  </a:lnTo>
                  <a:lnTo>
                    <a:pt x="986" y="0"/>
                  </a:lnTo>
                  <a:lnTo>
                    <a:pt x="994" y="0"/>
                  </a:lnTo>
                  <a:lnTo>
                    <a:pt x="994" y="4"/>
                  </a:lnTo>
                  <a:close/>
                  <a:moveTo>
                    <a:pt x="979" y="4"/>
                  </a:moveTo>
                  <a:lnTo>
                    <a:pt x="971" y="4"/>
                  </a:lnTo>
                  <a:lnTo>
                    <a:pt x="971" y="0"/>
                  </a:lnTo>
                  <a:lnTo>
                    <a:pt x="979" y="0"/>
                  </a:lnTo>
                  <a:lnTo>
                    <a:pt x="979" y="4"/>
                  </a:lnTo>
                  <a:close/>
                  <a:moveTo>
                    <a:pt x="964" y="4"/>
                  </a:moveTo>
                  <a:lnTo>
                    <a:pt x="956" y="4"/>
                  </a:lnTo>
                  <a:lnTo>
                    <a:pt x="956" y="0"/>
                  </a:lnTo>
                  <a:lnTo>
                    <a:pt x="964" y="0"/>
                  </a:lnTo>
                  <a:lnTo>
                    <a:pt x="964" y="4"/>
                  </a:lnTo>
                  <a:close/>
                  <a:moveTo>
                    <a:pt x="949" y="4"/>
                  </a:moveTo>
                  <a:lnTo>
                    <a:pt x="941" y="4"/>
                  </a:lnTo>
                  <a:lnTo>
                    <a:pt x="941" y="0"/>
                  </a:lnTo>
                  <a:lnTo>
                    <a:pt x="949" y="0"/>
                  </a:lnTo>
                  <a:lnTo>
                    <a:pt x="949" y="4"/>
                  </a:lnTo>
                  <a:close/>
                  <a:moveTo>
                    <a:pt x="934" y="4"/>
                  </a:moveTo>
                  <a:lnTo>
                    <a:pt x="926" y="4"/>
                  </a:lnTo>
                  <a:lnTo>
                    <a:pt x="926" y="0"/>
                  </a:lnTo>
                  <a:lnTo>
                    <a:pt x="934" y="0"/>
                  </a:lnTo>
                  <a:lnTo>
                    <a:pt x="934" y="4"/>
                  </a:lnTo>
                  <a:close/>
                  <a:moveTo>
                    <a:pt x="919" y="4"/>
                  </a:moveTo>
                  <a:lnTo>
                    <a:pt x="911" y="4"/>
                  </a:lnTo>
                  <a:lnTo>
                    <a:pt x="911" y="0"/>
                  </a:lnTo>
                  <a:lnTo>
                    <a:pt x="919" y="0"/>
                  </a:lnTo>
                  <a:lnTo>
                    <a:pt x="919" y="4"/>
                  </a:lnTo>
                  <a:close/>
                  <a:moveTo>
                    <a:pt x="904" y="4"/>
                  </a:moveTo>
                  <a:lnTo>
                    <a:pt x="896" y="4"/>
                  </a:lnTo>
                  <a:lnTo>
                    <a:pt x="896" y="0"/>
                  </a:lnTo>
                  <a:lnTo>
                    <a:pt x="904" y="0"/>
                  </a:lnTo>
                  <a:lnTo>
                    <a:pt x="904" y="4"/>
                  </a:lnTo>
                  <a:close/>
                  <a:moveTo>
                    <a:pt x="889" y="4"/>
                  </a:moveTo>
                  <a:lnTo>
                    <a:pt x="881" y="4"/>
                  </a:lnTo>
                  <a:lnTo>
                    <a:pt x="881" y="0"/>
                  </a:lnTo>
                  <a:lnTo>
                    <a:pt x="889" y="0"/>
                  </a:lnTo>
                  <a:lnTo>
                    <a:pt x="889" y="4"/>
                  </a:lnTo>
                  <a:close/>
                  <a:moveTo>
                    <a:pt x="874" y="4"/>
                  </a:moveTo>
                  <a:lnTo>
                    <a:pt x="866" y="4"/>
                  </a:lnTo>
                  <a:lnTo>
                    <a:pt x="866" y="0"/>
                  </a:lnTo>
                  <a:lnTo>
                    <a:pt x="874" y="0"/>
                  </a:lnTo>
                  <a:lnTo>
                    <a:pt x="874" y="4"/>
                  </a:lnTo>
                  <a:close/>
                  <a:moveTo>
                    <a:pt x="859" y="4"/>
                  </a:moveTo>
                  <a:lnTo>
                    <a:pt x="851" y="4"/>
                  </a:lnTo>
                  <a:lnTo>
                    <a:pt x="851" y="0"/>
                  </a:lnTo>
                  <a:lnTo>
                    <a:pt x="859" y="0"/>
                  </a:lnTo>
                  <a:lnTo>
                    <a:pt x="859" y="4"/>
                  </a:lnTo>
                  <a:close/>
                  <a:moveTo>
                    <a:pt x="844" y="4"/>
                  </a:moveTo>
                  <a:lnTo>
                    <a:pt x="836" y="4"/>
                  </a:lnTo>
                  <a:lnTo>
                    <a:pt x="836" y="0"/>
                  </a:lnTo>
                  <a:lnTo>
                    <a:pt x="844" y="0"/>
                  </a:lnTo>
                  <a:lnTo>
                    <a:pt x="844" y="4"/>
                  </a:lnTo>
                  <a:close/>
                  <a:moveTo>
                    <a:pt x="829" y="4"/>
                  </a:moveTo>
                  <a:lnTo>
                    <a:pt x="821" y="4"/>
                  </a:lnTo>
                  <a:lnTo>
                    <a:pt x="821" y="0"/>
                  </a:lnTo>
                  <a:lnTo>
                    <a:pt x="829" y="0"/>
                  </a:lnTo>
                  <a:lnTo>
                    <a:pt x="829" y="4"/>
                  </a:lnTo>
                  <a:close/>
                  <a:moveTo>
                    <a:pt x="814" y="4"/>
                  </a:moveTo>
                  <a:lnTo>
                    <a:pt x="806" y="4"/>
                  </a:lnTo>
                  <a:lnTo>
                    <a:pt x="806" y="0"/>
                  </a:lnTo>
                  <a:lnTo>
                    <a:pt x="814" y="0"/>
                  </a:lnTo>
                  <a:lnTo>
                    <a:pt x="814" y="4"/>
                  </a:lnTo>
                  <a:close/>
                  <a:moveTo>
                    <a:pt x="799" y="4"/>
                  </a:moveTo>
                  <a:lnTo>
                    <a:pt x="791" y="4"/>
                  </a:lnTo>
                  <a:lnTo>
                    <a:pt x="791" y="0"/>
                  </a:lnTo>
                  <a:lnTo>
                    <a:pt x="799" y="0"/>
                  </a:lnTo>
                  <a:lnTo>
                    <a:pt x="799" y="4"/>
                  </a:lnTo>
                  <a:close/>
                  <a:moveTo>
                    <a:pt x="784" y="4"/>
                  </a:moveTo>
                  <a:lnTo>
                    <a:pt x="776" y="4"/>
                  </a:lnTo>
                  <a:lnTo>
                    <a:pt x="776" y="0"/>
                  </a:lnTo>
                  <a:lnTo>
                    <a:pt x="784" y="0"/>
                  </a:lnTo>
                  <a:lnTo>
                    <a:pt x="784" y="4"/>
                  </a:lnTo>
                  <a:close/>
                  <a:moveTo>
                    <a:pt x="769" y="4"/>
                  </a:moveTo>
                  <a:lnTo>
                    <a:pt x="761" y="4"/>
                  </a:lnTo>
                  <a:lnTo>
                    <a:pt x="761" y="0"/>
                  </a:lnTo>
                  <a:lnTo>
                    <a:pt x="769" y="0"/>
                  </a:lnTo>
                  <a:lnTo>
                    <a:pt x="769" y="4"/>
                  </a:lnTo>
                  <a:close/>
                  <a:moveTo>
                    <a:pt x="754" y="4"/>
                  </a:moveTo>
                  <a:lnTo>
                    <a:pt x="746" y="4"/>
                  </a:lnTo>
                  <a:lnTo>
                    <a:pt x="746" y="0"/>
                  </a:lnTo>
                  <a:lnTo>
                    <a:pt x="754" y="0"/>
                  </a:lnTo>
                  <a:lnTo>
                    <a:pt x="754" y="4"/>
                  </a:lnTo>
                  <a:close/>
                  <a:moveTo>
                    <a:pt x="739" y="4"/>
                  </a:moveTo>
                  <a:lnTo>
                    <a:pt x="731" y="4"/>
                  </a:lnTo>
                  <a:lnTo>
                    <a:pt x="731" y="0"/>
                  </a:lnTo>
                  <a:lnTo>
                    <a:pt x="739" y="0"/>
                  </a:lnTo>
                  <a:lnTo>
                    <a:pt x="739" y="4"/>
                  </a:lnTo>
                  <a:close/>
                  <a:moveTo>
                    <a:pt x="724" y="4"/>
                  </a:moveTo>
                  <a:lnTo>
                    <a:pt x="716" y="4"/>
                  </a:lnTo>
                  <a:lnTo>
                    <a:pt x="716" y="0"/>
                  </a:lnTo>
                  <a:lnTo>
                    <a:pt x="724" y="0"/>
                  </a:lnTo>
                  <a:lnTo>
                    <a:pt x="724" y="4"/>
                  </a:lnTo>
                  <a:close/>
                  <a:moveTo>
                    <a:pt x="709" y="4"/>
                  </a:moveTo>
                  <a:lnTo>
                    <a:pt x="701" y="4"/>
                  </a:lnTo>
                  <a:lnTo>
                    <a:pt x="701" y="0"/>
                  </a:lnTo>
                  <a:lnTo>
                    <a:pt x="709" y="0"/>
                  </a:lnTo>
                  <a:lnTo>
                    <a:pt x="709" y="4"/>
                  </a:lnTo>
                  <a:close/>
                  <a:moveTo>
                    <a:pt x="694" y="4"/>
                  </a:moveTo>
                  <a:lnTo>
                    <a:pt x="686" y="4"/>
                  </a:lnTo>
                  <a:lnTo>
                    <a:pt x="686" y="0"/>
                  </a:lnTo>
                  <a:lnTo>
                    <a:pt x="694" y="0"/>
                  </a:lnTo>
                  <a:lnTo>
                    <a:pt x="694" y="4"/>
                  </a:lnTo>
                  <a:close/>
                  <a:moveTo>
                    <a:pt x="679" y="4"/>
                  </a:moveTo>
                  <a:lnTo>
                    <a:pt x="671" y="4"/>
                  </a:lnTo>
                  <a:lnTo>
                    <a:pt x="671" y="0"/>
                  </a:lnTo>
                  <a:lnTo>
                    <a:pt x="679" y="0"/>
                  </a:lnTo>
                  <a:lnTo>
                    <a:pt x="679" y="4"/>
                  </a:lnTo>
                  <a:close/>
                  <a:moveTo>
                    <a:pt x="664" y="4"/>
                  </a:moveTo>
                  <a:lnTo>
                    <a:pt x="656" y="4"/>
                  </a:lnTo>
                  <a:lnTo>
                    <a:pt x="656" y="0"/>
                  </a:lnTo>
                  <a:lnTo>
                    <a:pt x="664" y="0"/>
                  </a:lnTo>
                  <a:lnTo>
                    <a:pt x="664" y="4"/>
                  </a:lnTo>
                  <a:close/>
                  <a:moveTo>
                    <a:pt x="649" y="4"/>
                  </a:moveTo>
                  <a:lnTo>
                    <a:pt x="641" y="4"/>
                  </a:lnTo>
                  <a:lnTo>
                    <a:pt x="641" y="0"/>
                  </a:lnTo>
                  <a:lnTo>
                    <a:pt x="649" y="0"/>
                  </a:lnTo>
                  <a:lnTo>
                    <a:pt x="649" y="4"/>
                  </a:lnTo>
                  <a:close/>
                  <a:moveTo>
                    <a:pt x="634" y="4"/>
                  </a:moveTo>
                  <a:lnTo>
                    <a:pt x="626" y="4"/>
                  </a:lnTo>
                  <a:lnTo>
                    <a:pt x="626" y="0"/>
                  </a:lnTo>
                  <a:lnTo>
                    <a:pt x="634" y="0"/>
                  </a:lnTo>
                  <a:lnTo>
                    <a:pt x="634" y="4"/>
                  </a:lnTo>
                  <a:close/>
                  <a:moveTo>
                    <a:pt x="621" y="4"/>
                  </a:moveTo>
                  <a:lnTo>
                    <a:pt x="613" y="4"/>
                  </a:lnTo>
                  <a:lnTo>
                    <a:pt x="613" y="0"/>
                  </a:lnTo>
                  <a:lnTo>
                    <a:pt x="621" y="0"/>
                  </a:lnTo>
                  <a:lnTo>
                    <a:pt x="621" y="4"/>
                  </a:lnTo>
                  <a:close/>
                  <a:moveTo>
                    <a:pt x="606" y="4"/>
                  </a:moveTo>
                  <a:lnTo>
                    <a:pt x="598" y="4"/>
                  </a:lnTo>
                  <a:lnTo>
                    <a:pt x="598" y="0"/>
                  </a:lnTo>
                  <a:lnTo>
                    <a:pt x="606" y="0"/>
                  </a:lnTo>
                  <a:lnTo>
                    <a:pt x="606" y="4"/>
                  </a:lnTo>
                  <a:close/>
                  <a:moveTo>
                    <a:pt x="591" y="4"/>
                  </a:moveTo>
                  <a:lnTo>
                    <a:pt x="583" y="4"/>
                  </a:lnTo>
                  <a:lnTo>
                    <a:pt x="583" y="0"/>
                  </a:lnTo>
                  <a:lnTo>
                    <a:pt x="591" y="0"/>
                  </a:lnTo>
                  <a:lnTo>
                    <a:pt x="591" y="4"/>
                  </a:lnTo>
                  <a:close/>
                  <a:moveTo>
                    <a:pt x="576" y="4"/>
                  </a:moveTo>
                  <a:lnTo>
                    <a:pt x="568" y="4"/>
                  </a:lnTo>
                  <a:lnTo>
                    <a:pt x="568" y="0"/>
                  </a:lnTo>
                  <a:lnTo>
                    <a:pt x="576" y="0"/>
                  </a:lnTo>
                  <a:lnTo>
                    <a:pt x="576" y="4"/>
                  </a:lnTo>
                  <a:close/>
                  <a:moveTo>
                    <a:pt x="561" y="4"/>
                  </a:moveTo>
                  <a:lnTo>
                    <a:pt x="553" y="4"/>
                  </a:lnTo>
                  <a:lnTo>
                    <a:pt x="553" y="0"/>
                  </a:lnTo>
                  <a:lnTo>
                    <a:pt x="561" y="0"/>
                  </a:lnTo>
                  <a:lnTo>
                    <a:pt x="561" y="4"/>
                  </a:lnTo>
                  <a:close/>
                  <a:moveTo>
                    <a:pt x="546" y="4"/>
                  </a:moveTo>
                  <a:lnTo>
                    <a:pt x="538" y="4"/>
                  </a:lnTo>
                  <a:lnTo>
                    <a:pt x="538" y="0"/>
                  </a:lnTo>
                  <a:lnTo>
                    <a:pt x="546" y="0"/>
                  </a:lnTo>
                  <a:lnTo>
                    <a:pt x="546" y="4"/>
                  </a:lnTo>
                  <a:close/>
                  <a:moveTo>
                    <a:pt x="531" y="4"/>
                  </a:moveTo>
                  <a:lnTo>
                    <a:pt x="523" y="4"/>
                  </a:lnTo>
                  <a:lnTo>
                    <a:pt x="523" y="0"/>
                  </a:lnTo>
                  <a:lnTo>
                    <a:pt x="531" y="0"/>
                  </a:lnTo>
                  <a:lnTo>
                    <a:pt x="531" y="4"/>
                  </a:lnTo>
                  <a:close/>
                  <a:moveTo>
                    <a:pt x="516" y="4"/>
                  </a:moveTo>
                  <a:lnTo>
                    <a:pt x="508" y="4"/>
                  </a:lnTo>
                  <a:lnTo>
                    <a:pt x="508" y="0"/>
                  </a:lnTo>
                  <a:lnTo>
                    <a:pt x="516" y="0"/>
                  </a:lnTo>
                  <a:lnTo>
                    <a:pt x="516" y="4"/>
                  </a:lnTo>
                  <a:close/>
                  <a:moveTo>
                    <a:pt x="501" y="4"/>
                  </a:moveTo>
                  <a:lnTo>
                    <a:pt x="493" y="4"/>
                  </a:lnTo>
                  <a:lnTo>
                    <a:pt x="493" y="0"/>
                  </a:lnTo>
                  <a:lnTo>
                    <a:pt x="501" y="0"/>
                  </a:lnTo>
                  <a:lnTo>
                    <a:pt x="501" y="4"/>
                  </a:lnTo>
                  <a:close/>
                  <a:moveTo>
                    <a:pt x="486" y="4"/>
                  </a:moveTo>
                  <a:lnTo>
                    <a:pt x="478" y="4"/>
                  </a:lnTo>
                  <a:lnTo>
                    <a:pt x="478" y="0"/>
                  </a:lnTo>
                  <a:lnTo>
                    <a:pt x="486" y="0"/>
                  </a:lnTo>
                  <a:lnTo>
                    <a:pt x="486" y="4"/>
                  </a:lnTo>
                  <a:close/>
                  <a:moveTo>
                    <a:pt x="471" y="4"/>
                  </a:moveTo>
                  <a:lnTo>
                    <a:pt x="463" y="4"/>
                  </a:lnTo>
                  <a:lnTo>
                    <a:pt x="463" y="0"/>
                  </a:lnTo>
                  <a:lnTo>
                    <a:pt x="471" y="0"/>
                  </a:lnTo>
                  <a:lnTo>
                    <a:pt x="471" y="4"/>
                  </a:lnTo>
                  <a:close/>
                  <a:moveTo>
                    <a:pt x="456" y="4"/>
                  </a:moveTo>
                  <a:lnTo>
                    <a:pt x="448" y="4"/>
                  </a:lnTo>
                  <a:lnTo>
                    <a:pt x="448" y="0"/>
                  </a:lnTo>
                  <a:lnTo>
                    <a:pt x="456" y="0"/>
                  </a:lnTo>
                  <a:lnTo>
                    <a:pt x="456" y="4"/>
                  </a:lnTo>
                  <a:close/>
                  <a:moveTo>
                    <a:pt x="441" y="4"/>
                  </a:moveTo>
                  <a:lnTo>
                    <a:pt x="433" y="4"/>
                  </a:lnTo>
                  <a:lnTo>
                    <a:pt x="433" y="0"/>
                  </a:lnTo>
                  <a:lnTo>
                    <a:pt x="441" y="0"/>
                  </a:lnTo>
                  <a:lnTo>
                    <a:pt x="441" y="4"/>
                  </a:lnTo>
                  <a:close/>
                  <a:moveTo>
                    <a:pt x="426" y="4"/>
                  </a:moveTo>
                  <a:lnTo>
                    <a:pt x="418" y="4"/>
                  </a:lnTo>
                  <a:lnTo>
                    <a:pt x="418" y="0"/>
                  </a:lnTo>
                  <a:lnTo>
                    <a:pt x="426" y="0"/>
                  </a:lnTo>
                  <a:lnTo>
                    <a:pt x="426" y="4"/>
                  </a:lnTo>
                  <a:close/>
                  <a:moveTo>
                    <a:pt x="411" y="4"/>
                  </a:moveTo>
                  <a:lnTo>
                    <a:pt x="403" y="4"/>
                  </a:lnTo>
                  <a:lnTo>
                    <a:pt x="403" y="0"/>
                  </a:lnTo>
                  <a:lnTo>
                    <a:pt x="411" y="0"/>
                  </a:lnTo>
                  <a:lnTo>
                    <a:pt x="411" y="4"/>
                  </a:lnTo>
                  <a:close/>
                  <a:moveTo>
                    <a:pt x="396" y="4"/>
                  </a:moveTo>
                  <a:lnTo>
                    <a:pt x="388" y="4"/>
                  </a:lnTo>
                  <a:lnTo>
                    <a:pt x="388" y="0"/>
                  </a:lnTo>
                  <a:lnTo>
                    <a:pt x="396" y="0"/>
                  </a:lnTo>
                  <a:lnTo>
                    <a:pt x="396" y="4"/>
                  </a:lnTo>
                  <a:close/>
                  <a:moveTo>
                    <a:pt x="381" y="4"/>
                  </a:moveTo>
                  <a:lnTo>
                    <a:pt x="373" y="4"/>
                  </a:lnTo>
                  <a:lnTo>
                    <a:pt x="373" y="0"/>
                  </a:lnTo>
                  <a:lnTo>
                    <a:pt x="381" y="0"/>
                  </a:lnTo>
                  <a:lnTo>
                    <a:pt x="381" y="4"/>
                  </a:lnTo>
                  <a:close/>
                  <a:moveTo>
                    <a:pt x="366" y="4"/>
                  </a:moveTo>
                  <a:lnTo>
                    <a:pt x="358" y="4"/>
                  </a:lnTo>
                  <a:lnTo>
                    <a:pt x="358" y="0"/>
                  </a:lnTo>
                  <a:lnTo>
                    <a:pt x="366" y="0"/>
                  </a:lnTo>
                  <a:lnTo>
                    <a:pt x="366" y="4"/>
                  </a:lnTo>
                  <a:close/>
                  <a:moveTo>
                    <a:pt x="351" y="4"/>
                  </a:moveTo>
                  <a:lnTo>
                    <a:pt x="343" y="4"/>
                  </a:lnTo>
                  <a:lnTo>
                    <a:pt x="343" y="0"/>
                  </a:lnTo>
                  <a:lnTo>
                    <a:pt x="351" y="0"/>
                  </a:lnTo>
                  <a:lnTo>
                    <a:pt x="351" y="4"/>
                  </a:lnTo>
                  <a:close/>
                  <a:moveTo>
                    <a:pt x="336" y="4"/>
                  </a:moveTo>
                  <a:lnTo>
                    <a:pt x="328" y="4"/>
                  </a:lnTo>
                  <a:lnTo>
                    <a:pt x="328" y="0"/>
                  </a:lnTo>
                  <a:lnTo>
                    <a:pt x="336" y="0"/>
                  </a:lnTo>
                  <a:lnTo>
                    <a:pt x="336" y="4"/>
                  </a:lnTo>
                  <a:close/>
                  <a:moveTo>
                    <a:pt x="321" y="4"/>
                  </a:moveTo>
                  <a:lnTo>
                    <a:pt x="313" y="4"/>
                  </a:lnTo>
                  <a:lnTo>
                    <a:pt x="313" y="0"/>
                  </a:lnTo>
                  <a:lnTo>
                    <a:pt x="321" y="0"/>
                  </a:lnTo>
                  <a:lnTo>
                    <a:pt x="321" y="4"/>
                  </a:lnTo>
                  <a:close/>
                  <a:moveTo>
                    <a:pt x="306" y="4"/>
                  </a:moveTo>
                  <a:lnTo>
                    <a:pt x="298" y="4"/>
                  </a:lnTo>
                  <a:lnTo>
                    <a:pt x="298" y="0"/>
                  </a:lnTo>
                  <a:lnTo>
                    <a:pt x="306" y="0"/>
                  </a:lnTo>
                  <a:lnTo>
                    <a:pt x="306" y="4"/>
                  </a:lnTo>
                  <a:close/>
                  <a:moveTo>
                    <a:pt x="291" y="4"/>
                  </a:moveTo>
                  <a:lnTo>
                    <a:pt x="283" y="4"/>
                  </a:lnTo>
                  <a:lnTo>
                    <a:pt x="283" y="0"/>
                  </a:lnTo>
                  <a:lnTo>
                    <a:pt x="291" y="0"/>
                  </a:lnTo>
                  <a:lnTo>
                    <a:pt x="291" y="4"/>
                  </a:lnTo>
                  <a:close/>
                  <a:moveTo>
                    <a:pt x="276" y="4"/>
                  </a:moveTo>
                  <a:lnTo>
                    <a:pt x="268" y="4"/>
                  </a:lnTo>
                  <a:lnTo>
                    <a:pt x="268" y="0"/>
                  </a:lnTo>
                  <a:lnTo>
                    <a:pt x="276" y="0"/>
                  </a:lnTo>
                  <a:lnTo>
                    <a:pt x="276" y="4"/>
                  </a:lnTo>
                  <a:close/>
                  <a:moveTo>
                    <a:pt x="261" y="4"/>
                  </a:moveTo>
                  <a:lnTo>
                    <a:pt x="253" y="4"/>
                  </a:lnTo>
                  <a:lnTo>
                    <a:pt x="253" y="0"/>
                  </a:lnTo>
                  <a:lnTo>
                    <a:pt x="261" y="0"/>
                  </a:lnTo>
                  <a:lnTo>
                    <a:pt x="261" y="4"/>
                  </a:lnTo>
                  <a:close/>
                  <a:moveTo>
                    <a:pt x="246" y="4"/>
                  </a:moveTo>
                  <a:lnTo>
                    <a:pt x="238" y="4"/>
                  </a:lnTo>
                  <a:lnTo>
                    <a:pt x="238" y="0"/>
                  </a:lnTo>
                  <a:lnTo>
                    <a:pt x="246" y="0"/>
                  </a:lnTo>
                  <a:lnTo>
                    <a:pt x="246" y="4"/>
                  </a:lnTo>
                  <a:close/>
                  <a:moveTo>
                    <a:pt x="231" y="4"/>
                  </a:moveTo>
                  <a:lnTo>
                    <a:pt x="223" y="4"/>
                  </a:lnTo>
                  <a:lnTo>
                    <a:pt x="223" y="0"/>
                  </a:lnTo>
                  <a:lnTo>
                    <a:pt x="231" y="0"/>
                  </a:lnTo>
                  <a:lnTo>
                    <a:pt x="231" y="4"/>
                  </a:lnTo>
                  <a:close/>
                  <a:moveTo>
                    <a:pt x="216" y="4"/>
                  </a:moveTo>
                  <a:lnTo>
                    <a:pt x="208" y="4"/>
                  </a:lnTo>
                  <a:lnTo>
                    <a:pt x="208" y="0"/>
                  </a:lnTo>
                  <a:lnTo>
                    <a:pt x="216" y="0"/>
                  </a:lnTo>
                  <a:lnTo>
                    <a:pt x="216" y="4"/>
                  </a:lnTo>
                  <a:close/>
                  <a:moveTo>
                    <a:pt x="203" y="4"/>
                  </a:moveTo>
                  <a:lnTo>
                    <a:pt x="195" y="4"/>
                  </a:lnTo>
                  <a:lnTo>
                    <a:pt x="195" y="0"/>
                  </a:lnTo>
                  <a:lnTo>
                    <a:pt x="203" y="0"/>
                  </a:lnTo>
                  <a:lnTo>
                    <a:pt x="203" y="4"/>
                  </a:lnTo>
                  <a:close/>
                  <a:moveTo>
                    <a:pt x="188" y="4"/>
                  </a:moveTo>
                  <a:lnTo>
                    <a:pt x="180" y="4"/>
                  </a:lnTo>
                  <a:lnTo>
                    <a:pt x="180" y="0"/>
                  </a:lnTo>
                  <a:lnTo>
                    <a:pt x="188" y="0"/>
                  </a:lnTo>
                  <a:lnTo>
                    <a:pt x="188" y="4"/>
                  </a:lnTo>
                  <a:close/>
                  <a:moveTo>
                    <a:pt x="173" y="4"/>
                  </a:moveTo>
                  <a:lnTo>
                    <a:pt x="165" y="4"/>
                  </a:lnTo>
                  <a:lnTo>
                    <a:pt x="165" y="0"/>
                  </a:lnTo>
                  <a:lnTo>
                    <a:pt x="173" y="0"/>
                  </a:lnTo>
                  <a:lnTo>
                    <a:pt x="173" y="4"/>
                  </a:lnTo>
                  <a:close/>
                  <a:moveTo>
                    <a:pt x="158" y="4"/>
                  </a:moveTo>
                  <a:lnTo>
                    <a:pt x="150" y="4"/>
                  </a:lnTo>
                  <a:lnTo>
                    <a:pt x="150" y="0"/>
                  </a:lnTo>
                  <a:lnTo>
                    <a:pt x="158" y="0"/>
                  </a:lnTo>
                  <a:lnTo>
                    <a:pt x="158" y="4"/>
                  </a:lnTo>
                  <a:close/>
                  <a:moveTo>
                    <a:pt x="143" y="4"/>
                  </a:moveTo>
                  <a:lnTo>
                    <a:pt x="135" y="4"/>
                  </a:lnTo>
                  <a:lnTo>
                    <a:pt x="135" y="0"/>
                  </a:lnTo>
                  <a:lnTo>
                    <a:pt x="143" y="0"/>
                  </a:lnTo>
                  <a:lnTo>
                    <a:pt x="143" y="4"/>
                  </a:lnTo>
                  <a:close/>
                  <a:moveTo>
                    <a:pt x="128" y="4"/>
                  </a:moveTo>
                  <a:lnTo>
                    <a:pt x="120" y="4"/>
                  </a:lnTo>
                  <a:lnTo>
                    <a:pt x="120" y="0"/>
                  </a:lnTo>
                  <a:lnTo>
                    <a:pt x="128" y="0"/>
                  </a:lnTo>
                  <a:lnTo>
                    <a:pt x="128" y="4"/>
                  </a:lnTo>
                  <a:close/>
                  <a:moveTo>
                    <a:pt x="113" y="4"/>
                  </a:moveTo>
                  <a:lnTo>
                    <a:pt x="105" y="4"/>
                  </a:lnTo>
                  <a:lnTo>
                    <a:pt x="105" y="0"/>
                  </a:lnTo>
                  <a:lnTo>
                    <a:pt x="113" y="0"/>
                  </a:lnTo>
                  <a:lnTo>
                    <a:pt x="113" y="4"/>
                  </a:lnTo>
                  <a:close/>
                  <a:moveTo>
                    <a:pt x="98" y="4"/>
                  </a:moveTo>
                  <a:lnTo>
                    <a:pt x="90" y="4"/>
                  </a:lnTo>
                  <a:lnTo>
                    <a:pt x="90" y="0"/>
                  </a:lnTo>
                  <a:lnTo>
                    <a:pt x="98" y="0"/>
                  </a:lnTo>
                  <a:lnTo>
                    <a:pt x="98" y="4"/>
                  </a:lnTo>
                  <a:close/>
                  <a:moveTo>
                    <a:pt x="83" y="4"/>
                  </a:moveTo>
                  <a:lnTo>
                    <a:pt x="75" y="4"/>
                  </a:lnTo>
                  <a:lnTo>
                    <a:pt x="75" y="0"/>
                  </a:lnTo>
                  <a:lnTo>
                    <a:pt x="83" y="0"/>
                  </a:lnTo>
                  <a:lnTo>
                    <a:pt x="83" y="4"/>
                  </a:lnTo>
                  <a:close/>
                  <a:moveTo>
                    <a:pt x="68" y="4"/>
                  </a:moveTo>
                  <a:lnTo>
                    <a:pt x="60" y="4"/>
                  </a:lnTo>
                  <a:lnTo>
                    <a:pt x="60" y="0"/>
                  </a:lnTo>
                  <a:lnTo>
                    <a:pt x="68" y="0"/>
                  </a:lnTo>
                  <a:lnTo>
                    <a:pt x="68" y="4"/>
                  </a:lnTo>
                  <a:close/>
                  <a:moveTo>
                    <a:pt x="53" y="4"/>
                  </a:moveTo>
                  <a:lnTo>
                    <a:pt x="45" y="4"/>
                  </a:lnTo>
                  <a:lnTo>
                    <a:pt x="45" y="0"/>
                  </a:lnTo>
                  <a:lnTo>
                    <a:pt x="53" y="0"/>
                  </a:lnTo>
                  <a:lnTo>
                    <a:pt x="53" y="4"/>
                  </a:lnTo>
                  <a:close/>
                  <a:moveTo>
                    <a:pt x="38" y="4"/>
                  </a:moveTo>
                  <a:lnTo>
                    <a:pt x="30" y="4"/>
                  </a:lnTo>
                  <a:lnTo>
                    <a:pt x="30" y="0"/>
                  </a:lnTo>
                  <a:lnTo>
                    <a:pt x="38" y="0"/>
                  </a:lnTo>
                  <a:lnTo>
                    <a:pt x="38" y="4"/>
                  </a:lnTo>
                  <a:close/>
                  <a:moveTo>
                    <a:pt x="23" y="4"/>
                  </a:moveTo>
                  <a:lnTo>
                    <a:pt x="15" y="4"/>
                  </a:lnTo>
                  <a:lnTo>
                    <a:pt x="15" y="0"/>
                  </a:lnTo>
                  <a:lnTo>
                    <a:pt x="23" y="0"/>
                  </a:lnTo>
                  <a:lnTo>
                    <a:pt x="23" y="4"/>
                  </a:lnTo>
                  <a:close/>
                  <a:moveTo>
                    <a:pt x="8" y="4"/>
                  </a:moveTo>
                  <a:lnTo>
                    <a:pt x="0" y="4"/>
                  </a:lnTo>
                  <a:lnTo>
                    <a:pt x="0" y="0"/>
                  </a:lnTo>
                  <a:lnTo>
                    <a:pt x="8" y="0"/>
                  </a:lnTo>
                  <a:lnTo>
                    <a:pt x="8" y="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2" name="Rectangle 24"/>
            <p:cNvSpPr>
              <a:spLocks noChangeArrowheads="1"/>
            </p:cNvSpPr>
            <p:nvPr/>
          </p:nvSpPr>
          <p:spPr bwMode="auto">
            <a:xfrm>
              <a:off x="5362575" y="5597525"/>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3" name="Rectangle 25"/>
            <p:cNvSpPr>
              <a:spLocks noChangeArrowheads="1"/>
            </p:cNvSpPr>
            <p:nvPr/>
          </p:nvSpPr>
          <p:spPr bwMode="auto">
            <a:xfrm>
              <a:off x="3354388" y="5192713"/>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4" name="Freeform 26"/>
            <p:cNvSpPr>
              <a:spLocks noEditPoints="1"/>
            </p:cNvSpPr>
            <p:nvPr/>
          </p:nvSpPr>
          <p:spPr bwMode="auto">
            <a:xfrm>
              <a:off x="3371850" y="5192713"/>
              <a:ext cx="1979613" cy="6350"/>
            </a:xfrm>
            <a:custGeom>
              <a:avLst/>
              <a:gdLst>
                <a:gd name="T0" fmla="*/ 1224 w 1247"/>
                <a:gd name="T1" fmla="*/ 4 h 4"/>
                <a:gd name="T2" fmla="*/ 1217 w 1247"/>
                <a:gd name="T3" fmla="*/ 0 h 4"/>
                <a:gd name="T4" fmla="*/ 1187 w 1247"/>
                <a:gd name="T5" fmla="*/ 4 h 4"/>
                <a:gd name="T6" fmla="*/ 1164 w 1247"/>
                <a:gd name="T7" fmla="*/ 0 h 4"/>
                <a:gd name="T8" fmla="*/ 1157 w 1247"/>
                <a:gd name="T9" fmla="*/ 4 h 4"/>
                <a:gd name="T10" fmla="*/ 1119 w 1247"/>
                <a:gd name="T11" fmla="*/ 4 h 4"/>
                <a:gd name="T12" fmla="*/ 1112 w 1247"/>
                <a:gd name="T13" fmla="*/ 0 h 4"/>
                <a:gd name="T14" fmla="*/ 1082 w 1247"/>
                <a:gd name="T15" fmla="*/ 4 h 4"/>
                <a:gd name="T16" fmla="*/ 1059 w 1247"/>
                <a:gd name="T17" fmla="*/ 0 h 4"/>
                <a:gd name="T18" fmla="*/ 1052 w 1247"/>
                <a:gd name="T19" fmla="*/ 4 h 4"/>
                <a:gd name="T20" fmla="*/ 1016 w 1247"/>
                <a:gd name="T21" fmla="*/ 4 h 4"/>
                <a:gd name="T22" fmla="*/ 1009 w 1247"/>
                <a:gd name="T23" fmla="*/ 0 h 4"/>
                <a:gd name="T24" fmla="*/ 979 w 1247"/>
                <a:gd name="T25" fmla="*/ 4 h 4"/>
                <a:gd name="T26" fmla="*/ 956 w 1247"/>
                <a:gd name="T27" fmla="*/ 0 h 4"/>
                <a:gd name="T28" fmla="*/ 949 w 1247"/>
                <a:gd name="T29" fmla="*/ 4 h 4"/>
                <a:gd name="T30" fmla="*/ 911 w 1247"/>
                <a:gd name="T31" fmla="*/ 4 h 4"/>
                <a:gd name="T32" fmla="*/ 904 w 1247"/>
                <a:gd name="T33" fmla="*/ 0 h 4"/>
                <a:gd name="T34" fmla="*/ 874 w 1247"/>
                <a:gd name="T35" fmla="*/ 4 h 4"/>
                <a:gd name="T36" fmla="*/ 851 w 1247"/>
                <a:gd name="T37" fmla="*/ 0 h 4"/>
                <a:gd name="T38" fmla="*/ 844 w 1247"/>
                <a:gd name="T39" fmla="*/ 4 h 4"/>
                <a:gd name="T40" fmla="*/ 806 w 1247"/>
                <a:gd name="T41" fmla="*/ 4 h 4"/>
                <a:gd name="T42" fmla="*/ 799 w 1247"/>
                <a:gd name="T43" fmla="*/ 0 h 4"/>
                <a:gd name="T44" fmla="*/ 769 w 1247"/>
                <a:gd name="T45" fmla="*/ 4 h 4"/>
                <a:gd name="T46" fmla="*/ 746 w 1247"/>
                <a:gd name="T47" fmla="*/ 0 h 4"/>
                <a:gd name="T48" fmla="*/ 739 w 1247"/>
                <a:gd name="T49" fmla="*/ 4 h 4"/>
                <a:gd name="T50" fmla="*/ 701 w 1247"/>
                <a:gd name="T51" fmla="*/ 4 h 4"/>
                <a:gd name="T52" fmla="*/ 694 w 1247"/>
                <a:gd name="T53" fmla="*/ 0 h 4"/>
                <a:gd name="T54" fmla="*/ 664 w 1247"/>
                <a:gd name="T55" fmla="*/ 4 h 4"/>
                <a:gd name="T56" fmla="*/ 641 w 1247"/>
                <a:gd name="T57" fmla="*/ 0 h 4"/>
                <a:gd name="T58" fmla="*/ 634 w 1247"/>
                <a:gd name="T59" fmla="*/ 4 h 4"/>
                <a:gd name="T60" fmla="*/ 598 w 1247"/>
                <a:gd name="T61" fmla="*/ 4 h 4"/>
                <a:gd name="T62" fmla="*/ 591 w 1247"/>
                <a:gd name="T63" fmla="*/ 0 h 4"/>
                <a:gd name="T64" fmla="*/ 561 w 1247"/>
                <a:gd name="T65" fmla="*/ 4 h 4"/>
                <a:gd name="T66" fmla="*/ 538 w 1247"/>
                <a:gd name="T67" fmla="*/ 0 h 4"/>
                <a:gd name="T68" fmla="*/ 531 w 1247"/>
                <a:gd name="T69" fmla="*/ 4 h 4"/>
                <a:gd name="T70" fmla="*/ 493 w 1247"/>
                <a:gd name="T71" fmla="*/ 4 h 4"/>
                <a:gd name="T72" fmla="*/ 486 w 1247"/>
                <a:gd name="T73" fmla="*/ 0 h 4"/>
                <a:gd name="T74" fmla="*/ 456 w 1247"/>
                <a:gd name="T75" fmla="*/ 4 h 4"/>
                <a:gd name="T76" fmla="*/ 433 w 1247"/>
                <a:gd name="T77" fmla="*/ 0 h 4"/>
                <a:gd name="T78" fmla="*/ 426 w 1247"/>
                <a:gd name="T79" fmla="*/ 4 h 4"/>
                <a:gd name="T80" fmla="*/ 388 w 1247"/>
                <a:gd name="T81" fmla="*/ 4 h 4"/>
                <a:gd name="T82" fmla="*/ 381 w 1247"/>
                <a:gd name="T83" fmla="*/ 0 h 4"/>
                <a:gd name="T84" fmla="*/ 351 w 1247"/>
                <a:gd name="T85" fmla="*/ 4 h 4"/>
                <a:gd name="T86" fmla="*/ 328 w 1247"/>
                <a:gd name="T87" fmla="*/ 0 h 4"/>
                <a:gd name="T88" fmla="*/ 321 w 1247"/>
                <a:gd name="T89" fmla="*/ 4 h 4"/>
                <a:gd name="T90" fmla="*/ 283 w 1247"/>
                <a:gd name="T91" fmla="*/ 4 h 4"/>
                <a:gd name="T92" fmla="*/ 276 w 1247"/>
                <a:gd name="T93" fmla="*/ 0 h 4"/>
                <a:gd name="T94" fmla="*/ 246 w 1247"/>
                <a:gd name="T95" fmla="*/ 4 h 4"/>
                <a:gd name="T96" fmla="*/ 223 w 1247"/>
                <a:gd name="T97" fmla="*/ 0 h 4"/>
                <a:gd name="T98" fmla="*/ 216 w 1247"/>
                <a:gd name="T99" fmla="*/ 4 h 4"/>
                <a:gd name="T100" fmla="*/ 180 w 1247"/>
                <a:gd name="T101" fmla="*/ 4 h 4"/>
                <a:gd name="T102" fmla="*/ 173 w 1247"/>
                <a:gd name="T103" fmla="*/ 0 h 4"/>
                <a:gd name="T104" fmla="*/ 143 w 1247"/>
                <a:gd name="T105" fmla="*/ 4 h 4"/>
                <a:gd name="T106" fmla="*/ 120 w 1247"/>
                <a:gd name="T107" fmla="*/ 0 h 4"/>
                <a:gd name="T108" fmla="*/ 113 w 1247"/>
                <a:gd name="T109" fmla="*/ 4 h 4"/>
                <a:gd name="T110" fmla="*/ 75 w 1247"/>
                <a:gd name="T111" fmla="*/ 4 h 4"/>
                <a:gd name="T112" fmla="*/ 68 w 1247"/>
                <a:gd name="T113" fmla="*/ 0 h 4"/>
                <a:gd name="T114" fmla="*/ 38 w 1247"/>
                <a:gd name="T115" fmla="*/ 4 h 4"/>
                <a:gd name="T116" fmla="*/ 15 w 1247"/>
                <a:gd name="T117" fmla="*/ 0 h 4"/>
                <a:gd name="T118" fmla="*/ 8 w 1247"/>
                <a:gd name="T1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7" h="4">
                  <a:moveTo>
                    <a:pt x="1247" y="4"/>
                  </a:moveTo>
                  <a:lnTo>
                    <a:pt x="1239" y="4"/>
                  </a:lnTo>
                  <a:lnTo>
                    <a:pt x="1239" y="0"/>
                  </a:lnTo>
                  <a:lnTo>
                    <a:pt x="1247" y="0"/>
                  </a:lnTo>
                  <a:lnTo>
                    <a:pt x="1247" y="4"/>
                  </a:lnTo>
                  <a:close/>
                  <a:moveTo>
                    <a:pt x="1232" y="4"/>
                  </a:moveTo>
                  <a:lnTo>
                    <a:pt x="1224" y="4"/>
                  </a:lnTo>
                  <a:lnTo>
                    <a:pt x="1224" y="0"/>
                  </a:lnTo>
                  <a:lnTo>
                    <a:pt x="1232" y="0"/>
                  </a:lnTo>
                  <a:lnTo>
                    <a:pt x="1232" y="4"/>
                  </a:lnTo>
                  <a:close/>
                  <a:moveTo>
                    <a:pt x="1217" y="4"/>
                  </a:moveTo>
                  <a:lnTo>
                    <a:pt x="1209" y="4"/>
                  </a:lnTo>
                  <a:lnTo>
                    <a:pt x="1209" y="0"/>
                  </a:lnTo>
                  <a:lnTo>
                    <a:pt x="1217" y="0"/>
                  </a:lnTo>
                  <a:lnTo>
                    <a:pt x="1217" y="4"/>
                  </a:lnTo>
                  <a:close/>
                  <a:moveTo>
                    <a:pt x="1202" y="4"/>
                  </a:moveTo>
                  <a:lnTo>
                    <a:pt x="1194" y="4"/>
                  </a:lnTo>
                  <a:lnTo>
                    <a:pt x="1194" y="0"/>
                  </a:lnTo>
                  <a:lnTo>
                    <a:pt x="1202" y="0"/>
                  </a:lnTo>
                  <a:lnTo>
                    <a:pt x="1202" y="4"/>
                  </a:lnTo>
                  <a:close/>
                  <a:moveTo>
                    <a:pt x="1187" y="4"/>
                  </a:moveTo>
                  <a:lnTo>
                    <a:pt x="1179" y="4"/>
                  </a:lnTo>
                  <a:lnTo>
                    <a:pt x="1179" y="0"/>
                  </a:lnTo>
                  <a:lnTo>
                    <a:pt x="1187" y="0"/>
                  </a:lnTo>
                  <a:lnTo>
                    <a:pt x="1187" y="4"/>
                  </a:lnTo>
                  <a:close/>
                  <a:moveTo>
                    <a:pt x="1172" y="4"/>
                  </a:moveTo>
                  <a:lnTo>
                    <a:pt x="1164" y="4"/>
                  </a:lnTo>
                  <a:lnTo>
                    <a:pt x="1164" y="0"/>
                  </a:lnTo>
                  <a:lnTo>
                    <a:pt x="1172" y="0"/>
                  </a:lnTo>
                  <a:lnTo>
                    <a:pt x="1172" y="4"/>
                  </a:lnTo>
                  <a:close/>
                  <a:moveTo>
                    <a:pt x="1157" y="4"/>
                  </a:moveTo>
                  <a:lnTo>
                    <a:pt x="1149" y="4"/>
                  </a:lnTo>
                  <a:lnTo>
                    <a:pt x="1149" y="0"/>
                  </a:lnTo>
                  <a:lnTo>
                    <a:pt x="1157" y="0"/>
                  </a:lnTo>
                  <a:lnTo>
                    <a:pt x="1157" y="4"/>
                  </a:lnTo>
                  <a:close/>
                  <a:moveTo>
                    <a:pt x="1142" y="4"/>
                  </a:moveTo>
                  <a:lnTo>
                    <a:pt x="1134" y="4"/>
                  </a:lnTo>
                  <a:lnTo>
                    <a:pt x="1134" y="0"/>
                  </a:lnTo>
                  <a:lnTo>
                    <a:pt x="1142" y="0"/>
                  </a:lnTo>
                  <a:lnTo>
                    <a:pt x="1142" y="4"/>
                  </a:lnTo>
                  <a:close/>
                  <a:moveTo>
                    <a:pt x="1127" y="4"/>
                  </a:moveTo>
                  <a:lnTo>
                    <a:pt x="1119" y="4"/>
                  </a:lnTo>
                  <a:lnTo>
                    <a:pt x="1119" y="0"/>
                  </a:lnTo>
                  <a:lnTo>
                    <a:pt x="1127" y="0"/>
                  </a:lnTo>
                  <a:lnTo>
                    <a:pt x="1127" y="4"/>
                  </a:lnTo>
                  <a:close/>
                  <a:moveTo>
                    <a:pt x="1112" y="4"/>
                  </a:moveTo>
                  <a:lnTo>
                    <a:pt x="1104" y="4"/>
                  </a:lnTo>
                  <a:lnTo>
                    <a:pt x="1104" y="0"/>
                  </a:lnTo>
                  <a:lnTo>
                    <a:pt x="1112" y="0"/>
                  </a:lnTo>
                  <a:lnTo>
                    <a:pt x="1112" y="4"/>
                  </a:lnTo>
                  <a:close/>
                  <a:moveTo>
                    <a:pt x="1097" y="4"/>
                  </a:moveTo>
                  <a:lnTo>
                    <a:pt x="1089" y="4"/>
                  </a:lnTo>
                  <a:lnTo>
                    <a:pt x="1089" y="0"/>
                  </a:lnTo>
                  <a:lnTo>
                    <a:pt x="1097" y="0"/>
                  </a:lnTo>
                  <a:lnTo>
                    <a:pt x="1097" y="4"/>
                  </a:lnTo>
                  <a:close/>
                  <a:moveTo>
                    <a:pt x="1082" y="4"/>
                  </a:moveTo>
                  <a:lnTo>
                    <a:pt x="1074" y="4"/>
                  </a:lnTo>
                  <a:lnTo>
                    <a:pt x="1074" y="0"/>
                  </a:lnTo>
                  <a:lnTo>
                    <a:pt x="1082" y="0"/>
                  </a:lnTo>
                  <a:lnTo>
                    <a:pt x="1082" y="4"/>
                  </a:lnTo>
                  <a:close/>
                  <a:moveTo>
                    <a:pt x="1067" y="4"/>
                  </a:moveTo>
                  <a:lnTo>
                    <a:pt x="1059" y="4"/>
                  </a:lnTo>
                  <a:lnTo>
                    <a:pt x="1059" y="0"/>
                  </a:lnTo>
                  <a:lnTo>
                    <a:pt x="1067" y="0"/>
                  </a:lnTo>
                  <a:lnTo>
                    <a:pt x="1067" y="4"/>
                  </a:lnTo>
                  <a:close/>
                  <a:moveTo>
                    <a:pt x="1052" y="4"/>
                  </a:moveTo>
                  <a:lnTo>
                    <a:pt x="1044" y="4"/>
                  </a:lnTo>
                  <a:lnTo>
                    <a:pt x="1044" y="0"/>
                  </a:lnTo>
                  <a:lnTo>
                    <a:pt x="1052" y="0"/>
                  </a:lnTo>
                  <a:lnTo>
                    <a:pt x="1052" y="4"/>
                  </a:lnTo>
                  <a:close/>
                  <a:moveTo>
                    <a:pt x="1039" y="4"/>
                  </a:moveTo>
                  <a:lnTo>
                    <a:pt x="1031" y="4"/>
                  </a:lnTo>
                  <a:lnTo>
                    <a:pt x="1031" y="0"/>
                  </a:lnTo>
                  <a:lnTo>
                    <a:pt x="1039" y="0"/>
                  </a:lnTo>
                  <a:lnTo>
                    <a:pt x="1039" y="4"/>
                  </a:lnTo>
                  <a:close/>
                  <a:moveTo>
                    <a:pt x="1024" y="4"/>
                  </a:moveTo>
                  <a:lnTo>
                    <a:pt x="1016" y="4"/>
                  </a:lnTo>
                  <a:lnTo>
                    <a:pt x="1016" y="0"/>
                  </a:lnTo>
                  <a:lnTo>
                    <a:pt x="1024" y="0"/>
                  </a:lnTo>
                  <a:lnTo>
                    <a:pt x="1024" y="4"/>
                  </a:lnTo>
                  <a:close/>
                  <a:moveTo>
                    <a:pt x="1009" y="4"/>
                  </a:moveTo>
                  <a:lnTo>
                    <a:pt x="1001" y="4"/>
                  </a:lnTo>
                  <a:lnTo>
                    <a:pt x="1001" y="0"/>
                  </a:lnTo>
                  <a:lnTo>
                    <a:pt x="1009" y="0"/>
                  </a:lnTo>
                  <a:lnTo>
                    <a:pt x="1009" y="4"/>
                  </a:lnTo>
                  <a:close/>
                  <a:moveTo>
                    <a:pt x="994" y="4"/>
                  </a:moveTo>
                  <a:lnTo>
                    <a:pt x="986" y="4"/>
                  </a:lnTo>
                  <a:lnTo>
                    <a:pt x="986" y="0"/>
                  </a:lnTo>
                  <a:lnTo>
                    <a:pt x="994" y="0"/>
                  </a:lnTo>
                  <a:lnTo>
                    <a:pt x="994" y="4"/>
                  </a:lnTo>
                  <a:close/>
                  <a:moveTo>
                    <a:pt x="979" y="4"/>
                  </a:moveTo>
                  <a:lnTo>
                    <a:pt x="971" y="4"/>
                  </a:lnTo>
                  <a:lnTo>
                    <a:pt x="971" y="0"/>
                  </a:lnTo>
                  <a:lnTo>
                    <a:pt x="979" y="0"/>
                  </a:lnTo>
                  <a:lnTo>
                    <a:pt x="979" y="4"/>
                  </a:lnTo>
                  <a:close/>
                  <a:moveTo>
                    <a:pt x="964" y="4"/>
                  </a:moveTo>
                  <a:lnTo>
                    <a:pt x="956" y="4"/>
                  </a:lnTo>
                  <a:lnTo>
                    <a:pt x="956" y="0"/>
                  </a:lnTo>
                  <a:lnTo>
                    <a:pt x="964" y="0"/>
                  </a:lnTo>
                  <a:lnTo>
                    <a:pt x="964" y="4"/>
                  </a:lnTo>
                  <a:close/>
                  <a:moveTo>
                    <a:pt x="949" y="4"/>
                  </a:moveTo>
                  <a:lnTo>
                    <a:pt x="941" y="4"/>
                  </a:lnTo>
                  <a:lnTo>
                    <a:pt x="941" y="0"/>
                  </a:lnTo>
                  <a:lnTo>
                    <a:pt x="949" y="0"/>
                  </a:lnTo>
                  <a:lnTo>
                    <a:pt x="949" y="4"/>
                  </a:lnTo>
                  <a:close/>
                  <a:moveTo>
                    <a:pt x="934" y="4"/>
                  </a:moveTo>
                  <a:lnTo>
                    <a:pt x="926" y="4"/>
                  </a:lnTo>
                  <a:lnTo>
                    <a:pt x="926" y="0"/>
                  </a:lnTo>
                  <a:lnTo>
                    <a:pt x="934" y="0"/>
                  </a:lnTo>
                  <a:lnTo>
                    <a:pt x="934" y="4"/>
                  </a:lnTo>
                  <a:close/>
                  <a:moveTo>
                    <a:pt x="919" y="4"/>
                  </a:moveTo>
                  <a:lnTo>
                    <a:pt x="911" y="4"/>
                  </a:lnTo>
                  <a:lnTo>
                    <a:pt x="911" y="0"/>
                  </a:lnTo>
                  <a:lnTo>
                    <a:pt x="919" y="0"/>
                  </a:lnTo>
                  <a:lnTo>
                    <a:pt x="919" y="4"/>
                  </a:lnTo>
                  <a:close/>
                  <a:moveTo>
                    <a:pt x="904" y="4"/>
                  </a:moveTo>
                  <a:lnTo>
                    <a:pt x="896" y="4"/>
                  </a:lnTo>
                  <a:lnTo>
                    <a:pt x="896" y="0"/>
                  </a:lnTo>
                  <a:lnTo>
                    <a:pt x="904" y="0"/>
                  </a:lnTo>
                  <a:lnTo>
                    <a:pt x="904" y="4"/>
                  </a:lnTo>
                  <a:close/>
                  <a:moveTo>
                    <a:pt x="889" y="4"/>
                  </a:moveTo>
                  <a:lnTo>
                    <a:pt x="881" y="4"/>
                  </a:lnTo>
                  <a:lnTo>
                    <a:pt x="881" y="0"/>
                  </a:lnTo>
                  <a:lnTo>
                    <a:pt x="889" y="0"/>
                  </a:lnTo>
                  <a:lnTo>
                    <a:pt x="889" y="4"/>
                  </a:lnTo>
                  <a:close/>
                  <a:moveTo>
                    <a:pt x="874" y="4"/>
                  </a:moveTo>
                  <a:lnTo>
                    <a:pt x="866" y="4"/>
                  </a:lnTo>
                  <a:lnTo>
                    <a:pt x="866" y="0"/>
                  </a:lnTo>
                  <a:lnTo>
                    <a:pt x="874" y="0"/>
                  </a:lnTo>
                  <a:lnTo>
                    <a:pt x="874" y="4"/>
                  </a:lnTo>
                  <a:close/>
                  <a:moveTo>
                    <a:pt x="859" y="4"/>
                  </a:moveTo>
                  <a:lnTo>
                    <a:pt x="851" y="4"/>
                  </a:lnTo>
                  <a:lnTo>
                    <a:pt x="851" y="0"/>
                  </a:lnTo>
                  <a:lnTo>
                    <a:pt x="859" y="0"/>
                  </a:lnTo>
                  <a:lnTo>
                    <a:pt x="859" y="4"/>
                  </a:lnTo>
                  <a:close/>
                  <a:moveTo>
                    <a:pt x="844" y="4"/>
                  </a:moveTo>
                  <a:lnTo>
                    <a:pt x="836" y="4"/>
                  </a:lnTo>
                  <a:lnTo>
                    <a:pt x="836" y="0"/>
                  </a:lnTo>
                  <a:lnTo>
                    <a:pt x="844" y="0"/>
                  </a:lnTo>
                  <a:lnTo>
                    <a:pt x="844" y="4"/>
                  </a:lnTo>
                  <a:close/>
                  <a:moveTo>
                    <a:pt x="829" y="4"/>
                  </a:moveTo>
                  <a:lnTo>
                    <a:pt x="821" y="4"/>
                  </a:lnTo>
                  <a:lnTo>
                    <a:pt x="821" y="0"/>
                  </a:lnTo>
                  <a:lnTo>
                    <a:pt x="829" y="0"/>
                  </a:lnTo>
                  <a:lnTo>
                    <a:pt x="829" y="4"/>
                  </a:lnTo>
                  <a:close/>
                  <a:moveTo>
                    <a:pt x="814" y="4"/>
                  </a:moveTo>
                  <a:lnTo>
                    <a:pt x="806" y="4"/>
                  </a:lnTo>
                  <a:lnTo>
                    <a:pt x="806" y="0"/>
                  </a:lnTo>
                  <a:lnTo>
                    <a:pt x="814" y="0"/>
                  </a:lnTo>
                  <a:lnTo>
                    <a:pt x="814" y="4"/>
                  </a:lnTo>
                  <a:close/>
                  <a:moveTo>
                    <a:pt x="799" y="4"/>
                  </a:moveTo>
                  <a:lnTo>
                    <a:pt x="791" y="4"/>
                  </a:lnTo>
                  <a:lnTo>
                    <a:pt x="791" y="0"/>
                  </a:lnTo>
                  <a:lnTo>
                    <a:pt x="799" y="0"/>
                  </a:lnTo>
                  <a:lnTo>
                    <a:pt x="799" y="4"/>
                  </a:lnTo>
                  <a:close/>
                  <a:moveTo>
                    <a:pt x="784" y="4"/>
                  </a:moveTo>
                  <a:lnTo>
                    <a:pt x="776" y="4"/>
                  </a:lnTo>
                  <a:lnTo>
                    <a:pt x="776" y="0"/>
                  </a:lnTo>
                  <a:lnTo>
                    <a:pt x="784" y="0"/>
                  </a:lnTo>
                  <a:lnTo>
                    <a:pt x="784" y="4"/>
                  </a:lnTo>
                  <a:close/>
                  <a:moveTo>
                    <a:pt x="769" y="4"/>
                  </a:moveTo>
                  <a:lnTo>
                    <a:pt x="761" y="4"/>
                  </a:lnTo>
                  <a:lnTo>
                    <a:pt x="761" y="0"/>
                  </a:lnTo>
                  <a:lnTo>
                    <a:pt x="769" y="0"/>
                  </a:lnTo>
                  <a:lnTo>
                    <a:pt x="769" y="4"/>
                  </a:lnTo>
                  <a:close/>
                  <a:moveTo>
                    <a:pt x="754" y="4"/>
                  </a:moveTo>
                  <a:lnTo>
                    <a:pt x="746" y="4"/>
                  </a:lnTo>
                  <a:lnTo>
                    <a:pt x="746" y="0"/>
                  </a:lnTo>
                  <a:lnTo>
                    <a:pt x="754" y="0"/>
                  </a:lnTo>
                  <a:lnTo>
                    <a:pt x="754" y="4"/>
                  </a:lnTo>
                  <a:close/>
                  <a:moveTo>
                    <a:pt x="739" y="4"/>
                  </a:moveTo>
                  <a:lnTo>
                    <a:pt x="731" y="4"/>
                  </a:lnTo>
                  <a:lnTo>
                    <a:pt x="731" y="0"/>
                  </a:lnTo>
                  <a:lnTo>
                    <a:pt x="739" y="0"/>
                  </a:lnTo>
                  <a:lnTo>
                    <a:pt x="739" y="4"/>
                  </a:lnTo>
                  <a:close/>
                  <a:moveTo>
                    <a:pt x="724" y="4"/>
                  </a:moveTo>
                  <a:lnTo>
                    <a:pt x="716" y="4"/>
                  </a:lnTo>
                  <a:lnTo>
                    <a:pt x="716" y="0"/>
                  </a:lnTo>
                  <a:lnTo>
                    <a:pt x="724" y="0"/>
                  </a:lnTo>
                  <a:lnTo>
                    <a:pt x="724" y="4"/>
                  </a:lnTo>
                  <a:close/>
                  <a:moveTo>
                    <a:pt x="709" y="4"/>
                  </a:moveTo>
                  <a:lnTo>
                    <a:pt x="701" y="4"/>
                  </a:lnTo>
                  <a:lnTo>
                    <a:pt x="701" y="0"/>
                  </a:lnTo>
                  <a:lnTo>
                    <a:pt x="709" y="0"/>
                  </a:lnTo>
                  <a:lnTo>
                    <a:pt x="709" y="4"/>
                  </a:lnTo>
                  <a:close/>
                  <a:moveTo>
                    <a:pt x="694" y="4"/>
                  </a:moveTo>
                  <a:lnTo>
                    <a:pt x="686" y="4"/>
                  </a:lnTo>
                  <a:lnTo>
                    <a:pt x="686" y="0"/>
                  </a:lnTo>
                  <a:lnTo>
                    <a:pt x="694" y="0"/>
                  </a:lnTo>
                  <a:lnTo>
                    <a:pt x="694" y="4"/>
                  </a:lnTo>
                  <a:close/>
                  <a:moveTo>
                    <a:pt x="679" y="4"/>
                  </a:moveTo>
                  <a:lnTo>
                    <a:pt x="671" y="4"/>
                  </a:lnTo>
                  <a:lnTo>
                    <a:pt x="671" y="0"/>
                  </a:lnTo>
                  <a:lnTo>
                    <a:pt x="679" y="0"/>
                  </a:lnTo>
                  <a:lnTo>
                    <a:pt x="679" y="4"/>
                  </a:lnTo>
                  <a:close/>
                  <a:moveTo>
                    <a:pt x="664" y="4"/>
                  </a:moveTo>
                  <a:lnTo>
                    <a:pt x="656" y="4"/>
                  </a:lnTo>
                  <a:lnTo>
                    <a:pt x="656" y="0"/>
                  </a:lnTo>
                  <a:lnTo>
                    <a:pt x="664" y="0"/>
                  </a:lnTo>
                  <a:lnTo>
                    <a:pt x="664" y="4"/>
                  </a:lnTo>
                  <a:close/>
                  <a:moveTo>
                    <a:pt x="649" y="4"/>
                  </a:moveTo>
                  <a:lnTo>
                    <a:pt x="641" y="4"/>
                  </a:lnTo>
                  <a:lnTo>
                    <a:pt x="641" y="0"/>
                  </a:lnTo>
                  <a:lnTo>
                    <a:pt x="649" y="0"/>
                  </a:lnTo>
                  <a:lnTo>
                    <a:pt x="649" y="4"/>
                  </a:lnTo>
                  <a:close/>
                  <a:moveTo>
                    <a:pt x="634" y="4"/>
                  </a:moveTo>
                  <a:lnTo>
                    <a:pt x="626" y="4"/>
                  </a:lnTo>
                  <a:lnTo>
                    <a:pt x="626" y="0"/>
                  </a:lnTo>
                  <a:lnTo>
                    <a:pt x="634" y="0"/>
                  </a:lnTo>
                  <a:lnTo>
                    <a:pt x="634" y="4"/>
                  </a:lnTo>
                  <a:close/>
                  <a:moveTo>
                    <a:pt x="621" y="4"/>
                  </a:moveTo>
                  <a:lnTo>
                    <a:pt x="613" y="4"/>
                  </a:lnTo>
                  <a:lnTo>
                    <a:pt x="613" y="0"/>
                  </a:lnTo>
                  <a:lnTo>
                    <a:pt x="621" y="0"/>
                  </a:lnTo>
                  <a:lnTo>
                    <a:pt x="621" y="4"/>
                  </a:lnTo>
                  <a:close/>
                  <a:moveTo>
                    <a:pt x="606" y="4"/>
                  </a:moveTo>
                  <a:lnTo>
                    <a:pt x="598" y="4"/>
                  </a:lnTo>
                  <a:lnTo>
                    <a:pt x="598" y="0"/>
                  </a:lnTo>
                  <a:lnTo>
                    <a:pt x="606" y="0"/>
                  </a:lnTo>
                  <a:lnTo>
                    <a:pt x="606" y="4"/>
                  </a:lnTo>
                  <a:close/>
                  <a:moveTo>
                    <a:pt x="591" y="4"/>
                  </a:moveTo>
                  <a:lnTo>
                    <a:pt x="583" y="4"/>
                  </a:lnTo>
                  <a:lnTo>
                    <a:pt x="583" y="0"/>
                  </a:lnTo>
                  <a:lnTo>
                    <a:pt x="591" y="0"/>
                  </a:lnTo>
                  <a:lnTo>
                    <a:pt x="591" y="4"/>
                  </a:lnTo>
                  <a:close/>
                  <a:moveTo>
                    <a:pt x="576" y="4"/>
                  </a:moveTo>
                  <a:lnTo>
                    <a:pt x="568" y="4"/>
                  </a:lnTo>
                  <a:lnTo>
                    <a:pt x="568" y="0"/>
                  </a:lnTo>
                  <a:lnTo>
                    <a:pt x="576" y="0"/>
                  </a:lnTo>
                  <a:lnTo>
                    <a:pt x="576" y="4"/>
                  </a:lnTo>
                  <a:close/>
                  <a:moveTo>
                    <a:pt x="561" y="4"/>
                  </a:moveTo>
                  <a:lnTo>
                    <a:pt x="553" y="4"/>
                  </a:lnTo>
                  <a:lnTo>
                    <a:pt x="553" y="0"/>
                  </a:lnTo>
                  <a:lnTo>
                    <a:pt x="561" y="0"/>
                  </a:lnTo>
                  <a:lnTo>
                    <a:pt x="561" y="4"/>
                  </a:lnTo>
                  <a:close/>
                  <a:moveTo>
                    <a:pt x="546" y="4"/>
                  </a:moveTo>
                  <a:lnTo>
                    <a:pt x="538" y="4"/>
                  </a:lnTo>
                  <a:lnTo>
                    <a:pt x="538" y="0"/>
                  </a:lnTo>
                  <a:lnTo>
                    <a:pt x="546" y="0"/>
                  </a:lnTo>
                  <a:lnTo>
                    <a:pt x="546" y="4"/>
                  </a:lnTo>
                  <a:close/>
                  <a:moveTo>
                    <a:pt x="531" y="4"/>
                  </a:moveTo>
                  <a:lnTo>
                    <a:pt x="523" y="4"/>
                  </a:lnTo>
                  <a:lnTo>
                    <a:pt x="523" y="0"/>
                  </a:lnTo>
                  <a:lnTo>
                    <a:pt x="531" y="0"/>
                  </a:lnTo>
                  <a:lnTo>
                    <a:pt x="531" y="4"/>
                  </a:lnTo>
                  <a:close/>
                  <a:moveTo>
                    <a:pt x="516" y="4"/>
                  </a:moveTo>
                  <a:lnTo>
                    <a:pt x="508" y="4"/>
                  </a:lnTo>
                  <a:lnTo>
                    <a:pt x="508" y="0"/>
                  </a:lnTo>
                  <a:lnTo>
                    <a:pt x="516" y="0"/>
                  </a:lnTo>
                  <a:lnTo>
                    <a:pt x="516" y="4"/>
                  </a:lnTo>
                  <a:close/>
                  <a:moveTo>
                    <a:pt x="501" y="4"/>
                  </a:moveTo>
                  <a:lnTo>
                    <a:pt x="493" y="4"/>
                  </a:lnTo>
                  <a:lnTo>
                    <a:pt x="493" y="0"/>
                  </a:lnTo>
                  <a:lnTo>
                    <a:pt x="501" y="0"/>
                  </a:lnTo>
                  <a:lnTo>
                    <a:pt x="501" y="4"/>
                  </a:lnTo>
                  <a:close/>
                  <a:moveTo>
                    <a:pt x="486" y="4"/>
                  </a:moveTo>
                  <a:lnTo>
                    <a:pt x="478" y="4"/>
                  </a:lnTo>
                  <a:lnTo>
                    <a:pt x="478" y="0"/>
                  </a:lnTo>
                  <a:lnTo>
                    <a:pt x="486" y="0"/>
                  </a:lnTo>
                  <a:lnTo>
                    <a:pt x="486" y="4"/>
                  </a:lnTo>
                  <a:close/>
                  <a:moveTo>
                    <a:pt x="471" y="4"/>
                  </a:moveTo>
                  <a:lnTo>
                    <a:pt x="463" y="4"/>
                  </a:lnTo>
                  <a:lnTo>
                    <a:pt x="463" y="0"/>
                  </a:lnTo>
                  <a:lnTo>
                    <a:pt x="471" y="0"/>
                  </a:lnTo>
                  <a:lnTo>
                    <a:pt x="471" y="4"/>
                  </a:lnTo>
                  <a:close/>
                  <a:moveTo>
                    <a:pt x="456" y="4"/>
                  </a:moveTo>
                  <a:lnTo>
                    <a:pt x="448" y="4"/>
                  </a:lnTo>
                  <a:lnTo>
                    <a:pt x="448" y="0"/>
                  </a:lnTo>
                  <a:lnTo>
                    <a:pt x="456" y="0"/>
                  </a:lnTo>
                  <a:lnTo>
                    <a:pt x="456" y="4"/>
                  </a:lnTo>
                  <a:close/>
                  <a:moveTo>
                    <a:pt x="441" y="4"/>
                  </a:moveTo>
                  <a:lnTo>
                    <a:pt x="433" y="4"/>
                  </a:lnTo>
                  <a:lnTo>
                    <a:pt x="433" y="0"/>
                  </a:lnTo>
                  <a:lnTo>
                    <a:pt x="441" y="0"/>
                  </a:lnTo>
                  <a:lnTo>
                    <a:pt x="441" y="4"/>
                  </a:lnTo>
                  <a:close/>
                  <a:moveTo>
                    <a:pt x="426" y="4"/>
                  </a:moveTo>
                  <a:lnTo>
                    <a:pt x="418" y="4"/>
                  </a:lnTo>
                  <a:lnTo>
                    <a:pt x="418" y="0"/>
                  </a:lnTo>
                  <a:lnTo>
                    <a:pt x="426" y="0"/>
                  </a:lnTo>
                  <a:lnTo>
                    <a:pt x="426" y="4"/>
                  </a:lnTo>
                  <a:close/>
                  <a:moveTo>
                    <a:pt x="411" y="4"/>
                  </a:moveTo>
                  <a:lnTo>
                    <a:pt x="403" y="4"/>
                  </a:lnTo>
                  <a:lnTo>
                    <a:pt x="403" y="0"/>
                  </a:lnTo>
                  <a:lnTo>
                    <a:pt x="411" y="0"/>
                  </a:lnTo>
                  <a:lnTo>
                    <a:pt x="411" y="4"/>
                  </a:lnTo>
                  <a:close/>
                  <a:moveTo>
                    <a:pt x="396" y="4"/>
                  </a:moveTo>
                  <a:lnTo>
                    <a:pt x="388" y="4"/>
                  </a:lnTo>
                  <a:lnTo>
                    <a:pt x="388" y="0"/>
                  </a:lnTo>
                  <a:lnTo>
                    <a:pt x="396" y="0"/>
                  </a:lnTo>
                  <a:lnTo>
                    <a:pt x="396" y="4"/>
                  </a:lnTo>
                  <a:close/>
                  <a:moveTo>
                    <a:pt x="381" y="4"/>
                  </a:moveTo>
                  <a:lnTo>
                    <a:pt x="373" y="4"/>
                  </a:lnTo>
                  <a:lnTo>
                    <a:pt x="373" y="0"/>
                  </a:lnTo>
                  <a:lnTo>
                    <a:pt x="381" y="0"/>
                  </a:lnTo>
                  <a:lnTo>
                    <a:pt x="381" y="4"/>
                  </a:lnTo>
                  <a:close/>
                  <a:moveTo>
                    <a:pt x="366" y="4"/>
                  </a:moveTo>
                  <a:lnTo>
                    <a:pt x="358" y="4"/>
                  </a:lnTo>
                  <a:lnTo>
                    <a:pt x="358" y="0"/>
                  </a:lnTo>
                  <a:lnTo>
                    <a:pt x="366" y="0"/>
                  </a:lnTo>
                  <a:lnTo>
                    <a:pt x="366" y="4"/>
                  </a:lnTo>
                  <a:close/>
                  <a:moveTo>
                    <a:pt x="351" y="4"/>
                  </a:moveTo>
                  <a:lnTo>
                    <a:pt x="343" y="4"/>
                  </a:lnTo>
                  <a:lnTo>
                    <a:pt x="343" y="0"/>
                  </a:lnTo>
                  <a:lnTo>
                    <a:pt x="351" y="0"/>
                  </a:lnTo>
                  <a:lnTo>
                    <a:pt x="351" y="4"/>
                  </a:lnTo>
                  <a:close/>
                  <a:moveTo>
                    <a:pt x="336" y="4"/>
                  </a:moveTo>
                  <a:lnTo>
                    <a:pt x="328" y="4"/>
                  </a:lnTo>
                  <a:lnTo>
                    <a:pt x="328" y="0"/>
                  </a:lnTo>
                  <a:lnTo>
                    <a:pt x="336" y="0"/>
                  </a:lnTo>
                  <a:lnTo>
                    <a:pt x="336" y="4"/>
                  </a:lnTo>
                  <a:close/>
                  <a:moveTo>
                    <a:pt x="321" y="4"/>
                  </a:moveTo>
                  <a:lnTo>
                    <a:pt x="313" y="4"/>
                  </a:lnTo>
                  <a:lnTo>
                    <a:pt x="313" y="0"/>
                  </a:lnTo>
                  <a:lnTo>
                    <a:pt x="321" y="0"/>
                  </a:lnTo>
                  <a:lnTo>
                    <a:pt x="321" y="4"/>
                  </a:lnTo>
                  <a:close/>
                  <a:moveTo>
                    <a:pt x="306" y="4"/>
                  </a:moveTo>
                  <a:lnTo>
                    <a:pt x="298" y="4"/>
                  </a:lnTo>
                  <a:lnTo>
                    <a:pt x="298" y="0"/>
                  </a:lnTo>
                  <a:lnTo>
                    <a:pt x="306" y="0"/>
                  </a:lnTo>
                  <a:lnTo>
                    <a:pt x="306" y="4"/>
                  </a:lnTo>
                  <a:close/>
                  <a:moveTo>
                    <a:pt x="291" y="4"/>
                  </a:moveTo>
                  <a:lnTo>
                    <a:pt x="283" y="4"/>
                  </a:lnTo>
                  <a:lnTo>
                    <a:pt x="283" y="0"/>
                  </a:lnTo>
                  <a:lnTo>
                    <a:pt x="291" y="0"/>
                  </a:lnTo>
                  <a:lnTo>
                    <a:pt x="291" y="4"/>
                  </a:lnTo>
                  <a:close/>
                  <a:moveTo>
                    <a:pt x="276" y="4"/>
                  </a:moveTo>
                  <a:lnTo>
                    <a:pt x="268" y="4"/>
                  </a:lnTo>
                  <a:lnTo>
                    <a:pt x="268" y="0"/>
                  </a:lnTo>
                  <a:lnTo>
                    <a:pt x="276" y="0"/>
                  </a:lnTo>
                  <a:lnTo>
                    <a:pt x="276" y="4"/>
                  </a:lnTo>
                  <a:close/>
                  <a:moveTo>
                    <a:pt x="261" y="4"/>
                  </a:moveTo>
                  <a:lnTo>
                    <a:pt x="253" y="4"/>
                  </a:lnTo>
                  <a:lnTo>
                    <a:pt x="253" y="0"/>
                  </a:lnTo>
                  <a:lnTo>
                    <a:pt x="261" y="0"/>
                  </a:lnTo>
                  <a:lnTo>
                    <a:pt x="261" y="4"/>
                  </a:lnTo>
                  <a:close/>
                  <a:moveTo>
                    <a:pt x="246" y="4"/>
                  </a:moveTo>
                  <a:lnTo>
                    <a:pt x="238" y="4"/>
                  </a:lnTo>
                  <a:lnTo>
                    <a:pt x="238" y="0"/>
                  </a:lnTo>
                  <a:lnTo>
                    <a:pt x="246" y="0"/>
                  </a:lnTo>
                  <a:lnTo>
                    <a:pt x="246" y="4"/>
                  </a:lnTo>
                  <a:close/>
                  <a:moveTo>
                    <a:pt x="231" y="4"/>
                  </a:moveTo>
                  <a:lnTo>
                    <a:pt x="223" y="4"/>
                  </a:lnTo>
                  <a:lnTo>
                    <a:pt x="223" y="0"/>
                  </a:lnTo>
                  <a:lnTo>
                    <a:pt x="231" y="0"/>
                  </a:lnTo>
                  <a:lnTo>
                    <a:pt x="231" y="4"/>
                  </a:lnTo>
                  <a:close/>
                  <a:moveTo>
                    <a:pt x="216" y="4"/>
                  </a:moveTo>
                  <a:lnTo>
                    <a:pt x="208" y="4"/>
                  </a:lnTo>
                  <a:lnTo>
                    <a:pt x="208" y="0"/>
                  </a:lnTo>
                  <a:lnTo>
                    <a:pt x="216" y="0"/>
                  </a:lnTo>
                  <a:lnTo>
                    <a:pt x="216" y="4"/>
                  </a:lnTo>
                  <a:close/>
                  <a:moveTo>
                    <a:pt x="203" y="4"/>
                  </a:moveTo>
                  <a:lnTo>
                    <a:pt x="195" y="4"/>
                  </a:lnTo>
                  <a:lnTo>
                    <a:pt x="195" y="0"/>
                  </a:lnTo>
                  <a:lnTo>
                    <a:pt x="203" y="0"/>
                  </a:lnTo>
                  <a:lnTo>
                    <a:pt x="203" y="4"/>
                  </a:lnTo>
                  <a:close/>
                  <a:moveTo>
                    <a:pt x="188" y="4"/>
                  </a:moveTo>
                  <a:lnTo>
                    <a:pt x="180" y="4"/>
                  </a:lnTo>
                  <a:lnTo>
                    <a:pt x="180" y="0"/>
                  </a:lnTo>
                  <a:lnTo>
                    <a:pt x="188" y="0"/>
                  </a:lnTo>
                  <a:lnTo>
                    <a:pt x="188" y="4"/>
                  </a:lnTo>
                  <a:close/>
                  <a:moveTo>
                    <a:pt x="173" y="4"/>
                  </a:moveTo>
                  <a:lnTo>
                    <a:pt x="165" y="4"/>
                  </a:lnTo>
                  <a:lnTo>
                    <a:pt x="165" y="0"/>
                  </a:lnTo>
                  <a:lnTo>
                    <a:pt x="173" y="0"/>
                  </a:lnTo>
                  <a:lnTo>
                    <a:pt x="173" y="4"/>
                  </a:lnTo>
                  <a:close/>
                  <a:moveTo>
                    <a:pt x="158" y="4"/>
                  </a:moveTo>
                  <a:lnTo>
                    <a:pt x="150" y="4"/>
                  </a:lnTo>
                  <a:lnTo>
                    <a:pt x="150" y="0"/>
                  </a:lnTo>
                  <a:lnTo>
                    <a:pt x="158" y="0"/>
                  </a:lnTo>
                  <a:lnTo>
                    <a:pt x="158" y="4"/>
                  </a:lnTo>
                  <a:close/>
                  <a:moveTo>
                    <a:pt x="143" y="4"/>
                  </a:moveTo>
                  <a:lnTo>
                    <a:pt x="135" y="4"/>
                  </a:lnTo>
                  <a:lnTo>
                    <a:pt x="135" y="0"/>
                  </a:lnTo>
                  <a:lnTo>
                    <a:pt x="143" y="0"/>
                  </a:lnTo>
                  <a:lnTo>
                    <a:pt x="143" y="4"/>
                  </a:lnTo>
                  <a:close/>
                  <a:moveTo>
                    <a:pt x="128" y="4"/>
                  </a:moveTo>
                  <a:lnTo>
                    <a:pt x="120" y="4"/>
                  </a:lnTo>
                  <a:lnTo>
                    <a:pt x="120" y="0"/>
                  </a:lnTo>
                  <a:lnTo>
                    <a:pt x="128" y="0"/>
                  </a:lnTo>
                  <a:lnTo>
                    <a:pt x="128" y="4"/>
                  </a:lnTo>
                  <a:close/>
                  <a:moveTo>
                    <a:pt x="113" y="4"/>
                  </a:moveTo>
                  <a:lnTo>
                    <a:pt x="105" y="4"/>
                  </a:lnTo>
                  <a:lnTo>
                    <a:pt x="105" y="0"/>
                  </a:lnTo>
                  <a:lnTo>
                    <a:pt x="113" y="0"/>
                  </a:lnTo>
                  <a:lnTo>
                    <a:pt x="113" y="4"/>
                  </a:lnTo>
                  <a:close/>
                  <a:moveTo>
                    <a:pt x="98" y="4"/>
                  </a:moveTo>
                  <a:lnTo>
                    <a:pt x="90" y="4"/>
                  </a:lnTo>
                  <a:lnTo>
                    <a:pt x="90" y="0"/>
                  </a:lnTo>
                  <a:lnTo>
                    <a:pt x="98" y="0"/>
                  </a:lnTo>
                  <a:lnTo>
                    <a:pt x="98" y="4"/>
                  </a:lnTo>
                  <a:close/>
                  <a:moveTo>
                    <a:pt x="83" y="4"/>
                  </a:moveTo>
                  <a:lnTo>
                    <a:pt x="75" y="4"/>
                  </a:lnTo>
                  <a:lnTo>
                    <a:pt x="75" y="0"/>
                  </a:lnTo>
                  <a:lnTo>
                    <a:pt x="83" y="0"/>
                  </a:lnTo>
                  <a:lnTo>
                    <a:pt x="83" y="4"/>
                  </a:lnTo>
                  <a:close/>
                  <a:moveTo>
                    <a:pt x="68" y="4"/>
                  </a:moveTo>
                  <a:lnTo>
                    <a:pt x="60" y="4"/>
                  </a:lnTo>
                  <a:lnTo>
                    <a:pt x="60" y="0"/>
                  </a:lnTo>
                  <a:lnTo>
                    <a:pt x="68" y="0"/>
                  </a:lnTo>
                  <a:lnTo>
                    <a:pt x="68" y="4"/>
                  </a:lnTo>
                  <a:close/>
                  <a:moveTo>
                    <a:pt x="53" y="4"/>
                  </a:moveTo>
                  <a:lnTo>
                    <a:pt x="45" y="4"/>
                  </a:lnTo>
                  <a:lnTo>
                    <a:pt x="45" y="0"/>
                  </a:lnTo>
                  <a:lnTo>
                    <a:pt x="53" y="0"/>
                  </a:lnTo>
                  <a:lnTo>
                    <a:pt x="53" y="4"/>
                  </a:lnTo>
                  <a:close/>
                  <a:moveTo>
                    <a:pt x="38" y="4"/>
                  </a:moveTo>
                  <a:lnTo>
                    <a:pt x="30" y="4"/>
                  </a:lnTo>
                  <a:lnTo>
                    <a:pt x="30" y="0"/>
                  </a:lnTo>
                  <a:lnTo>
                    <a:pt x="38" y="0"/>
                  </a:lnTo>
                  <a:lnTo>
                    <a:pt x="38" y="4"/>
                  </a:lnTo>
                  <a:close/>
                  <a:moveTo>
                    <a:pt x="23" y="4"/>
                  </a:moveTo>
                  <a:lnTo>
                    <a:pt x="15" y="4"/>
                  </a:lnTo>
                  <a:lnTo>
                    <a:pt x="15" y="0"/>
                  </a:lnTo>
                  <a:lnTo>
                    <a:pt x="23" y="0"/>
                  </a:lnTo>
                  <a:lnTo>
                    <a:pt x="23" y="4"/>
                  </a:lnTo>
                  <a:close/>
                  <a:moveTo>
                    <a:pt x="8" y="4"/>
                  </a:moveTo>
                  <a:lnTo>
                    <a:pt x="0" y="4"/>
                  </a:lnTo>
                  <a:lnTo>
                    <a:pt x="0" y="0"/>
                  </a:lnTo>
                  <a:lnTo>
                    <a:pt x="8" y="0"/>
                  </a:lnTo>
                  <a:lnTo>
                    <a:pt x="8" y="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5" name="Rectangle 27"/>
            <p:cNvSpPr>
              <a:spLocks noChangeArrowheads="1"/>
            </p:cNvSpPr>
            <p:nvPr/>
          </p:nvSpPr>
          <p:spPr bwMode="auto">
            <a:xfrm>
              <a:off x="5362575" y="5192713"/>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6" name="Rectangle 28"/>
            <p:cNvSpPr>
              <a:spLocks noChangeArrowheads="1"/>
            </p:cNvSpPr>
            <p:nvPr/>
          </p:nvSpPr>
          <p:spPr bwMode="auto">
            <a:xfrm>
              <a:off x="3354388" y="4791075"/>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7" name="Freeform 29"/>
            <p:cNvSpPr>
              <a:spLocks noEditPoints="1"/>
            </p:cNvSpPr>
            <p:nvPr/>
          </p:nvSpPr>
          <p:spPr bwMode="auto">
            <a:xfrm>
              <a:off x="3371850" y="4791075"/>
              <a:ext cx="1979613" cy="6350"/>
            </a:xfrm>
            <a:custGeom>
              <a:avLst/>
              <a:gdLst>
                <a:gd name="T0" fmla="*/ 1224 w 1247"/>
                <a:gd name="T1" fmla="*/ 4 h 4"/>
                <a:gd name="T2" fmla="*/ 1217 w 1247"/>
                <a:gd name="T3" fmla="*/ 0 h 4"/>
                <a:gd name="T4" fmla="*/ 1187 w 1247"/>
                <a:gd name="T5" fmla="*/ 4 h 4"/>
                <a:gd name="T6" fmla="*/ 1164 w 1247"/>
                <a:gd name="T7" fmla="*/ 0 h 4"/>
                <a:gd name="T8" fmla="*/ 1157 w 1247"/>
                <a:gd name="T9" fmla="*/ 4 h 4"/>
                <a:gd name="T10" fmla="*/ 1119 w 1247"/>
                <a:gd name="T11" fmla="*/ 4 h 4"/>
                <a:gd name="T12" fmla="*/ 1112 w 1247"/>
                <a:gd name="T13" fmla="*/ 0 h 4"/>
                <a:gd name="T14" fmla="*/ 1082 w 1247"/>
                <a:gd name="T15" fmla="*/ 4 h 4"/>
                <a:gd name="T16" fmla="*/ 1059 w 1247"/>
                <a:gd name="T17" fmla="*/ 0 h 4"/>
                <a:gd name="T18" fmla="*/ 1052 w 1247"/>
                <a:gd name="T19" fmla="*/ 4 h 4"/>
                <a:gd name="T20" fmla="*/ 1016 w 1247"/>
                <a:gd name="T21" fmla="*/ 4 h 4"/>
                <a:gd name="T22" fmla="*/ 1009 w 1247"/>
                <a:gd name="T23" fmla="*/ 0 h 4"/>
                <a:gd name="T24" fmla="*/ 979 w 1247"/>
                <a:gd name="T25" fmla="*/ 4 h 4"/>
                <a:gd name="T26" fmla="*/ 956 w 1247"/>
                <a:gd name="T27" fmla="*/ 0 h 4"/>
                <a:gd name="T28" fmla="*/ 949 w 1247"/>
                <a:gd name="T29" fmla="*/ 4 h 4"/>
                <a:gd name="T30" fmla="*/ 911 w 1247"/>
                <a:gd name="T31" fmla="*/ 4 h 4"/>
                <a:gd name="T32" fmla="*/ 904 w 1247"/>
                <a:gd name="T33" fmla="*/ 0 h 4"/>
                <a:gd name="T34" fmla="*/ 874 w 1247"/>
                <a:gd name="T35" fmla="*/ 4 h 4"/>
                <a:gd name="T36" fmla="*/ 851 w 1247"/>
                <a:gd name="T37" fmla="*/ 0 h 4"/>
                <a:gd name="T38" fmla="*/ 844 w 1247"/>
                <a:gd name="T39" fmla="*/ 4 h 4"/>
                <a:gd name="T40" fmla="*/ 806 w 1247"/>
                <a:gd name="T41" fmla="*/ 4 h 4"/>
                <a:gd name="T42" fmla="*/ 799 w 1247"/>
                <a:gd name="T43" fmla="*/ 0 h 4"/>
                <a:gd name="T44" fmla="*/ 769 w 1247"/>
                <a:gd name="T45" fmla="*/ 4 h 4"/>
                <a:gd name="T46" fmla="*/ 746 w 1247"/>
                <a:gd name="T47" fmla="*/ 0 h 4"/>
                <a:gd name="T48" fmla="*/ 739 w 1247"/>
                <a:gd name="T49" fmla="*/ 4 h 4"/>
                <a:gd name="T50" fmla="*/ 701 w 1247"/>
                <a:gd name="T51" fmla="*/ 4 h 4"/>
                <a:gd name="T52" fmla="*/ 694 w 1247"/>
                <a:gd name="T53" fmla="*/ 0 h 4"/>
                <a:gd name="T54" fmla="*/ 664 w 1247"/>
                <a:gd name="T55" fmla="*/ 4 h 4"/>
                <a:gd name="T56" fmla="*/ 641 w 1247"/>
                <a:gd name="T57" fmla="*/ 0 h 4"/>
                <a:gd name="T58" fmla="*/ 634 w 1247"/>
                <a:gd name="T59" fmla="*/ 4 h 4"/>
                <a:gd name="T60" fmla="*/ 598 w 1247"/>
                <a:gd name="T61" fmla="*/ 4 h 4"/>
                <a:gd name="T62" fmla="*/ 591 w 1247"/>
                <a:gd name="T63" fmla="*/ 0 h 4"/>
                <a:gd name="T64" fmla="*/ 561 w 1247"/>
                <a:gd name="T65" fmla="*/ 4 h 4"/>
                <a:gd name="T66" fmla="*/ 538 w 1247"/>
                <a:gd name="T67" fmla="*/ 0 h 4"/>
                <a:gd name="T68" fmla="*/ 531 w 1247"/>
                <a:gd name="T69" fmla="*/ 4 h 4"/>
                <a:gd name="T70" fmla="*/ 493 w 1247"/>
                <a:gd name="T71" fmla="*/ 4 h 4"/>
                <a:gd name="T72" fmla="*/ 486 w 1247"/>
                <a:gd name="T73" fmla="*/ 0 h 4"/>
                <a:gd name="T74" fmla="*/ 456 w 1247"/>
                <a:gd name="T75" fmla="*/ 4 h 4"/>
                <a:gd name="T76" fmla="*/ 433 w 1247"/>
                <a:gd name="T77" fmla="*/ 0 h 4"/>
                <a:gd name="T78" fmla="*/ 426 w 1247"/>
                <a:gd name="T79" fmla="*/ 4 h 4"/>
                <a:gd name="T80" fmla="*/ 388 w 1247"/>
                <a:gd name="T81" fmla="*/ 4 h 4"/>
                <a:gd name="T82" fmla="*/ 381 w 1247"/>
                <a:gd name="T83" fmla="*/ 0 h 4"/>
                <a:gd name="T84" fmla="*/ 351 w 1247"/>
                <a:gd name="T85" fmla="*/ 4 h 4"/>
                <a:gd name="T86" fmla="*/ 328 w 1247"/>
                <a:gd name="T87" fmla="*/ 0 h 4"/>
                <a:gd name="T88" fmla="*/ 321 w 1247"/>
                <a:gd name="T89" fmla="*/ 4 h 4"/>
                <a:gd name="T90" fmla="*/ 283 w 1247"/>
                <a:gd name="T91" fmla="*/ 4 h 4"/>
                <a:gd name="T92" fmla="*/ 276 w 1247"/>
                <a:gd name="T93" fmla="*/ 0 h 4"/>
                <a:gd name="T94" fmla="*/ 246 w 1247"/>
                <a:gd name="T95" fmla="*/ 4 h 4"/>
                <a:gd name="T96" fmla="*/ 223 w 1247"/>
                <a:gd name="T97" fmla="*/ 0 h 4"/>
                <a:gd name="T98" fmla="*/ 216 w 1247"/>
                <a:gd name="T99" fmla="*/ 4 h 4"/>
                <a:gd name="T100" fmla="*/ 180 w 1247"/>
                <a:gd name="T101" fmla="*/ 4 h 4"/>
                <a:gd name="T102" fmla="*/ 173 w 1247"/>
                <a:gd name="T103" fmla="*/ 0 h 4"/>
                <a:gd name="T104" fmla="*/ 143 w 1247"/>
                <a:gd name="T105" fmla="*/ 4 h 4"/>
                <a:gd name="T106" fmla="*/ 120 w 1247"/>
                <a:gd name="T107" fmla="*/ 0 h 4"/>
                <a:gd name="T108" fmla="*/ 113 w 1247"/>
                <a:gd name="T109" fmla="*/ 4 h 4"/>
                <a:gd name="T110" fmla="*/ 75 w 1247"/>
                <a:gd name="T111" fmla="*/ 4 h 4"/>
                <a:gd name="T112" fmla="*/ 68 w 1247"/>
                <a:gd name="T113" fmla="*/ 0 h 4"/>
                <a:gd name="T114" fmla="*/ 38 w 1247"/>
                <a:gd name="T115" fmla="*/ 4 h 4"/>
                <a:gd name="T116" fmla="*/ 15 w 1247"/>
                <a:gd name="T117" fmla="*/ 0 h 4"/>
                <a:gd name="T118" fmla="*/ 8 w 1247"/>
                <a:gd name="T1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7" h="4">
                  <a:moveTo>
                    <a:pt x="1247" y="4"/>
                  </a:moveTo>
                  <a:lnTo>
                    <a:pt x="1239" y="4"/>
                  </a:lnTo>
                  <a:lnTo>
                    <a:pt x="1239" y="0"/>
                  </a:lnTo>
                  <a:lnTo>
                    <a:pt x="1247" y="0"/>
                  </a:lnTo>
                  <a:lnTo>
                    <a:pt x="1247" y="4"/>
                  </a:lnTo>
                  <a:close/>
                  <a:moveTo>
                    <a:pt x="1232" y="4"/>
                  </a:moveTo>
                  <a:lnTo>
                    <a:pt x="1224" y="4"/>
                  </a:lnTo>
                  <a:lnTo>
                    <a:pt x="1224" y="0"/>
                  </a:lnTo>
                  <a:lnTo>
                    <a:pt x="1232" y="0"/>
                  </a:lnTo>
                  <a:lnTo>
                    <a:pt x="1232" y="4"/>
                  </a:lnTo>
                  <a:close/>
                  <a:moveTo>
                    <a:pt x="1217" y="4"/>
                  </a:moveTo>
                  <a:lnTo>
                    <a:pt x="1209" y="4"/>
                  </a:lnTo>
                  <a:lnTo>
                    <a:pt x="1209" y="0"/>
                  </a:lnTo>
                  <a:lnTo>
                    <a:pt x="1217" y="0"/>
                  </a:lnTo>
                  <a:lnTo>
                    <a:pt x="1217" y="4"/>
                  </a:lnTo>
                  <a:close/>
                  <a:moveTo>
                    <a:pt x="1202" y="4"/>
                  </a:moveTo>
                  <a:lnTo>
                    <a:pt x="1194" y="4"/>
                  </a:lnTo>
                  <a:lnTo>
                    <a:pt x="1194" y="0"/>
                  </a:lnTo>
                  <a:lnTo>
                    <a:pt x="1202" y="0"/>
                  </a:lnTo>
                  <a:lnTo>
                    <a:pt x="1202" y="4"/>
                  </a:lnTo>
                  <a:close/>
                  <a:moveTo>
                    <a:pt x="1187" y="4"/>
                  </a:moveTo>
                  <a:lnTo>
                    <a:pt x="1179" y="4"/>
                  </a:lnTo>
                  <a:lnTo>
                    <a:pt x="1179" y="0"/>
                  </a:lnTo>
                  <a:lnTo>
                    <a:pt x="1187" y="0"/>
                  </a:lnTo>
                  <a:lnTo>
                    <a:pt x="1187" y="4"/>
                  </a:lnTo>
                  <a:close/>
                  <a:moveTo>
                    <a:pt x="1172" y="4"/>
                  </a:moveTo>
                  <a:lnTo>
                    <a:pt x="1164" y="4"/>
                  </a:lnTo>
                  <a:lnTo>
                    <a:pt x="1164" y="0"/>
                  </a:lnTo>
                  <a:lnTo>
                    <a:pt x="1172" y="0"/>
                  </a:lnTo>
                  <a:lnTo>
                    <a:pt x="1172" y="4"/>
                  </a:lnTo>
                  <a:close/>
                  <a:moveTo>
                    <a:pt x="1157" y="4"/>
                  </a:moveTo>
                  <a:lnTo>
                    <a:pt x="1149" y="4"/>
                  </a:lnTo>
                  <a:lnTo>
                    <a:pt x="1149" y="0"/>
                  </a:lnTo>
                  <a:lnTo>
                    <a:pt x="1157" y="0"/>
                  </a:lnTo>
                  <a:lnTo>
                    <a:pt x="1157" y="4"/>
                  </a:lnTo>
                  <a:close/>
                  <a:moveTo>
                    <a:pt x="1142" y="4"/>
                  </a:moveTo>
                  <a:lnTo>
                    <a:pt x="1134" y="4"/>
                  </a:lnTo>
                  <a:lnTo>
                    <a:pt x="1134" y="0"/>
                  </a:lnTo>
                  <a:lnTo>
                    <a:pt x="1142" y="0"/>
                  </a:lnTo>
                  <a:lnTo>
                    <a:pt x="1142" y="4"/>
                  </a:lnTo>
                  <a:close/>
                  <a:moveTo>
                    <a:pt x="1127" y="4"/>
                  </a:moveTo>
                  <a:lnTo>
                    <a:pt x="1119" y="4"/>
                  </a:lnTo>
                  <a:lnTo>
                    <a:pt x="1119" y="0"/>
                  </a:lnTo>
                  <a:lnTo>
                    <a:pt x="1127" y="0"/>
                  </a:lnTo>
                  <a:lnTo>
                    <a:pt x="1127" y="4"/>
                  </a:lnTo>
                  <a:close/>
                  <a:moveTo>
                    <a:pt x="1112" y="4"/>
                  </a:moveTo>
                  <a:lnTo>
                    <a:pt x="1104" y="4"/>
                  </a:lnTo>
                  <a:lnTo>
                    <a:pt x="1104" y="0"/>
                  </a:lnTo>
                  <a:lnTo>
                    <a:pt x="1112" y="0"/>
                  </a:lnTo>
                  <a:lnTo>
                    <a:pt x="1112" y="4"/>
                  </a:lnTo>
                  <a:close/>
                  <a:moveTo>
                    <a:pt x="1097" y="4"/>
                  </a:moveTo>
                  <a:lnTo>
                    <a:pt x="1089" y="4"/>
                  </a:lnTo>
                  <a:lnTo>
                    <a:pt x="1089" y="0"/>
                  </a:lnTo>
                  <a:lnTo>
                    <a:pt x="1097" y="0"/>
                  </a:lnTo>
                  <a:lnTo>
                    <a:pt x="1097" y="4"/>
                  </a:lnTo>
                  <a:close/>
                  <a:moveTo>
                    <a:pt x="1082" y="4"/>
                  </a:moveTo>
                  <a:lnTo>
                    <a:pt x="1074" y="4"/>
                  </a:lnTo>
                  <a:lnTo>
                    <a:pt x="1074" y="0"/>
                  </a:lnTo>
                  <a:lnTo>
                    <a:pt x="1082" y="0"/>
                  </a:lnTo>
                  <a:lnTo>
                    <a:pt x="1082" y="4"/>
                  </a:lnTo>
                  <a:close/>
                  <a:moveTo>
                    <a:pt x="1067" y="4"/>
                  </a:moveTo>
                  <a:lnTo>
                    <a:pt x="1059" y="4"/>
                  </a:lnTo>
                  <a:lnTo>
                    <a:pt x="1059" y="0"/>
                  </a:lnTo>
                  <a:lnTo>
                    <a:pt x="1067" y="0"/>
                  </a:lnTo>
                  <a:lnTo>
                    <a:pt x="1067" y="4"/>
                  </a:lnTo>
                  <a:close/>
                  <a:moveTo>
                    <a:pt x="1052" y="4"/>
                  </a:moveTo>
                  <a:lnTo>
                    <a:pt x="1044" y="4"/>
                  </a:lnTo>
                  <a:lnTo>
                    <a:pt x="1044" y="0"/>
                  </a:lnTo>
                  <a:lnTo>
                    <a:pt x="1052" y="0"/>
                  </a:lnTo>
                  <a:lnTo>
                    <a:pt x="1052" y="4"/>
                  </a:lnTo>
                  <a:close/>
                  <a:moveTo>
                    <a:pt x="1039" y="4"/>
                  </a:moveTo>
                  <a:lnTo>
                    <a:pt x="1031" y="4"/>
                  </a:lnTo>
                  <a:lnTo>
                    <a:pt x="1031" y="0"/>
                  </a:lnTo>
                  <a:lnTo>
                    <a:pt x="1039" y="0"/>
                  </a:lnTo>
                  <a:lnTo>
                    <a:pt x="1039" y="4"/>
                  </a:lnTo>
                  <a:close/>
                  <a:moveTo>
                    <a:pt x="1024" y="4"/>
                  </a:moveTo>
                  <a:lnTo>
                    <a:pt x="1016" y="4"/>
                  </a:lnTo>
                  <a:lnTo>
                    <a:pt x="1016" y="0"/>
                  </a:lnTo>
                  <a:lnTo>
                    <a:pt x="1024" y="0"/>
                  </a:lnTo>
                  <a:lnTo>
                    <a:pt x="1024" y="4"/>
                  </a:lnTo>
                  <a:close/>
                  <a:moveTo>
                    <a:pt x="1009" y="4"/>
                  </a:moveTo>
                  <a:lnTo>
                    <a:pt x="1001" y="4"/>
                  </a:lnTo>
                  <a:lnTo>
                    <a:pt x="1001" y="0"/>
                  </a:lnTo>
                  <a:lnTo>
                    <a:pt x="1009" y="0"/>
                  </a:lnTo>
                  <a:lnTo>
                    <a:pt x="1009" y="4"/>
                  </a:lnTo>
                  <a:close/>
                  <a:moveTo>
                    <a:pt x="994" y="4"/>
                  </a:moveTo>
                  <a:lnTo>
                    <a:pt x="986" y="4"/>
                  </a:lnTo>
                  <a:lnTo>
                    <a:pt x="986" y="0"/>
                  </a:lnTo>
                  <a:lnTo>
                    <a:pt x="994" y="0"/>
                  </a:lnTo>
                  <a:lnTo>
                    <a:pt x="994" y="4"/>
                  </a:lnTo>
                  <a:close/>
                  <a:moveTo>
                    <a:pt x="979" y="4"/>
                  </a:moveTo>
                  <a:lnTo>
                    <a:pt x="971" y="4"/>
                  </a:lnTo>
                  <a:lnTo>
                    <a:pt x="971" y="0"/>
                  </a:lnTo>
                  <a:lnTo>
                    <a:pt x="979" y="0"/>
                  </a:lnTo>
                  <a:lnTo>
                    <a:pt x="979" y="4"/>
                  </a:lnTo>
                  <a:close/>
                  <a:moveTo>
                    <a:pt x="964" y="4"/>
                  </a:moveTo>
                  <a:lnTo>
                    <a:pt x="956" y="4"/>
                  </a:lnTo>
                  <a:lnTo>
                    <a:pt x="956" y="0"/>
                  </a:lnTo>
                  <a:lnTo>
                    <a:pt x="964" y="0"/>
                  </a:lnTo>
                  <a:lnTo>
                    <a:pt x="964" y="4"/>
                  </a:lnTo>
                  <a:close/>
                  <a:moveTo>
                    <a:pt x="949" y="4"/>
                  </a:moveTo>
                  <a:lnTo>
                    <a:pt x="941" y="4"/>
                  </a:lnTo>
                  <a:lnTo>
                    <a:pt x="941" y="0"/>
                  </a:lnTo>
                  <a:lnTo>
                    <a:pt x="949" y="0"/>
                  </a:lnTo>
                  <a:lnTo>
                    <a:pt x="949" y="4"/>
                  </a:lnTo>
                  <a:close/>
                  <a:moveTo>
                    <a:pt x="934" y="4"/>
                  </a:moveTo>
                  <a:lnTo>
                    <a:pt x="926" y="4"/>
                  </a:lnTo>
                  <a:lnTo>
                    <a:pt x="926" y="0"/>
                  </a:lnTo>
                  <a:lnTo>
                    <a:pt x="934" y="0"/>
                  </a:lnTo>
                  <a:lnTo>
                    <a:pt x="934" y="4"/>
                  </a:lnTo>
                  <a:close/>
                  <a:moveTo>
                    <a:pt x="919" y="4"/>
                  </a:moveTo>
                  <a:lnTo>
                    <a:pt x="911" y="4"/>
                  </a:lnTo>
                  <a:lnTo>
                    <a:pt x="911" y="0"/>
                  </a:lnTo>
                  <a:lnTo>
                    <a:pt x="919" y="0"/>
                  </a:lnTo>
                  <a:lnTo>
                    <a:pt x="919" y="4"/>
                  </a:lnTo>
                  <a:close/>
                  <a:moveTo>
                    <a:pt x="904" y="4"/>
                  </a:moveTo>
                  <a:lnTo>
                    <a:pt x="896" y="4"/>
                  </a:lnTo>
                  <a:lnTo>
                    <a:pt x="896" y="0"/>
                  </a:lnTo>
                  <a:lnTo>
                    <a:pt x="904" y="0"/>
                  </a:lnTo>
                  <a:lnTo>
                    <a:pt x="904" y="4"/>
                  </a:lnTo>
                  <a:close/>
                  <a:moveTo>
                    <a:pt x="889" y="4"/>
                  </a:moveTo>
                  <a:lnTo>
                    <a:pt x="881" y="4"/>
                  </a:lnTo>
                  <a:lnTo>
                    <a:pt x="881" y="0"/>
                  </a:lnTo>
                  <a:lnTo>
                    <a:pt x="889" y="0"/>
                  </a:lnTo>
                  <a:lnTo>
                    <a:pt x="889" y="4"/>
                  </a:lnTo>
                  <a:close/>
                  <a:moveTo>
                    <a:pt x="874" y="4"/>
                  </a:moveTo>
                  <a:lnTo>
                    <a:pt x="866" y="4"/>
                  </a:lnTo>
                  <a:lnTo>
                    <a:pt x="866" y="0"/>
                  </a:lnTo>
                  <a:lnTo>
                    <a:pt x="874" y="0"/>
                  </a:lnTo>
                  <a:lnTo>
                    <a:pt x="874" y="4"/>
                  </a:lnTo>
                  <a:close/>
                  <a:moveTo>
                    <a:pt x="859" y="4"/>
                  </a:moveTo>
                  <a:lnTo>
                    <a:pt x="851" y="4"/>
                  </a:lnTo>
                  <a:lnTo>
                    <a:pt x="851" y="0"/>
                  </a:lnTo>
                  <a:lnTo>
                    <a:pt x="859" y="0"/>
                  </a:lnTo>
                  <a:lnTo>
                    <a:pt x="859" y="4"/>
                  </a:lnTo>
                  <a:close/>
                  <a:moveTo>
                    <a:pt x="844" y="4"/>
                  </a:moveTo>
                  <a:lnTo>
                    <a:pt x="836" y="4"/>
                  </a:lnTo>
                  <a:lnTo>
                    <a:pt x="836" y="0"/>
                  </a:lnTo>
                  <a:lnTo>
                    <a:pt x="844" y="0"/>
                  </a:lnTo>
                  <a:lnTo>
                    <a:pt x="844" y="4"/>
                  </a:lnTo>
                  <a:close/>
                  <a:moveTo>
                    <a:pt x="829" y="4"/>
                  </a:moveTo>
                  <a:lnTo>
                    <a:pt x="821" y="4"/>
                  </a:lnTo>
                  <a:lnTo>
                    <a:pt x="821" y="0"/>
                  </a:lnTo>
                  <a:lnTo>
                    <a:pt x="829" y="0"/>
                  </a:lnTo>
                  <a:lnTo>
                    <a:pt x="829" y="4"/>
                  </a:lnTo>
                  <a:close/>
                  <a:moveTo>
                    <a:pt x="814" y="4"/>
                  </a:moveTo>
                  <a:lnTo>
                    <a:pt x="806" y="4"/>
                  </a:lnTo>
                  <a:lnTo>
                    <a:pt x="806" y="0"/>
                  </a:lnTo>
                  <a:lnTo>
                    <a:pt x="814" y="0"/>
                  </a:lnTo>
                  <a:lnTo>
                    <a:pt x="814" y="4"/>
                  </a:lnTo>
                  <a:close/>
                  <a:moveTo>
                    <a:pt x="799" y="4"/>
                  </a:moveTo>
                  <a:lnTo>
                    <a:pt x="791" y="4"/>
                  </a:lnTo>
                  <a:lnTo>
                    <a:pt x="791" y="0"/>
                  </a:lnTo>
                  <a:lnTo>
                    <a:pt x="799" y="0"/>
                  </a:lnTo>
                  <a:lnTo>
                    <a:pt x="799" y="4"/>
                  </a:lnTo>
                  <a:close/>
                  <a:moveTo>
                    <a:pt x="784" y="4"/>
                  </a:moveTo>
                  <a:lnTo>
                    <a:pt x="776" y="4"/>
                  </a:lnTo>
                  <a:lnTo>
                    <a:pt x="776" y="0"/>
                  </a:lnTo>
                  <a:lnTo>
                    <a:pt x="784" y="0"/>
                  </a:lnTo>
                  <a:lnTo>
                    <a:pt x="784" y="4"/>
                  </a:lnTo>
                  <a:close/>
                  <a:moveTo>
                    <a:pt x="769" y="4"/>
                  </a:moveTo>
                  <a:lnTo>
                    <a:pt x="761" y="4"/>
                  </a:lnTo>
                  <a:lnTo>
                    <a:pt x="761" y="0"/>
                  </a:lnTo>
                  <a:lnTo>
                    <a:pt x="769" y="0"/>
                  </a:lnTo>
                  <a:lnTo>
                    <a:pt x="769" y="4"/>
                  </a:lnTo>
                  <a:close/>
                  <a:moveTo>
                    <a:pt x="754" y="4"/>
                  </a:moveTo>
                  <a:lnTo>
                    <a:pt x="746" y="4"/>
                  </a:lnTo>
                  <a:lnTo>
                    <a:pt x="746" y="0"/>
                  </a:lnTo>
                  <a:lnTo>
                    <a:pt x="754" y="0"/>
                  </a:lnTo>
                  <a:lnTo>
                    <a:pt x="754" y="4"/>
                  </a:lnTo>
                  <a:close/>
                  <a:moveTo>
                    <a:pt x="739" y="4"/>
                  </a:moveTo>
                  <a:lnTo>
                    <a:pt x="731" y="4"/>
                  </a:lnTo>
                  <a:lnTo>
                    <a:pt x="731" y="0"/>
                  </a:lnTo>
                  <a:lnTo>
                    <a:pt x="739" y="0"/>
                  </a:lnTo>
                  <a:lnTo>
                    <a:pt x="739" y="4"/>
                  </a:lnTo>
                  <a:close/>
                  <a:moveTo>
                    <a:pt x="724" y="4"/>
                  </a:moveTo>
                  <a:lnTo>
                    <a:pt x="716" y="4"/>
                  </a:lnTo>
                  <a:lnTo>
                    <a:pt x="716" y="0"/>
                  </a:lnTo>
                  <a:lnTo>
                    <a:pt x="724" y="0"/>
                  </a:lnTo>
                  <a:lnTo>
                    <a:pt x="724" y="4"/>
                  </a:lnTo>
                  <a:close/>
                  <a:moveTo>
                    <a:pt x="709" y="4"/>
                  </a:moveTo>
                  <a:lnTo>
                    <a:pt x="701" y="4"/>
                  </a:lnTo>
                  <a:lnTo>
                    <a:pt x="701" y="0"/>
                  </a:lnTo>
                  <a:lnTo>
                    <a:pt x="709" y="0"/>
                  </a:lnTo>
                  <a:lnTo>
                    <a:pt x="709" y="4"/>
                  </a:lnTo>
                  <a:close/>
                  <a:moveTo>
                    <a:pt x="694" y="4"/>
                  </a:moveTo>
                  <a:lnTo>
                    <a:pt x="686" y="4"/>
                  </a:lnTo>
                  <a:lnTo>
                    <a:pt x="686" y="0"/>
                  </a:lnTo>
                  <a:lnTo>
                    <a:pt x="694" y="0"/>
                  </a:lnTo>
                  <a:lnTo>
                    <a:pt x="694" y="4"/>
                  </a:lnTo>
                  <a:close/>
                  <a:moveTo>
                    <a:pt x="679" y="4"/>
                  </a:moveTo>
                  <a:lnTo>
                    <a:pt x="671" y="4"/>
                  </a:lnTo>
                  <a:lnTo>
                    <a:pt x="671" y="0"/>
                  </a:lnTo>
                  <a:lnTo>
                    <a:pt x="679" y="0"/>
                  </a:lnTo>
                  <a:lnTo>
                    <a:pt x="679" y="4"/>
                  </a:lnTo>
                  <a:close/>
                  <a:moveTo>
                    <a:pt x="664" y="4"/>
                  </a:moveTo>
                  <a:lnTo>
                    <a:pt x="656" y="4"/>
                  </a:lnTo>
                  <a:lnTo>
                    <a:pt x="656" y="0"/>
                  </a:lnTo>
                  <a:lnTo>
                    <a:pt x="664" y="0"/>
                  </a:lnTo>
                  <a:lnTo>
                    <a:pt x="664" y="4"/>
                  </a:lnTo>
                  <a:close/>
                  <a:moveTo>
                    <a:pt x="649" y="4"/>
                  </a:moveTo>
                  <a:lnTo>
                    <a:pt x="641" y="4"/>
                  </a:lnTo>
                  <a:lnTo>
                    <a:pt x="641" y="0"/>
                  </a:lnTo>
                  <a:lnTo>
                    <a:pt x="649" y="0"/>
                  </a:lnTo>
                  <a:lnTo>
                    <a:pt x="649" y="4"/>
                  </a:lnTo>
                  <a:close/>
                  <a:moveTo>
                    <a:pt x="634" y="4"/>
                  </a:moveTo>
                  <a:lnTo>
                    <a:pt x="626" y="4"/>
                  </a:lnTo>
                  <a:lnTo>
                    <a:pt x="626" y="0"/>
                  </a:lnTo>
                  <a:lnTo>
                    <a:pt x="634" y="0"/>
                  </a:lnTo>
                  <a:lnTo>
                    <a:pt x="634" y="4"/>
                  </a:lnTo>
                  <a:close/>
                  <a:moveTo>
                    <a:pt x="621" y="4"/>
                  </a:moveTo>
                  <a:lnTo>
                    <a:pt x="613" y="4"/>
                  </a:lnTo>
                  <a:lnTo>
                    <a:pt x="613" y="0"/>
                  </a:lnTo>
                  <a:lnTo>
                    <a:pt x="621" y="0"/>
                  </a:lnTo>
                  <a:lnTo>
                    <a:pt x="621" y="4"/>
                  </a:lnTo>
                  <a:close/>
                  <a:moveTo>
                    <a:pt x="606" y="4"/>
                  </a:moveTo>
                  <a:lnTo>
                    <a:pt x="598" y="4"/>
                  </a:lnTo>
                  <a:lnTo>
                    <a:pt x="598" y="0"/>
                  </a:lnTo>
                  <a:lnTo>
                    <a:pt x="606" y="0"/>
                  </a:lnTo>
                  <a:lnTo>
                    <a:pt x="606" y="4"/>
                  </a:lnTo>
                  <a:close/>
                  <a:moveTo>
                    <a:pt x="591" y="4"/>
                  </a:moveTo>
                  <a:lnTo>
                    <a:pt x="583" y="4"/>
                  </a:lnTo>
                  <a:lnTo>
                    <a:pt x="583" y="0"/>
                  </a:lnTo>
                  <a:lnTo>
                    <a:pt x="591" y="0"/>
                  </a:lnTo>
                  <a:lnTo>
                    <a:pt x="591" y="4"/>
                  </a:lnTo>
                  <a:close/>
                  <a:moveTo>
                    <a:pt x="576" y="4"/>
                  </a:moveTo>
                  <a:lnTo>
                    <a:pt x="568" y="4"/>
                  </a:lnTo>
                  <a:lnTo>
                    <a:pt x="568" y="0"/>
                  </a:lnTo>
                  <a:lnTo>
                    <a:pt x="576" y="0"/>
                  </a:lnTo>
                  <a:lnTo>
                    <a:pt x="576" y="4"/>
                  </a:lnTo>
                  <a:close/>
                  <a:moveTo>
                    <a:pt x="561" y="4"/>
                  </a:moveTo>
                  <a:lnTo>
                    <a:pt x="553" y="4"/>
                  </a:lnTo>
                  <a:lnTo>
                    <a:pt x="553" y="0"/>
                  </a:lnTo>
                  <a:lnTo>
                    <a:pt x="561" y="0"/>
                  </a:lnTo>
                  <a:lnTo>
                    <a:pt x="561" y="4"/>
                  </a:lnTo>
                  <a:close/>
                  <a:moveTo>
                    <a:pt x="546" y="4"/>
                  </a:moveTo>
                  <a:lnTo>
                    <a:pt x="538" y="4"/>
                  </a:lnTo>
                  <a:lnTo>
                    <a:pt x="538" y="0"/>
                  </a:lnTo>
                  <a:lnTo>
                    <a:pt x="546" y="0"/>
                  </a:lnTo>
                  <a:lnTo>
                    <a:pt x="546" y="4"/>
                  </a:lnTo>
                  <a:close/>
                  <a:moveTo>
                    <a:pt x="531" y="4"/>
                  </a:moveTo>
                  <a:lnTo>
                    <a:pt x="523" y="4"/>
                  </a:lnTo>
                  <a:lnTo>
                    <a:pt x="523" y="0"/>
                  </a:lnTo>
                  <a:lnTo>
                    <a:pt x="531" y="0"/>
                  </a:lnTo>
                  <a:lnTo>
                    <a:pt x="531" y="4"/>
                  </a:lnTo>
                  <a:close/>
                  <a:moveTo>
                    <a:pt x="516" y="4"/>
                  </a:moveTo>
                  <a:lnTo>
                    <a:pt x="508" y="4"/>
                  </a:lnTo>
                  <a:lnTo>
                    <a:pt x="508" y="0"/>
                  </a:lnTo>
                  <a:lnTo>
                    <a:pt x="516" y="0"/>
                  </a:lnTo>
                  <a:lnTo>
                    <a:pt x="516" y="4"/>
                  </a:lnTo>
                  <a:close/>
                  <a:moveTo>
                    <a:pt x="501" y="4"/>
                  </a:moveTo>
                  <a:lnTo>
                    <a:pt x="493" y="4"/>
                  </a:lnTo>
                  <a:lnTo>
                    <a:pt x="493" y="0"/>
                  </a:lnTo>
                  <a:lnTo>
                    <a:pt x="501" y="0"/>
                  </a:lnTo>
                  <a:lnTo>
                    <a:pt x="501" y="4"/>
                  </a:lnTo>
                  <a:close/>
                  <a:moveTo>
                    <a:pt x="486" y="4"/>
                  </a:moveTo>
                  <a:lnTo>
                    <a:pt x="478" y="4"/>
                  </a:lnTo>
                  <a:lnTo>
                    <a:pt x="478" y="0"/>
                  </a:lnTo>
                  <a:lnTo>
                    <a:pt x="486" y="0"/>
                  </a:lnTo>
                  <a:lnTo>
                    <a:pt x="486" y="4"/>
                  </a:lnTo>
                  <a:close/>
                  <a:moveTo>
                    <a:pt x="471" y="4"/>
                  </a:moveTo>
                  <a:lnTo>
                    <a:pt x="463" y="4"/>
                  </a:lnTo>
                  <a:lnTo>
                    <a:pt x="463" y="0"/>
                  </a:lnTo>
                  <a:lnTo>
                    <a:pt x="471" y="0"/>
                  </a:lnTo>
                  <a:lnTo>
                    <a:pt x="471" y="4"/>
                  </a:lnTo>
                  <a:close/>
                  <a:moveTo>
                    <a:pt x="456" y="4"/>
                  </a:moveTo>
                  <a:lnTo>
                    <a:pt x="448" y="4"/>
                  </a:lnTo>
                  <a:lnTo>
                    <a:pt x="448" y="0"/>
                  </a:lnTo>
                  <a:lnTo>
                    <a:pt x="456" y="0"/>
                  </a:lnTo>
                  <a:lnTo>
                    <a:pt x="456" y="4"/>
                  </a:lnTo>
                  <a:close/>
                  <a:moveTo>
                    <a:pt x="441" y="4"/>
                  </a:moveTo>
                  <a:lnTo>
                    <a:pt x="433" y="4"/>
                  </a:lnTo>
                  <a:lnTo>
                    <a:pt x="433" y="0"/>
                  </a:lnTo>
                  <a:lnTo>
                    <a:pt x="441" y="0"/>
                  </a:lnTo>
                  <a:lnTo>
                    <a:pt x="441" y="4"/>
                  </a:lnTo>
                  <a:close/>
                  <a:moveTo>
                    <a:pt x="426" y="4"/>
                  </a:moveTo>
                  <a:lnTo>
                    <a:pt x="418" y="4"/>
                  </a:lnTo>
                  <a:lnTo>
                    <a:pt x="418" y="0"/>
                  </a:lnTo>
                  <a:lnTo>
                    <a:pt x="426" y="0"/>
                  </a:lnTo>
                  <a:lnTo>
                    <a:pt x="426" y="4"/>
                  </a:lnTo>
                  <a:close/>
                  <a:moveTo>
                    <a:pt x="411" y="4"/>
                  </a:moveTo>
                  <a:lnTo>
                    <a:pt x="403" y="4"/>
                  </a:lnTo>
                  <a:lnTo>
                    <a:pt x="403" y="0"/>
                  </a:lnTo>
                  <a:lnTo>
                    <a:pt x="411" y="0"/>
                  </a:lnTo>
                  <a:lnTo>
                    <a:pt x="411" y="4"/>
                  </a:lnTo>
                  <a:close/>
                  <a:moveTo>
                    <a:pt x="396" y="4"/>
                  </a:moveTo>
                  <a:lnTo>
                    <a:pt x="388" y="4"/>
                  </a:lnTo>
                  <a:lnTo>
                    <a:pt x="388" y="0"/>
                  </a:lnTo>
                  <a:lnTo>
                    <a:pt x="396" y="0"/>
                  </a:lnTo>
                  <a:lnTo>
                    <a:pt x="396" y="4"/>
                  </a:lnTo>
                  <a:close/>
                  <a:moveTo>
                    <a:pt x="381" y="4"/>
                  </a:moveTo>
                  <a:lnTo>
                    <a:pt x="373" y="4"/>
                  </a:lnTo>
                  <a:lnTo>
                    <a:pt x="373" y="0"/>
                  </a:lnTo>
                  <a:lnTo>
                    <a:pt x="381" y="0"/>
                  </a:lnTo>
                  <a:lnTo>
                    <a:pt x="381" y="4"/>
                  </a:lnTo>
                  <a:close/>
                  <a:moveTo>
                    <a:pt x="366" y="4"/>
                  </a:moveTo>
                  <a:lnTo>
                    <a:pt x="358" y="4"/>
                  </a:lnTo>
                  <a:lnTo>
                    <a:pt x="358" y="0"/>
                  </a:lnTo>
                  <a:lnTo>
                    <a:pt x="366" y="0"/>
                  </a:lnTo>
                  <a:lnTo>
                    <a:pt x="366" y="4"/>
                  </a:lnTo>
                  <a:close/>
                  <a:moveTo>
                    <a:pt x="351" y="4"/>
                  </a:moveTo>
                  <a:lnTo>
                    <a:pt x="343" y="4"/>
                  </a:lnTo>
                  <a:lnTo>
                    <a:pt x="343" y="0"/>
                  </a:lnTo>
                  <a:lnTo>
                    <a:pt x="351" y="0"/>
                  </a:lnTo>
                  <a:lnTo>
                    <a:pt x="351" y="4"/>
                  </a:lnTo>
                  <a:close/>
                  <a:moveTo>
                    <a:pt x="336" y="4"/>
                  </a:moveTo>
                  <a:lnTo>
                    <a:pt x="328" y="4"/>
                  </a:lnTo>
                  <a:lnTo>
                    <a:pt x="328" y="0"/>
                  </a:lnTo>
                  <a:lnTo>
                    <a:pt x="336" y="0"/>
                  </a:lnTo>
                  <a:lnTo>
                    <a:pt x="336" y="4"/>
                  </a:lnTo>
                  <a:close/>
                  <a:moveTo>
                    <a:pt x="321" y="4"/>
                  </a:moveTo>
                  <a:lnTo>
                    <a:pt x="313" y="4"/>
                  </a:lnTo>
                  <a:lnTo>
                    <a:pt x="313" y="0"/>
                  </a:lnTo>
                  <a:lnTo>
                    <a:pt x="321" y="0"/>
                  </a:lnTo>
                  <a:lnTo>
                    <a:pt x="321" y="4"/>
                  </a:lnTo>
                  <a:close/>
                  <a:moveTo>
                    <a:pt x="306" y="4"/>
                  </a:moveTo>
                  <a:lnTo>
                    <a:pt x="298" y="4"/>
                  </a:lnTo>
                  <a:lnTo>
                    <a:pt x="298" y="0"/>
                  </a:lnTo>
                  <a:lnTo>
                    <a:pt x="306" y="0"/>
                  </a:lnTo>
                  <a:lnTo>
                    <a:pt x="306" y="4"/>
                  </a:lnTo>
                  <a:close/>
                  <a:moveTo>
                    <a:pt x="291" y="4"/>
                  </a:moveTo>
                  <a:lnTo>
                    <a:pt x="283" y="4"/>
                  </a:lnTo>
                  <a:lnTo>
                    <a:pt x="283" y="0"/>
                  </a:lnTo>
                  <a:lnTo>
                    <a:pt x="291" y="0"/>
                  </a:lnTo>
                  <a:lnTo>
                    <a:pt x="291" y="4"/>
                  </a:lnTo>
                  <a:close/>
                  <a:moveTo>
                    <a:pt x="276" y="4"/>
                  </a:moveTo>
                  <a:lnTo>
                    <a:pt x="268" y="4"/>
                  </a:lnTo>
                  <a:lnTo>
                    <a:pt x="268" y="0"/>
                  </a:lnTo>
                  <a:lnTo>
                    <a:pt x="276" y="0"/>
                  </a:lnTo>
                  <a:lnTo>
                    <a:pt x="276" y="4"/>
                  </a:lnTo>
                  <a:close/>
                  <a:moveTo>
                    <a:pt x="261" y="4"/>
                  </a:moveTo>
                  <a:lnTo>
                    <a:pt x="253" y="4"/>
                  </a:lnTo>
                  <a:lnTo>
                    <a:pt x="253" y="0"/>
                  </a:lnTo>
                  <a:lnTo>
                    <a:pt x="261" y="0"/>
                  </a:lnTo>
                  <a:lnTo>
                    <a:pt x="261" y="4"/>
                  </a:lnTo>
                  <a:close/>
                  <a:moveTo>
                    <a:pt x="246" y="4"/>
                  </a:moveTo>
                  <a:lnTo>
                    <a:pt x="238" y="4"/>
                  </a:lnTo>
                  <a:lnTo>
                    <a:pt x="238" y="0"/>
                  </a:lnTo>
                  <a:lnTo>
                    <a:pt x="246" y="0"/>
                  </a:lnTo>
                  <a:lnTo>
                    <a:pt x="246" y="4"/>
                  </a:lnTo>
                  <a:close/>
                  <a:moveTo>
                    <a:pt x="231" y="4"/>
                  </a:moveTo>
                  <a:lnTo>
                    <a:pt x="223" y="4"/>
                  </a:lnTo>
                  <a:lnTo>
                    <a:pt x="223" y="0"/>
                  </a:lnTo>
                  <a:lnTo>
                    <a:pt x="231" y="0"/>
                  </a:lnTo>
                  <a:lnTo>
                    <a:pt x="231" y="4"/>
                  </a:lnTo>
                  <a:close/>
                  <a:moveTo>
                    <a:pt x="216" y="4"/>
                  </a:moveTo>
                  <a:lnTo>
                    <a:pt x="208" y="4"/>
                  </a:lnTo>
                  <a:lnTo>
                    <a:pt x="208" y="0"/>
                  </a:lnTo>
                  <a:lnTo>
                    <a:pt x="216" y="0"/>
                  </a:lnTo>
                  <a:lnTo>
                    <a:pt x="216" y="4"/>
                  </a:lnTo>
                  <a:close/>
                  <a:moveTo>
                    <a:pt x="203" y="4"/>
                  </a:moveTo>
                  <a:lnTo>
                    <a:pt x="195" y="4"/>
                  </a:lnTo>
                  <a:lnTo>
                    <a:pt x="195" y="0"/>
                  </a:lnTo>
                  <a:lnTo>
                    <a:pt x="203" y="0"/>
                  </a:lnTo>
                  <a:lnTo>
                    <a:pt x="203" y="4"/>
                  </a:lnTo>
                  <a:close/>
                  <a:moveTo>
                    <a:pt x="188" y="4"/>
                  </a:moveTo>
                  <a:lnTo>
                    <a:pt x="180" y="4"/>
                  </a:lnTo>
                  <a:lnTo>
                    <a:pt x="180" y="0"/>
                  </a:lnTo>
                  <a:lnTo>
                    <a:pt x="188" y="0"/>
                  </a:lnTo>
                  <a:lnTo>
                    <a:pt x="188" y="4"/>
                  </a:lnTo>
                  <a:close/>
                  <a:moveTo>
                    <a:pt x="173" y="4"/>
                  </a:moveTo>
                  <a:lnTo>
                    <a:pt x="165" y="4"/>
                  </a:lnTo>
                  <a:lnTo>
                    <a:pt x="165" y="0"/>
                  </a:lnTo>
                  <a:lnTo>
                    <a:pt x="173" y="0"/>
                  </a:lnTo>
                  <a:lnTo>
                    <a:pt x="173" y="4"/>
                  </a:lnTo>
                  <a:close/>
                  <a:moveTo>
                    <a:pt x="158" y="4"/>
                  </a:moveTo>
                  <a:lnTo>
                    <a:pt x="150" y="4"/>
                  </a:lnTo>
                  <a:lnTo>
                    <a:pt x="150" y="0"/>
                  </a:lnTo>
                  <a:lnTo>
                    <a:pt x="158" y="0"/>
                  </a:lnTo>
                  <a:lnTo>
                    <a:pt x="158" y="4"/>
                  </a:lnTo>
                  <a:close/>
                  <a:moveTo>
                    <a:pt x="143" y="4"/>
                  </a:moveTo>
                  <a:lnTo>
                    <a:pt x="135" y="4"/>
                  </a:lnTo>
                  <a:lnTo>
                    <a:pt x="135" y="0"/>
                  </a:lnTo>
                  <a:lnTo>
                    <a:pt x="143" y="0"/>
                  </a:lnTo>
                  <a:lnTo>
                    <a:pt x="143" y="4"/>
                  </a:lnTo>
                  <a:close/>
                  <a:moveTo>
                    <a:pt x="128" y="4"/>
                  </a:moveTo>
                  <a:lnTo>
                    <a:pt x="120" y="4"/>
                  </a:lnTo>
                  <a:lnTo>
                    <a:pt x="120" y="0"/>
                  </a:lnTo>
                  <a:lnTo>
                    <a:pt x="128" y="0"/>
                  </a:lnTo>
                  <a:lnTo>
                    <a:pt x="128" y="4"/>
                  </a:lnTo>
                  <a:close/>
                  <a:moveTo>
                    <a:pt x="113" y="4"/>
                  </a:moveTo>
                  <a:lnTo>
                    <a:pt x="105" y="4"/>
                  </a:lnTo>
                  <a:lnTo>
                    <a:pt x="105" y="0"/>
                  </a:lnTo>
                  <a:lnTo>
                    <a:pt x="113" y="0"/>
                  </a:lnTo>
                  <a:lnTo>
                    <a:pt x="113" y="4"/>
                  </a:lnTo>
                  <a:close/>
                  <a:moveTo>
                    <a:pt x="98" y="4"/>
                  </a:moveTo>
                  <a:lnTo>
                    <a:pt x="90" y="4"/>
                  </a:lnTo>
                  <a:lnTo>
                    <a:pt x="90" y="0"/>
                  </a:lnTo>
                  <a:lnTo>
                    <a:pt x="98" y="0"/>
                  </a:lnTo>
                  <a:lnTo>
                    <a:pt x="98" y="4"/>
                  </a:lnTo>
                  <a:close/>
                  <a:moveTo>
                    <a:pt x="83" y="4"/>
                  </a:moveTo>
                  <a:lnTo>
                    <a:pt x="75" y="4"/>
                  </a:lnTo>
                  <a:lnTo>
                    <a:pt x="75" y="0"/>
                  </a:lnTo>
                  <a:lnTo>
                    <a:pt x="83" y="0"/>
                  </a:lnTo>
                  <a:lnTo>
                    <a:pt x="83" y="4"/>
                  </a:lnTo>
                  <a:close/>
                  <a:moveTo>
                    <a:pt x="68" y="4"/>
                  </a:moveTo>
                  <a:lnTo>
                    <a:pt x="60" y="4"/>
                  </a:lnTo>
                  <a:lnTo>
                    <a:pt x="60" y="0"/>
                  </a:lnTo>
                  <a:lnTo>
                    <a:pt x="68" y="0"/>
                  </a:lnTo>
                  <a:lnTo>
                    <a:pt x="68" y="4"/>
                  </a:lnTo>
                  <a:close/>
                  <a:moveTo>
                    <a:pt x="53" y="4"/>
                  </a:moveTo>
                  <a:lnTo>
                    <a:pt x="45" y="4"/>
                  </a:lnTo>
                  <a:lnTo>
                    <a:pt x="45" y="0"/>
                  </a:lnTo>
                  <a:lnTo>
                    <a:pt x="53" y="0"/>
                  </a:lnTo>
                  <a:lnTo>
                    <a:pt x="53" y="4"/>
                  </a:lnTo>
                  <a:close/>
                  <a:moveTo>
                    <a:pt x="38" y="4"/>
                  </a:moveTo>
                  <a:lnTo>
                    <a:pt x="30" y="4"/>
                  </a:lnTo>
                  <a:lnTo>
                    <a:pt x="30" y="0"/>
                  </a:lnTo>
                  <a:lnTo>
                    <a:pt x="38" y="0"/>
                  </a:lnTo>
                  <a:lnTo>
                    <a:pt x="38" y="4"/>
                  </a:lnTo>
                  <a:close/>
                  <a:moveTo>
                    <a:pt x="23" y="4"/>
                  </a:moveTo>
                  <a:lnTo>
                    <a:pt x="15" y="4"/>
                  </a:lnTo>
                  <a:lnTo>
                    <a:pt x="15" y="0"/>
                  </a:lnTo>
                  <a:lnTo>
                    <a:pt x="23" y="0"/>
                  </a:lnTo>
                  <a:lnTo>
                    <a:pt x="23" y="4"/>
                  </a:lnTo>
                  <a:close/>
                  <a:moveTo>
                    <a:pt x="8" y="4"/>
                  </a:moveTo>
                  <a:lnTo>
                    <a:pt x="0" y="4"/>
                  </a:lnTo>
                  <a:lnTo>
                    <a:pt x="0" y="0"/>
                  </a:lnTo>
                  <a:lnTo>
                    <a:pt x="8" y="0"/>
                  </a:lnTo>
                  <a:lnTo>
                    <a:pt x="8" y="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8" name="Rectangle 30"/>
            <p:cNvSpPr>
              <a:spLocks noChangeArrowheads="1"/>
            </p:cNvSpPr>
            <p:nvPr/>
          </p:nvSpPr>
          <p:spPr bwMode="auto">
            <a:xfrm>
              <a:off x="5362575" y="4791075"/>
              <a:ext cx="6350" cy="6350"/>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59" name="Rectangle 31"/>
            <p:cNvSpPr>
              <a:spLocks noChangeArrowheads="1"/>
            </p:cNvSpPr>
            <p:nvPr/>
          </p:nvSpPr>
          <p:spPr bwMode="auto">
            <a:xfrm>
              <a:off x="3354388" y="4386263"/>
              <a:ext cx="6350" cy="4763"/>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60" name="Freeform 32"/>
            <p:cNvSpPr>
              <a:spLocks noEditPoints="1"/>
            </p:cNvSpPr>
            <p:nvPr/>
          </p:nvSpPr>
          <p:spPr bwMode="auto">
            <a:xfrm>
              <a:off x="3371850" y="4386263"/>
              <a:ext cx="1979613" cy="4763"/>
            </a:xfrm>
            <a:custGeom>
              <a:avLst/>
              <a:gdLst>
                <a:gd name="T0" fmla="*/ 1224 w 1247"/>
                <a:gd name="T1" fmla="*/ 3 h 3"/>
                <a:gd name="T2" fmla="*/ 1217 w 1247"/>
                <a:gd name="T3" fmla="*/ 0 h 3"/>
                <a:gd name="T4" fmla="*/ 1187 w 1247"/>
                <a:gd name="T5" fmla="*/ 3 h 3"/>
                <a:gd name="T6" fmla="*/ 1164 w 1247"/>
                <a:gd name="T7" fmla="*/ 0 h 3"/>
                <a:gd name="T8" fmla="*/ 1157 w 1247"/>
                <a:gd name="T9" fmla="*/ 3 h 3"/>
                <a:gd name="T10" fmla="*/ 1119 w 1247"/>
                <a:gd name="T11" fmla="*/ 3 h 3"/>
                <a:gd name="T12" fmla="*/ 1112 w 1247"/>
                <a:gd name="T13" fmla="*/ 0 h 3"/>
                <a:gd name="T14" fmla="*/ 1082 w 1247"/>
                <a:gd name="T15" fmla="*/ 3 h 3"/>
                <a:gd name="T16" fmla="*/ 1059 w 1247"/>
                <a:gd name="T17" fmla="*/ 0 h 3"/>
                <a:gd name="T18" fmla="*/ 1052 w 1247"/>
                <a:gd name="T19" fmla="*/ 3 h 3"/>
                <a:gd name="T20" fmla="*/ 1016 w 1247"/>
                <a:gd name="T21" fmla="*/ 3 h 3"/>
                <a:gd name="T22" fmla="*/ 1009 w 1247"/>
                <a:gd name="T23" fmla="*/ 0 h 3"/>
                <a:gd name="T24" fmla="*/ 979 w 1247"/>
                <a:gd name="T25" fmla="*/ 3 h 3"/>
                <a:gd name="T26" fmla="*/ 956 w 1247"/>
                <a:gd name="T27" fmla="*/ 0 h 3"/>
                <a:gd name="T28" fmla="*/ 949 w 1247"/>
                <a:gd name="T29" fmla="*/ 3 h 3"/>
                <a:gd name="T30" fmla="*/ 911 w 1247"/>
                <a:gd name="T31" fmla="*/ 3 h 3"/>
                <a:gd name="T32" fmla="*/ 904 w 1247"/>
                <a:gd name="T33" fmla="*/ 0 h 3"/>
                <a:gd name="T34" fmla="*/ 874 w 1247"/>
                <a:gd name="T35" fmla="*/ 3 h 3"/>
                <a:gd name="T36" fmla="*/ 851 w 1247"/>
                <a:gd name="T37" fmla="*/ 0 h 3"/>
                <a:gd name="T38" fmla="*/ 844 w 1247"/>
                <a:gd name="T39" fmla="*/ 3 h 3"/>
                <a:gd name="T40" fmla="*/ 806 w 1247"/>
                <a:gd name="T41" fmla="*/ 3 h 3"/>
                <a:gd name="T42" fmla="*/ 799 w 1247"/>
                <a:gd name="T43" fmla="*/ 0 h 3"/>
                <a:gd name="T44" fmla="*/ 769 w 1247"/>
                <a:gd name="T45" fmla="*/ 3 h 3"/>
                <a:gd name="T46" fmla="*/ 746 w 1247"/>
                <a:gd name="T47" fmla="*/ 0 h 3"/>
                <a:gd name="T48" fmla="*/ 739 w 1247"/>
                <a:gd name="T49" fmla="*/ 3 h 3"/>
                <a:gd name="T50" fmla="*/ 701 w 1247"/>
                <a:gd name="T51" fmla="*/ 3 h 3"/>
                <a:gd name="T52" fmla="*/ 694 w 1247"/>
                <a:gd name="T53" fmla="*/ 0 h 3"/>
                <a:gd name="T54" fmla="*/ 664 w 1247"/>
                <a:gd name="T55" fmla="*/ 3 h 3"/>
                <a:gd name="T56" fmla="*/ 641 w 1247"/>
                <a:gd name="T57" fmla="*/ 0 h 3"/>
                <a:gd name="T58" fmla="*/ 634 w 1247"/>
                <a:gd name="T59" fmla="*/ 3 h 3"/>
                <a:gd name="T60" fmla="*/ 598 w 1247"/>
                <a:gd name="T61" fmla="*/ 3 h 3"/>
                <a:gd name="T62" fmla="*/ 591 w 1247"/>
                <a:gd name="T63" fmla="*/ 0 h 3"/>
                <a:gd name="T64" fmla="*/ 561 w 1247"/>
                <a:gd name="T65" fmla="*/ 3 h 3"/>
                <a:gd name="T66" fmla="*/ 538 w 1247"/>
                <a:gd name="T67" fmla="*/ 0 h 3"/>
                <a:gd name="T68" fmla="*/ 531 w 1247"/>
                <a:gd name="T69" fmla="*/ 3 h 3"/>
                <a:gd name="T70" fmla="*/ 493 w 1247"/>
                <a:gd name="T71" fmla="*/ 3 h 3"/>
                <a:gd name="T72" fmla="*/ 486 w 1247"/>
                <a:gd name="T73" fmla="*/ 0 h 3"/>
                <a:gd name="T74" fmla="*/ 456 w 1247"/>
                <a:gd name="T75" fmla="*/ 3 h 3"/>
                <a:gd name="T76" fmla="*/ 433 w 1247"/>
                <a:gd name="T77" fmla="*/ 0 h 3"/>
                <a:gd name="T78" fmla="*/ 426 w 1247"/>
                <a:gd name="T79" fmla="*/ 3 h 3"/>
                <a:gd name="T80" fmla="*/ 388 w 1247"/>
                <a:gd name="T81" fmla="*/ 3 h 3"/>
                <a:gd name="T82" fmla="*/ 381 w 1247"/>
                <a:gd name="T83" fmla="*/ 0 h 3"/>
                <a:gd name="T84" fmla="*/ 351 w 1247"/>
                <a:gd name="T85" fmla="*/ 3 h 3"/>
                <a:gd name="T86" fmla="*/ 328 w 1247"/>
                <a:gd name="T87" fmla="*/ 0 h 3"/>
                <a:gd name="T88" fmla="*/ 321 w 1247"/>
                <a:gd name="T89" fmla="*/ 3 h 3"/>
                <a:gd name="T90" fmla="*/ 283 w 1247"/>
                <a:gd name="T91" fmla="*/ 3 h 3"/>
                <a:gd name="T92" fmla="*/ 276 w 1247"/>
                <a:gd name="T93" fmla="*/ 0 h 3"/>
                <a:gd name="T94" fmla="*/ 246 w 1247"/>
                <a:gd name="T95" fmla="*/ 3 h 3"/>
                <a:gd name="T96" fmla="*/ 223 w 1247"/>
                <a:gd name="T97" fmla="*/ 0 h 3"/>
                <a:gd name="T98" fmla="*/ 216 w 1247"/>
                <a:gd name="T99" fmla="*/ 3 h 3"/>
                <a:gd name="T100" fmla="*/ 180 w 1247"/>
                <a:gd name="T101" fmla="*/ 3 h 3"/>
                <a:gd name="T102" fmla="*/ 173 w 1247"/>
                <a:gd name="T103" fmla="*/ 0 h 3"/>
                <a:gd name="T104" fmla="*/ 143 w 1247"/>
                <a:gd name="T105" fmla="*/ 3 h 3"/>
                <a:gd name="T106" fmla="*/ 120 w 1247"/>
                <a:gd name="T107" fmla="*/ 0 h 3"/>
                <a:gd name="T108" fmla="*/ 113 w 1247"/>
                <a:gd name="T109" fmla="*/ 3 h 3"/>
                <a:gd name="T110" fmla="*/ 75 w 1247"/>
                <a:gd name="T111" fmla="*/ 3 h 3"/>
                <a:gd name="T112" fmla="*/ 68 w 1247"/>
                <a:gd name="T113" fmla="*/ 0 h 3"/>
                <a:gd name="T114" fmla="*/ 38 w 1247"/>
                <a:gd name="T115" fmla="*/ 3 h 3"/>
                <a:gd name="T116" fmla="*/ 15 w 1247"/>
                <a:gd name="T117" fmla="*/ 0 h 3"/>
                <a:gd name="T118" fmla="*/ 8 w 1247"/>
                <a:gd name="T1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7" h="3">
                  <a:moveTo>
                    <a:pt x="1247" y="3"/>
                  </a:moveTo>
                  <a:lnTo>
                    <a:pt x="1239" y="3"/>
                  </a:lnTo>
                  <a:lnTo>
                    <a:pt x="1239" y="0"/>
                  </a:lnTo>
                  <a:lnTo>
                    <a:pt x="1247" y="0"/>
                  </a:lnTo>
                  <a:lnTo>
                    <a:pt x="1247" y="3"/>
                  </a:lnTo>
                  <a:close/>
                  <a:moveTo>
                    <a:pt x="1232" y="3"/>
                  </a:moveTo>
                  <a:lnTo>
                    <a:pt x="1224" y="3"/>
                  </a:lnTo>
                  <a:lnTo>
                    <a:pt x="1224" y="0"/>
                  </a:lnTo>
                  <a:lnTo>
                    <a:pt x="1232" y="0"/>
                  </a:lnTo>
                  <a:lnTo>
                    <a:pt x="1232" y="3"/>
                  </a:lnTo>
                  <a:close/>
                  <a:moveTo>
                    <a:pt x="1217" y="3"/>
                  </a:moveTo>
                  <a:lnTo>
                    <a:pt x="1209" y="3"/>
                  </a:lnTo>
                  <a:lnTo>
                    <a:pt x="1209" y="0"/>
                  </a:lnTo>
                  <a:lnTo>
                    <a:pt x="1217" y="0"/>
                  </a:lnTo>
                  <a:lnTo>
                    <a:pt x="1217" y="3"/>
                  </a:lnTo>
                  <a:close/>
                  <a:moveTo>
                    <a:pt x="1202" y="3"/>
                  </a:moveTo>
                  <a:lnTo>
                    <a:pt x="1194" y="3"/>
                  </a:lnTo>
                  <a:lnTo>
                    <a:pt x="1194" y="0"/>
                  </a:lnTo>
                  <a:lnTo>
                    <a:pt x="1202" y="0"/>
                  </a:lnTo>
                  <a:lnTo>
                    <a:pt x="1202" y="3"/>
                  </a:lnTo>
                  <a:close/>
                  <a:moveTo>
                    <a:pt x="1187" y="3"/>
                  </a:moveTo>
                  <a:lnTo>
                    <a:pt x="1179" y="3"/>
                  </a:lnTo>
                  <a:lnTo>
                    <a:pt x="1179" y="0"/>
                  </a:lnTo>
                  <a:lnTo>
                    <a:pt x="1187" y="0"/>
                  </a:lnTo>
                  <a:lnTo>
                    <a:pt x="1187" y="3"/>
                  </a:lnTo>
                  <a:close/>
                  <a:moveTo>
                    <a:pt x="1172" y="3"/>
                  </a:moveTo>
                  <a:lnTo>
                    <a:pt x="1164" y="3"/>
                  </a:lnTo>
                  <a:lnTo>
                    <a:pt x="1164" y="0"/>
                  </a:lnTo>
                  <a:lnTo>
                    <a:pt x="1172" y="0"/>
                  </a:lnTo>
                  <a:lnTo>
                    <a:pt x="1172" y="3"/>
                  </a:lnTo>
                  <a:close/>
                  <a:moveTo>
                    <a:pt x="1157" y="3"/>
                  </a:moveTo>
                  <a:lnTo>
                    <a:pt x="1149" y="3"/>
                  </a:lnTo>
                  <a:lnTo>
                    <a:pt x="1149" y="0"/>
                  </a:lnTo>
                  <a:lnTo>
                    <a:pt x="1157" y="0"/>
                  </a:lnTo>
                  <a:lnTo>
                    <a:pt x="1157" y="3"/>
                  </a:lnTo>
                  <a:close/>
                  <a:moveTo>
                    <a:pt x="1142" y="3"/>
                  </a:moveTo>
                  <a:lnTo>
                    <a:pt x="1134" y="3"/>
                  </a:lnTo>
                  <a:lnTo>
                    <a:pt x="1134" y="0"/>
                  </a:lnTo>
                  <a:lnTo>
                    <a:pt x="1142" y="0"/>
                  </a:lnTo>
                  <a:lnTo>
                    <a:pt x="1142" y="3"/>
                  </a:lnTo>
                  <a:close/>
                  <a:moveTo>
                    <a:pt x="1127" y="3"/>
                  </a:moveTo>
                  <a:lnTo>
                    <a:pt x="1119" y="3"/>
                  </a:lnTo>
                  <a:lnTo>
                    <a:pt x="1119" y="0"/>
                  </a:lnTo>
                  <a:lnTo>
                    <a:pt x="1127" y="0"/>
                  </a:lnTo>
                  <a:lnTo>
                    <a:pt x="1127" y="3"/>
                  </a:lnTo>
                  <a:close/>
                  <a:moveTo>
                    <a:pt x="1112" y="3"/>
                  </a:moveTo>
                  <a:lnTo>
                    <a:pt x="1104" y="3"/>
                  </a:lnTo>
                  <a:lnTo>
                    <a:pt x="1104" y="0"/>
                  </a:lnTo>
                  <a:lnTo>
                    <a:pt x="1112" y="0"/>
                  </a:lnTo>
                  <a:lnTo>
                    <a:pt x="1112" y="3"/>
                  </a:lnTo>
                  <a:close/>
                  <a:moveTo>
                    <a:pt x="1097" y="3"/>
                  </a:moveTo>
                  <a:lnTo>
                    <a:pt x="1089" y="3"/>
                  </a:lnTo>
                  <a:lnTo>
                    <a:pt x="1089" y="0"/>
                  </a:lnTo>
                  <a:lnTo>
                    <a:pt x="1097" y="0"/>
                  </a:lnTo>
                  <a:lnTo>
                    <a:pt x="1097" y="3"/>
                  </a:lnTo>
                  <a:close/>
                  <a:moveTo>
                    <a:pt x="1082" y="3"/>
                  </a:moveTo>
                  <a:lnTo>
                    <a:pt x="1074" y="3"/>
                  </a:lnTo>
                  <a:lnTo>
                    <a:pt x="1074" y="0"/>
                  </a:lnTo>
                  <a:lnTo>
                    <a:pt x="1082" y="0"/>
                  </a:lnTo>
                  <a:lnTo>
                    <a:pt x="1082" y="3"/>
                  </a:lnTo>
                  <a:close/>
                  <a:moveTo>
                    <a:pt x="1067" y="3"/>
                  </a:moveTo>
                  <a:lnTo>
                    <a:pt x="1059" y="3"/>
                  </a:lnTo>
                  <a:lnTo>
                    <a:pt x="1059" y="0"/>
                  </a:lnTo>
                  <a:lnTo>
                    <a:pt x="1067" y="0"/>
                  </a:lnTo>
                  <a:lnTo>
                    <a:pt x="1067" y="3"/>
                  </a:lnTo>
                  <a:close/>
                  <a:moveTo>
                    <a:pt x="1052" y="3"/>
                  </a:moveTo>
                  <a:lnTo>
                    <a:pt x="1044" y="3"/>
                  </a:lnTo>
                  <a:lnTo>
                    <a:pt x="1044" y="0"/>
                  </a:lnTo>
                  <a:lnTo>
                    <a:pt x="1052" y="0"/>
                  </a:lnTo>
                  <a:lnTo>
                    <a:pt x="1052" y="3"/>
                  </a:lnTo>
                  <a:close/>
                  <a:moveTo>
                    <a:pt x="1039" y="3"/>
                  </a:moveTo>
                  <a:lnTo>
                    <a:pt x="1031" y="3"/>
                  </a:lnTo>
                  <a:lnTo>
                    <a:pt x="1031" y="0"/>
                  </a:lnTo>
                  <a:lnTo>
                    <a:pt x="1039" y="0"/>
                  </a:lnTo>
                  <a:lnTo>
                    <a:pt x="1039" y="3"/>
                  </a:lnTo>
                  <a:close/>
                  <a:moveTo>
                    <a:pt x="1024" y="3"/>
                  </a:moveTo>
                  <a:lnTo>
                    <a:pt x="1016" y="3"/>
                  </a:lnTo>
                  <a:lnTo>
                    <a:pt x="1016" y="0"/>
                  </a:lnTo>
                  <a:lnTo>
                    <a:pt x="1024" y="0"/>
                  </a:lnTo>
                  <a:lnTo>
                    <a:pt x="1024" y="3"/>
                  </a:lnTo>
                  <a:close/>
                  <a:moveTo>
                    <a:pt x="1009" y="3"/>
                  </a:moveTo>
                  <a:lnTo>
                    <a:pt x="1001" y="3"/>
                  </a:lnTo>
                  <a:lnTo>
                    <a:pt x="1001" y="0"/>
                  </a:lnTo>
                  <a:lnTo>
                    <a:pt x="1009" y="0"/>
                  </a:lnTo>
                  <a:lnTo>
                    <a:pt x="1009" y="3"/>
                  </a:lnTo>
                  <a:close/>
                  <a:moveTo>
                    <a:pt x="994" y="3"/>
                  </a:moveTo>
                  <a:lnTo>
                    <a:pt x="986" y="3"/>
                  </a:lnTo>
                  <a:lnTo>
                    <a:pt x="986" y="0"/>
                  </a:lnTo>
                  <a:lnTo>
                    <a:pt x="994" y="0"/>
                  </a:lnTo>
                  <a:lnTo>
                    <a:pt x="994" y="3"/>
                  </a:lnTo>
                  <a:close/>
                  <a:moveTo>
                    <a:pt x="979" y="3"/>
                  </a:moveTo>
                  <a:lnTo>
                    <a:pt x="971" y="3"/>
                  </a:lnTo>
                  <a:lnTo>
                    <a:pt x="971" y="0"/>
                  </a:lnTo>
                  <a:lnTo>
                    <a:pt x="979" y="0"/>
                  </a:lnTo>
                  <a:lnTo>
                    <a:pt x="979" y="3"/>
                  </a:lnTo>
                  <a:close/>
                  <a:moveTo>
                    <a:pt x="964" y="3"/>
                  </a:moveTo>
                  <a:lnTo>
                    <a:pt x="956" y="3"/>
                  </a:lnTo>
                  <a:lnTo>
                    <a:pt x="956" y="0"/>
                  </a:lnTo>
                  <a:lnTo>
                    <a:pt x="964" y="0"/>
                  </a:lnTo>
                  <a:lnTo>
                    <a:pt x="964" y="3"/>
                  </a:lnTo>
                  <a:close/>
                  <a:moveTo>
                    <a:pt x="949" y="3"/>
                  </a:moveTo>
                  <a:lnTo>
                    <a:pt x="941" y="3"/>
                  </a:lnTo>
                  <a:lnTo>
                    <a:pt x="941" y="0"/>
                  </a:lnTo>
                  <a:lnTo>
                    <a:pt x="949" y="0"/>
                  </a:lnTo>
                  <a:lnTo>
                    <a:pt x="949" y="3"/>
                  </a:lnTo>
                  <a:close/>
                  <a:moveTo>
                    <a:pt x="934" y="3"/>
                  </a:moveTo>
                  <a:lnTo>
                    <a:pt x="926" y="3"/>
                  </a:lnTo>
                  <a:lnTo>
                    <a:pt x="926" y="0"/>
                  </a:lnTo>
                  <a:lnTo>
                    <a:pt x="934" y="0"/>
                  </a:lnTo>
                  <a:lnTo>
                    <a:pt x="934" y="3"/>
                  </a:lnTo>
                  <a:close/>
                  <a:moveTo>
                    <a:pt x="919" y="3"/>
                  </a:moveTo>
                  <a:lnTo>
                    <a:pt x="911" y="3"/>
                  </a:lnTo>
                  <a:lnTo>
                    <a:pt x="911" y="0"/>
                  </a:lnTo>
                  <a:lnTo>
                    <a:pt x="919" y="0"/>
                  </a:lnTo>
                  <a:lnTo>
                    <a:pt x="919" y="3"/>
                  </a:lnTo>
                  <a:close/>
                  <a:moveTo>
                    <a:pt x="904" y="3"/>
                  </a:moveTo>
                  <a:lnTo>
                    <a:pt x="896" y="3"/>
                  </a:lnTo>
                  <a:lnTo>
                    <a:pt x="896" y="0"/>
                  </a:lnTo>
                  <a:lnTo>
                    <a:pt x="904" y="0"/>
                  </a:lnTo>
                  <a:lnTo>
                    <a:pt x="904" y="3"/>
                  </a:lnTo>
                  <a:close/>
                  <a:moveTo>
                    <a:pt x="889" y="3"/>
                  </a:moveTo>
                  <a:lnTo>
                    <a:pt x="881" y="3"/>
                  </a:lnTo>
                  <a:lnTo>
                    <a:pt x="881" y="0"/>
                  </a:lnTo>
                  <a:lnTo>
                    <a:pt x="889" y="0"/>
                  </a:lnTo>
                  <a:lnTo>
                    <a:pt x="889" y="3"/>
                  </a:lnTo>
                  <a:close/>
                  <a:moveTo>
                    <a:pt x="874" y="3"/>
                  </a:moveTo>
                  <a:lnTo>
                    <a:pt x="866" y="3"/>
                  </a:lnTo>
                  <a:lnTo>
                    <a:pt x="866" y="0"/>
                  </a:lnTo>
                  <a:lnTo>
                    <a:pt x="874" y="0"/>
                  </a:lnTo>
                  <a:lnTo>
                    <a:pt x="874" y="3"/>
                  </a:lnTo>
                  <a:close/>
                  <a:moveTo>
                    <a:pt x="859" y="3"/>
                  </a:moveTo>
                  <a:lnTo>
                    <a:pt x="851" y="3"/>
                  </a:lnTo>
                  <a:lnTo>
                    <a:pt x="851" y="0"/>
                  </a:lnTo>
                  <a:lnTo>
                    <a:pt x="859" y="0"/>
                  </a:lnTo>
                  <a:lnTo>
                    <a:pt x="859" y="3"/>
                  </a:lnTo>
                  <a:close/>
                  <a:moveTo>
                    <a:pt x="844" y="3"/>
                  </a:moveTo>
                  <a:lnTo>
                    <a:pt x="836" y="3"/>
                  </a:lnTo>
                  <a:lnTo>
                    <a:pt x="836" y="0"/>
                  </a:lnTo>
                  <a:lnTo>
                    <a:pt x="844" y="0"/>
                  </a:lnTo>
                  <a:lnTo>
                    <a:pt x="844" y="3"/>
                  </a:lnTo>
                  <a:close/>
                  <a:moveTo>
                    <a:pt x="829" y="3"/>
                  </a:moveTo>
                  <a:lnTo>
                    <a:pt x="821" y="3"/>
                  </a:lnTo>
                  <a:lnTo>
                    <a:pt x="821" y="0"/>
                  </a:lnTo>
                  <a:lnTo>
                    <a:pt x="829" y="0"/>
                  </a:lnTo>
                  <a:lnTo>
                    <a:pt x="829" y="3"/>
                  </a:lnTo>
                  <a:close/>
                  <a:moveTo>
                    <a:pt x="814" y="3"/>
                  </a:moveTo>
                  <a:lnTo>
                    <a:pt x="806" y="3"/>
                  </a:lnTo>
                  <a:lnTo>
                    <a:pt x="806" y="0"/>
                  </a:lnTo>
                  <a:lnTo>
                    <a:pt x="814" y="0"/>
                  </a:lnTo>
                  <a:lnTo>
                    <a:pt x="814" y="3"/>
                  </a:lnTo>
                  <a:close/>
                  <a:moveTo>
                    <a:pt x="799" y="3"/>
                  </a:moveTo>
                  <a:lnTo>
                    <a:pt x="791" y="3"/>
                  </a:lnTo>
                  <a:lnTo>
                    <a:pt x="791" y="0"/>
                  </a:lnTo>
                  <a:lnTo>
                    <a:pt x="799" y="0"/>
                  </a:lnTo>
                  <a:lnTo>
                    <a:pt x="799" y="3"/>
                  </a:lnTo>
                  <a:close/>
                  <a:moveTo>
                    <a:pt x="784" y="3"/>
                  </a:moveTo>
                  <a:lnTo>
                    <a:pt x="776" y="3"/>
                  </a:lnTo>
                  <a:lnTo>
                    <a:pt x="776" y="0"/>
                  </a:lnTo>
                  <a:lnTo>
                    <a:pt x="784" y="0"/>
                  </a:lnTo>
                  <a:lnTo>
                    <a:pt x="784" y="3"/>
                  </a:lnTo>
                  <a:close/>
                  <a:moveTo>
                    <a:pt x="769" y="3"/>
                  </a:moveTo>
                  <a:lnTo>
                    <a:pt x="761" y="3"/>
                  </a:lnTo>
                  <a:lnTo>
                    <a:pt x="761" y="0"/>
                  </a:lnTo>
                  <a:lnTo>
                    <a:pt x="769" y="0"/>
                  </a:lnTo>
                  <a:lnTo>
                    <a:pt x="769" y="3"/>
                  </a:lnTo>
                  <a:close/>
                  <a:moveTo>
                    <a:pt x="754" y="3"/>
                  </a:moveTo>
                  <a:lnTo>
                    <a:pt x="746" y="3"/>
                  </a:lnTo>
                  <a:lnTo>
                    <a:pt x="746" y="0"/>
                  </a:lnTo>
                  <a:lnTo>
                    <a:pt x="754" y="0"/>
                  </a:lnTo>
                  <a:lnTo>
                    <a:pt x="754" y="3"/>
                  </a:lnTo>
                  <a:close/>
                  <a:moveTo>
                    <a:pt x="739" y="3"/>
                  </a:moveTo>
                  <a:lnTo>
                    <a:pt x="731" y="3"/>
                  </a:lnTo>
                  <a:lnTo>
                    <a:pt x="731" y="0"/>
                  </a:lnTo>
                  <a:lnTo>
                    <a:pt x="739" y="0"/>
                  </a:lnTo>
                  <a:lnTo>
                    <a:pt x="739" y="3"/>
                  </a:lnTo>
                  <a:close/>
                  <a:moveTo>
                    <a:pt x="724" y="3"/>
                  </a:moveTo>
                  <a:lnTo>
                    <a:pt x="716" y="3"/>
                  </a:lnTo>
                  <a:lnTo>
                    <a:pt x="716" y="0"/>
                  </a:lnTo>
                  <a:lnTo>
                    <a:pt x="724" y="0"/>
                  </a:lnTo>
                  <a:lnTo>
                    <a:pt x="724" y="3"/>
                  </a:lnTo>
                  <a:close/>
                  <a:moveTo>
                    <a:pt x="709" y="3"/>
                  </a:moveTo>
                  <a:lnTo>
                    <a:pt x="701" y="3"/>
                  </a:lnTo>
                  <a:lnTo>
                    <a:pt x="701" y="0"/>
                  </a:lnTo>
                  <a:lnTo>
                    <a:pt x="709" y="0"/>
                  </a:lnTo>
                  <a:lnTo>
                    <a:pt x="709" y="3"/>
                  </a:lnTo>
                  <a:close/>
                  <a:moveTo>
                    <a:pt x="694" y="3"/>
                  </a:moveTo>
                  <a:lnTo>
                    <a:pt x="686" y="3"/>
                  </a:lnTo>
                  <a:lnTo>
                    <a:pt x="686" y="0"/>
                  </a:lnTo>
                  <a:lnTo>
                    <a:pt x="694" y="0"/>
                  </a:lnTo>
                  <a:lnTo>
                    <a:pt x="694" y="3"/>
                  </a:lnTo>
                  <a:close/>
                  <a:moveTo>
                    <a:pt x="679" y="3"/>
                  </a:moveTo>
                  <a:lnTo>
                    <a:pt x="671" y="3"/>
                  </a:lnTo>
                  <a:lnTo>
                    <a:pt x="671" y="0"/>
                  </a:lnTo>
                  <a:lnTo>
                    <a:pt x="679" y="0"/>
                  </a:lnTo>
                  <a:lnTo>
                    <a:pt x="679" y="3"/>
                  </a:lnTo>
                  <a:close/>
                  <a:moveTo>
                    <a:pt x="664" y="3"/>
                  </a:moveTo>
                  <a:lnTo>
                    <a:pt x="656" y="3"/>
                  </a:lnTo>
                  <a:lnTo>
                    <a:pt x="656" y="0"/>
                  </a:lnTo>
                  <a:lnTo>
                    <a:pt x="664" y="0"/>
                  </a:lnTo>
                  <a:lnTo>
                    <a:pt x="664" y="3"/>
                  </a:lnTo>
                  <a:close/>
                  <a:moveTo>
                    <a:pt x="649" y="3"/>
                  </a:moveTo>
                  <a:lnTo>
                    <a:pt x="641" y="3"/>
                  </a:lnTo>
                  <a:lnTo>
                    <a:pt x="641" y="0"/>
                  </a:lnTo>
                  <a:lnTo>
                    <a:pt x="649" y="0"/>
                  </a:lnTo>
                  <a:lnTo>
                    <a:pt x="649" y="3"/>
                  </a:lnTo>
                  <a:close/>
                  <a:moveTo>
                    <a:pt x="634" y="3"/>
                  </a:moveTo>
                  <a:lnTo>
                    <a:pt x="626" y="3"/>
                  </a:lnTo>
                  <a:lnTo>
                    <a:pt x="626" y="0"/>
                  </a:lnTo>
                  <a:lnTo>
                    <a:pt x="634" y="0"/>
                  </a:lnTo>
                  <a:lnTo>
                    <a:pt x="634" y="3"/>
                  </a:lnTo>
                  <a:close/>
                  <a:moveTo>
                    <a:pt x="621" y="3"/>
                  </a:moveTo>
                  <a:lnTo>
                    <a:pt x="613" y="3"/>
                  </a:lnTo>
                  <a:lnTo>
                    <a:pt x="613" y="0"/>
                  </a:lnTo>
                  <a:lnTo>
                    <a:pt x="621" y="0"/>
                  </a:lnTo>
                  <a:lnTo>
                    <a:pt x="621" y="3"/>
                  </a:lnTo>
                  <a:close/>
                  <a:moveTo>
                    <a:pt x="606" y="3"/>
                  </a:moveTo>
                  <a:lnTo>
                    <a:pt x="598" y="3"/>
                  </a:lnTo>
                  <a:lnTo>
                    <a:pt x="598" y="0"/>
                  </a:lnTo>
                  <a:lnTo>
                    <a:pt x="606" y="0"/>
                  </a:lnTo>
                  <a:lnTo>
                    <a:pt x="606" y="3"/>
                  </a:lnTo>
                  <a:close/>
                  <a:moveTo>
                    <a:pt x="591" y="3"/>
                  </a:moveTo>
                  <a:lnTo>
                    <a:pt x="583" y="3"/>
                  </a:lnTo>
                  <a:lnTo>
                    <a:pt x="583" y="0"/>
                  </a:lnTo>
                  <a:lnTo>
                    <a:pt x="591" y="0"/>
                  </a:lnTo>
                  <a:lnTo>
                    <a:pt x="591" y="3"/>
                  </a:lnTo>
                  <a:close/>
                  <a:moveTo>
                    <a:pt x="576" y="3"/>
                  </a:moveTo>
                  <a:lnTo>
                    <a:pt x="568" y="3"/>
                  </a:lnTo>
                  <a:lnTo>
                    <a:pt x="568" y="0"/>
                  </a:lnTo>
                  <a:lnTo>
                    <a:pt x="576" y="0"/>
                  </a:lnTo>
                  <a:lnTo>
                    <a:pt x="576" y="3"/>
                  </a:lnTo>
                  <a:close/>
                  <a:moveTo>
                    <a:pt x="561" y="3"/>
                  </a:moveTo>
                  <a:lnTo>
                    <a:pt x="553" y="3"/>
                  </a:lnTo>
                  <a:lnTo>
                    <a:pt x="553" y="0"/>
                  </a:lnTo>
                  <a:lnTo>
                    <a:pt x="561" y="0"/>
                  </a:lnTo>
                  <a:lnTo>
                    <a:pt x="561" y="3"/>
                  </a:lnTo>
                  <a:close/>
                  <a:moveTo>
                    <a:pt x="546" y="3"/>
                  </a:moveTo>
                  <a:lnTo>
                    <a:pt x="538" y="3"/>
                  </a:lnTo>
                  <a:lnTo>
                    <a:pt x="538" y="0"/>
                  </a:lnTo>
                  <a:lnTo>
                    <a:pt x="546" y="0"/>
                  </a:lnTo>
                  <a:lnTo>
                    <a:pt x="546" y="3"/>
                  </a:lnTo>
                  <a:close/>
                  <a:moveTo>
                    <a:pt x="531" y="3"/>
                  </a:moveTo>
                  <a:lnTo>
                    <a:pt x="523" y="3"/>
                  </a:lnTo>
                  <a:lnTo>
                    <a:pt x="523" y="0"/>
                  </a:lnTo>
                  <a:lnTo>
                    <a:pt x="531" y="0"/>
                  </a:lnTo>
                  <a:lnTo>
                    <a:pt x="531" y="3"/>
                  </a:lnTo>
                  <a:close/>
                  <a:moveTo>
                    <a:pt x="516" y="3"/>
                  </a:moveTo>
                  <a:lnTo>
                    <a:pt x="508" y="3"/>
                  </a:lnTo>
                  <a:lnTo>
                    <a:pt x="508" y="0"/>
                  </a:lnTo>
                  <a:lnTo>
                    <a:pt x="516" y="0"/>
                  </a:lnTo>
                  <a:lnTo>
                    <a:pt x="516" y="3"/>
                  </a:lnTo>
                  <a:close/>
                  <a:moveTo>
                    <a:pt x="501" y="3"/>
                  </a:moveTo>
                  <a:lnTo>
                    <a:pt x="493" y="3"/>
                  </a:lnTo>
                  <a:lnTo>
                    <a:pt x="493" y="0"/>
                  </a:lnTo>
                  <a:lnTo>
                    <a:pt x="501" y="0"/>
                  </a:lnTo>
                  <a:lnTo>
                    <a:pt x="501" y="3"/>
                  </a:lnTo>
                  <a:close/>
                  <a:moveTo>
                    <a:pt x="486" y="3"/>
                  </a:moveTo>
                  <a:lnTo>
                    <a:pt x="478" y="3"/>
                  </a:lnTo>
                  <a:lnTo>
                    <a:pt x="478" y="0"/>
                  </a:lnTo>
                  <a:lnTo>
                    <a:pt x="486" y="0"/>
                  </a:lnTo>
                  <a:lnTo>
                    <a:pt x="486" y="3"/>
                  </a:lnTo>
                  <a:close/>
                  <a:moveTo>
                    <a:pt x="471" y="3"/>
                  </a:moveTo>
                  <a:lnTo>
                    <a:pt x="463" y="3"/>
                  </a:lnTo>
                  <a:lnTo>
                    <a:pt x="463" y="0"/>
                  </a:lnTo>
                  <a:lnTo>
                    <a:pt x="471" y="0"/>
                  </a:lnTo>
                  <a:lnTo>
                    <a:pt x="471" y="3"/>
                  </a:lnTo>
                  <a:close/>
                  <a:moveTo>
                    <a:pt x="456" y="3"/>
                  </a:moveTo>
                  <a:lnTo>
                    <a:pt x="448" y="3"/>
                  </a:lnTo>
                  <a:lnTo>
                    <a:pt x="448" y="0"/>
                  </a:lnTo>
                  <a:lnTo>
                    <a:pt x="456" y="0"/>
                  </a:lnTo>
                  <a:lnTo>
                    <a:pt x="456" y="3"/>
                  </a:lnTo>
                  <a:close/>
                  <a:moveTo>
                    <a:pt x="441" y="3"/>
                  </a:moveTo>
                  <a:lnTo>
                    <a:pt x="433" y="3"/>
                  </a:lnTo>
                  <a:lnTo>
                    <a:pt x="433" y="0"/>
                  </a:lnTo>
                  <a:lnTo>
                    <a:pt x="441" y="0"/>
                  </a:lnTo>
                  <a:lnTo>
                    <a:pt x="441" y="3"/>
                  </a:lnTo>
                  <a:close/>
                  <a:moveTo>
                    <a:pt x="426" y="3"/>
                  </a:moveTo>
                  <a:lnTo>
                    <a:pt x="418" y="3"/>
                  </a:lnTo>
                  <a:lnTo>
                    <a:pt x="418" y="0"/>
                  </a:lnTo>
                  <a:lnTo>
                    <a:pt x="426" y="0"/>
                  </a:lnTo>
                  <a:lnTo>
                    <a:pt x="426" y="3"/>
                  </a:lnTo>
                  <a:close/>
                  <a:moveTo>
                    <a:pt x="411" y="3"/>
                  </a:moveTo>
                  <a:lnTo>
                    <a:pt x="403" y="3"/>
                  </a:lnTo>
                  <a:lnTo>
                    <a:pt x="403" y="0"/>
                  </a:lnTo>
                  <a:lnTo>
                    <a:pt x="411" y="0"/>
                  </a:lnTo>
                  <a:lnTo>
                    <a:pt x="411" y="3"/>
                  </a:lnTo>
                  <a:close/>
                  <a:moveTo>
                    <a:pt x="396" y="3"/>
                  </a:moveTo>
                  <a:lnTo>
                    <a:pt x="388" y="3"/>
                  </a:lnTo>
                  <a:lnTo>
                    <a:pt x="388" y="0"/>
                  </a:lnTo>
                  <a:lnTo>
                    <a:pt x="396" y="0"/>
                  </a:lnTo>
                  <a:lnTo>
                    <a:pt x="396" y="3"/>
                  </a:lnTo>
                  <a:close/>
                  <a:moveTo>
                    <a:pt x="381" y="3"/>
                  </a:moveTo>
                  <a:lnTo>
                    <a:pt x="373" y="3"/>
                  </a:lnTo>
                  <a:lnTo>
                    <a:pt x="373" y="0"/>
                  </a:lnTo>
                  <a:lnTo>
                    <a:pt x="381" y="0"/>
                  </a:lnTo>
                  <a:lnTo>
                    <a:pt x="381" y="3"/>
                  </a:lnTo>
                  <a:close/>
                  <a:moveTo>
                    <a:pt x="366" y="3"/>
                  </a:moveTo>
                  <a:lnTo>
                    <a:pt x="358" y="3"/>
                  </a:lnTo>
                  <a:lnTo>
                    <a:pt x="358" y="0"/>
                  </a:lnTo>
                  <a:lnTo>
                    <a:pt x="366" y="0"/>
                  </a:lnTo>
                  <a:lnTo>
                    <a:pt x="366" y="3"/>
                  </a:lnTo>
                  <a:close/>
                  <a:moveTo>
                    <a:pt x="351" y="3"/>
                  </a:moveTo>
                  <a:lnTo>
                    <a:pt x="343" y="3"/>
                  </a:lnTo>
                  <a:lnTo>
                    <a:pt x="343" y="0"/>
                  </a:lnTo>
                  <a:lnTo>
                    <a:pt x="351" y="0"/>
                  </a:lnTo>
                  <a:lnTo>
                    <a:pt x="351" y="3"/>
                  </a:lnTo>
                  <a:close/>
                  <a:moveTo>
                    <a:pt x="336" y="3"/>
                  </a:moveTo>
                  <a:lnTo>
                    <a:pt x="328" y="3"/>
                  </a:lnTo>
                  <a:lnTo>
                    <a:pt x="328" y="0"/>
                  </a:lnTo>
                  <a:lnTo>
                    <a:pt x="336" y="0"/>
                  </a:lnTo>
                  <a:lnTo>
                    <a:pt x="336" y="3"/>
                  </a:lnTo>
                  <a:close/>
                  <a:moveTo>
                    <a:pt x="321" y="3"/>
                  </a:moveTo>
                  <a:lnTo>
                    <a:pt x="313" y="3"/>
                  </a:lnTo>
                  <a:lnTo>
                    <a:pt x="313" y="0"/>
                  </a:lnTo>
                  <a:lnTo>
                    <a:pt x="321" y="0"/>
                  </a:lnTo>
                  <a:lnTo>
                    <a:pt x="321" y="3"/>
                  </a:lnTo>
                  <a:close/>
                  <a:moveTo>
                    <a:pt x="306" y="3"/>
                  </a:moveTo>
                  <a:lnTo>
                    <a:pt x="298" y="3"/>
                  </a:lnTo>
                  <a:lnTo>
                    <a:pt x="298" y="0"/>
                  </a:lnTo>
                  <a:lnTo>
                    <a:pt x="306" y="0"/>
                  </a:lnTo>
                  <a:lnTo>
                    <a:pt x="306" y="3"/>
                  </a:lnTo>
                  <a:close/>
                  <a:moveTo>
                    <a:pt x="291" y="3"/>
                  </a:moveTo>
                  <a:lnTo>
                    <a:pt x="283" y="3"/>
                  </a:lnTo>
                  <a:lnTo>
                    <a:pt x="283" y="0"/>
                  </a:lnTo>
                  <a:lnTo>
                    <a:pt x="291" y="0"/>
                  </a:lnTo>
                  <a:lnTo>
                    <a:pt x="291" y="3"/>
                  </a:lnTo>
                  <a:close/>
                  <a:moveTo>
                    <a:pt x="276" y="3"/>
                  </a:moveTo>
                  <a:lnTo>
                    <a:pt x="268" y="3"/>
                  </a:lnTo>
                  <a:lnTo>
                    <a:pt x="268" y="0"/>
                  </a:lnTo>
                  <a:lnTo>
                    <a:pt x="276" y="0"/>
                  </a:lnTo>
                  <a:lnTo>
                    <a:pt x="276" y="3"/>
                  </a:lnTo>
                  <a:close/>
                  <a:moveTo>
                    <a:pt x="261" y="3"/>
                  </a:moveTo>
                  <a:lnTo>
                    <a:pt x="253" y="3"/>
                  </a:lnTo>
                  <a:lnTo>
                    <a:pt x="253" y="0"/>
                  </a:lnTo>
                  <a:lnTo>
                    <a:pt x="261" y="0"/>
                  </a:lnTo>
                  <a:lnTo>
                    <a:pt x="261" y="3"/>
                  </a:lnTo>
                  <a:close/>
                  <a:moveTo>
                    <a:pt x="246" y="3"/>
                  </a:moveTo>
                  <a:lnTo>
                    <a:pt x="238" y="3"/>
                  </a:lnTo>
                  <a:lnTo>
                    <a:pt x="238" y="0"/>
                  </a:lnTo>
                  <a:lnTo>
                    <a:pt x="246" y="0"/>
                  </a:lnTo>
                  <a:lnTo>
                    <a:pt x="246" y="3"/>
                  </a:lnTo>
                  <a:close/>
                  <a:moveTo>
                    <a:pt x="231" y="3"/>
                  </a:moveTo>
                  <a:lnTo>
                    <a:pt x="223" y="3"/>
                  </a:lnTo>
                  <a:lnTo>
                    <a:pt x="223" y="0"/>
                  </a:lnTo>
                  <a:lnTo>
                    <a:pt x="231" y="0"/>
                  </a:lnTo>
                  <a:lnTo>
                    <a:pt x="231" y="3"/>
                  </a:lnTo>
                  <a:close/>
                  <a:moveTo>
                    <a:pt x="216" y="3"/>
                  </a:moveTo>
                  <a:lnTo>
                    <a:pt x="208" y="3"/>
                  </a:lnTo>
                  <a:lnTo>
                    <a:pt x="208" y="0"/>
                  </a:lnTo>
                  <a:lnTo>
                    <a:pt x="216" y="0"/>
                  </a:lnTo>
                  <a:lnTo>
                    <a:pt x="216" y="3"/>
                  </a:lnTo>
                  <a:close/>
                  <a:moveTo>
                    <a:pt x="203" y="3"/>
                  </a:moveTo>
                  <a:lnTo>
                    <a:pt x="195" y="3"/>
                  </a:lnTo>
                  <a:lnTo>
                    <a:pt x="195" y="0"/>
                  </a:lnTo>
                  <a:lnTo>
                    <a:pt x="203" y="0"/>
                  </a:lnTo>
                  <a:lnTo>
                    <a:pt x="203" y="3"/>
                  </a:lnTo>
                  <a:close/>
                  <a:moveTo>
                    <a:pt x="188" y="3"/>
                  </a:moveTo>
                  <a:lnTo>
                    <a:pt x="180" y="3"/>
                  </a:lnTo>
                  <a:lnTo>
                    <a:pt x="180" y="0"/>
                  </a:lnTo>
                  <a:lnTo>
                    <a:pt x="188" y="0"/>
                  </a:lnTo>
                  <a:lnTo>
                    <a:pt x="188" y="3"/>
                  </a:lnTo>
                  <a:close/>
                  <a:moveTo>
                    <a:pt x="173" y="3"/>
                  </a:moveTo>
                  <a:lnTo>
                    <a:pt x="165" y="3"/>
                  </a:lnTo>
                  <a:lnTo>
                    <a:pt x="165" y="0"/>
                  </a:lnTo>
                  <a:lnTo>
                    <a:pt x="173" y="0"/>
                  </a:lnTo>
                  <a:lnTo>
                    <a:pt x="173" y="3"/>
                  </a:lnTo>
                  <a:close/>
                  <a:moveTo>
                    <a:pt x="158" y="3"/>
                  </a:moveTo>
                  <a:lnTo>
                    <a:pt x="150" y="3"/>
                  </a:lnTo>
                  <a:lnTo>
                    <a:pt x="150" y="0"/>
                  </a:lnTo>
                  <a:lnTo>
                    <a:pt x="158" y="0"/>
                  </a:lnTo>
                  <a:lnTo>
                    <a:pt x="158" y="3"/>
                  </a:lnTo>
                  <a:close/>
                  <a:moveTo>
                    <a:pt x="143" y="3"/>
                  </a:moveTo>
                  <a:lnTo>
                    <a:pt x="135" y="3"/>
                  </a:lnTo>
                  <a:lnTo>
                    <a:pt x="135" y="0"/>
                  </a:lnTo>
                  <a:lnTo>
                    <a:pt x="143" y="0"/>
                  </a:lnTo>
                  <a:lnTo>
                    <a:pt x="143" y="3"/>
                  </a:lnTo>
                  <a:close/>
                  <a:moveTo>
                    <a:pt x="128" y="3"/>
                  </a:moveTo>
                  <a:lnTo>
                    <a:pt x="120" y="3"/>
                  </a:lnTo>
                  <a:lnTo>
                    <a:pt x="120" y="0"/>
                  </a:lnTo>
                  <a:lnTo>
                    <a:pt x="128" y="0"/>
                  </a:lnTo>
                  <a:lnTo>
                    <a:pt x="128" y="3"/>
                  </a:lnTo>
                  <a:close/>
                  <a:moveTo>
                    <a:pt x="113" y="3"/>
                  </a:moveTo>
                  <a:lnTo>
                    <a:pt x="105" y="3"/>
                  </a:lnTo>
                  <a:lnTo>
                    <a:pt x="105" y="0"/>
                  </a:lnTo>
                  <a:lnTo>
                    <a:pt x="113" y="0"/>
                  </a:lnTo>
                  <a:lnTo>
                    <a:pt x="113" y="3"/>
                  </a:lnTo>
                  <a:close/>
                  <a:moveTo>
                    <a:pt x="98" y="3"/>
                  </a:moveTo>
                  <a:lnTo>
                    <a:pt x="90" y="3"/>
                  </a:lnTo>
                  <a:lnTo>
                    <a:pt x="90" y="0"/>
                  </a:lnTo>
                  <a:lnTo>
                    <a:pt x="98" y="0"/>
                  </a:lnTo>
                  <a:lnTo>
                    <a:pt x="98" y="3"/>
                  </a:lnTo>
                  <a:close/>
                  <a:moveTo>
                    <a:pt x="83" y="3"/>
                  </a:moveTo>
                  <a:lnTo>
                    <a:pt x="75" y="3"/>
                  </a:lnTo>
                  <a:lnTo>
                    <a:pt x="75" y="0"/>
                  </a:lnTo>
                  <a:lnTo>
                    <a:pt x="83" y="0"/>
                  </a:lnTo>
                  <a:lnTo>
                    <a:pt x="83" y="3"/>
                  </a:lnTo>
                  <a:close/>
                  <a:moveTo>
                    <a:pt x="68" y="3"/>
                  </a:moveTo>
                  <a:lnTo>
                    <a:pt x="60" y="3"/>
                  </a:lnTo>
                  <a:lnTo>
                    <a:pt x="60" y="0"/>
                  </a:lnTo>
                  <a:lnTo>
                    <a:pt x="68" y="0"/>
                  </a:lnTo>
                  <a:lnTo>
                    <a:pt x="68" y="3"/>
                  </a:lnTo>
                  <a:close/>
                  <a:moveTo>
                    <a:pt x="53" y="3"/>
                  </a:moveTo>
                  <a:lnTo>
                    <a:pt x="45" y="3"/>
                  </a:lnTo>
                  <a:lnTo>
                    <a:pt x="45" y="0"/>
                  </a:lnTo>
                  <a:lnTo>
                    <a:pt x="53" y="0"/>
                  </a:lnTo>
                  <a:lnTo>
                    <a:pt x="53" y="3"/>
                  </a:lnTo>
                  <a:close/>
                  <a:moveTo>
                    <a:pt x="38" y="3"/>
                  </a:moveTo>
                  <a:lnTo>
                    <a:pt x="30" y="3"/>
                  </a:lnTo>
                  <a:lnTo>
                    <a:pt x="30" y="0"/>
                  </a:lnTo>
                  <a:lnTo>
                    <a:pt x="38" y="0"/>
                  </a:lnTo>
                  <a:lnTo>
                    <a:pt x="38" y="3"/>
                  </a:lnTo>
                  <a:close/>
                  <a:moveTo>
                    <a:pt x="23" y="3"/>
                  </a:moveTo>
                  <a:lnTo>
                    <a:pt x="15" y="3"/>
                  </a:lnTo>
                  <a:lnTo>
                    <a:pt x="15" y="0"/>
                  </a:lnTo>
                  <a:lnTo>
                    <a:pt x="23" y="0"/>
                  </a:lnTo>
                  <a:lnTo>
                    <a:pt x="23" y="3"/>
                  </a:lnTo>
                  <a:close/>
                  <a:moveTo>
                    <a:pt x="8" y="3"/>
                  </a:moveTo>
                  <a:lnTo>
                    <a:pt x="0" y="3"/>
                  </a:lnTo>
                  <a:lnTo>
                    <a:pt x="0" y="0"/>
                  </a:lnTo>
                  <a:lnTo>
                    <a:pt x="8" y="0"/>
                  </a:lnTo>
                  <a:lnTo>
                    <a:pt x="8" y="3"/>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61" name="Rectangle 33"/>
            <p:cNvSpPr>
              <a:spLocks noChangeArrowheads="1"/>
            </p:cNvSpPr>
            <p:nvPr/>
          </p:nvSpPr>
          <p:spPr bwMode="auto">
            <a:xfrm>
              <a:off x="5362575" y="4386263"/>
              <a:ext cx="6350" cy="4763"/>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grpSp>
      <p:sp>
        <p:nvSpPr>
          <p:cNvPr id="3" name="正方形/長方形 2"/>
          <p:cNvSpPr/>
          <p:nvPr/>
        </p:nvSpPr>
        <p:spPr>
          <a:xfrm>
            <a:off x="7388688" y="4217349"/>
            <a:ext cx="3090335" cy="158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4" name="テキスト プレースホルダー 3"/>
          <p:cNvSpPr>
            <a:spLocks noGrp="1"/>
          </p:cNvSpPr>
          <p:nvPr>
            <p:ph type="body" sz="quarter" idx="24"/>
          </p:nvPr>
        </p:nvSpPr>
        <p:spPr>
          <a:xfrm>
            <a:off x="576263" y="1080000"/>
            <a:ext cx="10869503" cy="357895"/>
          </a:xfrm>
        </p:spPr>
        <p:txBody>
          <a:bodyPr/>
          <a:lstStyle/>
          <a:p>
            <a:pPr marL="0" indent="0"/>
            <a:r>
              <a:rPr lang="zh-CN" altLang="en-US" sz="2000" dirty="0" smtClean="0">
                <a:latin typeface="东芝黑体 Regular" panose="020B0500000000000000" pitchFamily="34" charset="-122"/>
                <a:ea typeface="东芝黑体 Regular" panose="020B0500000000000000" pitchFamily="34" charset="-122"/>
              </a:rPr>
              <a:t>降低</a:t>
            </a:r>
            <a:r>
              <a:rPr lang="en-US" altLang="ja-JP" sz="2000" dirty="0" smtClean="0">
                <a:latin typeface="东芝黑体 Regular" panose="020B0500000000000000" pitchFamily="34" charset="-122"/>
                <a:ea typeface="东芝黑体 Regular" panose="020B0500000000000000" pitchFamily="34" charset="-122"/>
              </a:rPr>
              <a:t>30%</a:t>
            </a:r>
            <a:r>
              <a:rPr lang="zh-CN" altLang="en-US" sz="2000" dirty="0" smtClean="0">
                <a:latin typeface="东芝黑体 Regular" panose="020B0500000000000000" pitchFamily="34" charset="-122"/>
                <a:ea typeface="东芝黑体 Regular" panose="020B0500000000000000" pitchFamily="34" charset="-122"/>
              </a:rPr>
              <a:t>的</a:t>
            </a:r>
            <a:r>
              <a:rPr lang="en-US" altLang="ja-JP" sz="2000" dirty="0" err="1" smtClean="0">
                <a:latin typeface="东芝黑体 Regular" panose="020B0500000000000000" pitchFamily="34" charset="-122"/>
                <a:ea typeface="东芝黑体 Regular" panose="020B0500000000000000" pitchFamily="34" charset="-122"/>
              </a:rPr>
              <a:t>Ron·A</a:t>
            </a:r>
            <a:r>
              <a:rPr lang="zh-CN" altLang="en-US" sz="2000" dirty="0" smtClean="0">
                <a:latin typeface="东芝黑体 Regular" panose="020B0500000000000000" pitchFamily="34" charset="-122"/>
                <a:ea typeface="东芝黑体 Regular" panose="020B0500000000000000" pitchFamily="34" charset="-122"/>
              </a:rPr>
              <a:t>性能指标</a:t>
            </a:r>
            <a:r>
              <a:rPr lang="en-US" altLang="ja-JP" sz="2000" dirty="0" smtClean="0">
                <a:latin typeface="东芝黑体 Regular" panose="020B0500000000000000" pitchFamily="34" charset="-122"/>
                <a:ea typeface="东芝黑体 Regular" panose="020B0500000000000000" pitchFamily="34" charset="-122"/>
              </a:rPr>
              <a:t>(</a:t>
            </a:r>
            <a:r>
              <a:rPr lang="zh-CN" altLang="en-US" sz="2000" dirty="0" smtClean="0">
                <a:latin typeface="东芝黑体 Regular" panose="020B0500000000000000" pitchFamily="34" charset="-122"/>
                <a:ea typeface="东芝黑体 Regular" panose="020B0500000000000000" pitchFamily="34" charset="-122"/>
              </a:rPr>
              <a:t>与传统产品比较</a:t>
            </a:r>
            <a:r>
              <a:rPr lang="en-US" altLang="ja-JP" sz="2000" dirty="0" smtClean="0">
                <a:latin typeface="东芝黑体 Regular" panose="020B0500000000000000" pitchFamily="34" charset="-122"/>
                <a:ea typeface="东芝黑体 Regular" panose="020B0500000000000000" pitchFamily="34" charset="-122"/>
              </a:rPr>
              <a:t>), </a:t>
            </a:r>
            <a:r>
              <a:rPr lang="zh-CN" altLang="en-US" sz="2000" dirty="0" smtClean="0">
                <a:latin typeface="东芝黑体 Regular" panose="020B0500000000000000" pitchFamily="34" charset="-122"/>
                <a:ea typeface="东芝黑体 Regular" panose="020B0500000000000000" pitchFamily="34" charset="-122"/>
              </a:rPr>
              <a:t>改善电源效率，为产品的小型化作出贡献</a:t>
            </a:r>
            <a:endParaRPr lang="en-US" altLang="ja-JP" sz="2000" dirty="0">
              <a:latin typeface="东芝黑体 Regular" panose="020B0500000000000000" pitchFamily="34" charset="-122"/>
              <a:ea typeface="东芝黑体 Regular" panose="020B0500000000000000" pitchFamily="34" charset="-122"/>
            </a:endParaRPr>
          </a:p>
        </p:txBody>
      </p:sp>
      <p:sp>
        <p:nvSpPr>
          <p:cNvPr id="7" name="テキスト プレースホルダー 6"/>
          <p:cNvSpPr>
            <a:spLocks noGrp="1"/>
          </p:cNvSpPr>
          <p:nvPr>
            <p:ph type="body" sz="quarter" idx="18"/>
          </p:nvPr>
        </p:nvSpPr>
        <p:spPr/>
        <p:txBody>
          <a:bodyPr/>
          <a:lstStyle/>
          <a:p>
            <a:r>
              <a:rPr lang="en-US" altLang="ja-JP" dirty="0">
                <a:latin typeface="东芝黑体 Regular" panose="020B0500000000000000" pitchFamily="34" charset="-122"/>
                <a:ea typeface="东芝黑体 Regular" panose="020B0500000000000000" pitchFamily="34" charset="-122"/>
              </a:rPr>
              <a:t>Ron </a:t>
            </a:r>
            <a:r>
              <a:rPr lang="en-US" altLang="ja-JP" dirty="0" smtClean="0">
                <a:latin typeface="东芝黑体 Regular" panose="020B0500000000000000" pitchFamily="34" charset="-122"/>
                <a:ea typeface="东芝黑体 Regular" panose="020B0500000000000000" pitchFamily="34" charset="-122"/>
              </a:rPr>
              <a:t>x</a:t>
            </a:r>
            <a:r>
              <a:rPr lang="ja-JP" altLang="en-US" dirty="0" smtClean="0">
                <a:latin typeface="东芝黑体 Regular" panose="020B0500000000000000" pitchFamily="34" charset="-122"/>
                <a:ea typeface="东芝黑体 Regular" panose="020B0500000000000000" pitchFamily="34" charset="-122"/>
              </a:rPr>
              <a:t> </a:t>
            </a:r>
            <a:r>
              <a:rPr lang="en-US" altLang="ja-JP" dirty="0">
                <a:latin typeface="东芝黑体 Regular" panose="020B0500000000000000" pitchFamily="34" charset="-122"/>
                <a:ea typeface="东芝黑体 Regular" panose="020B0500000000000000" pitchFamily="34" charset="-122"/>
              </a:rPr>
              <a:t>A 30% </a:t>
            </a:r>
            <a:r>
              <a:rPr lang="en-US" altLang="ja-JP" dirty="0" smtClean="0">
                <a:latin typeface="东芝黑体 Regular" panose="020B0500000000000000" pitchFamily="34" charset="-122"/>
                <a:ea typeface="东芝黑体 Regular" panose="020B0500000000000000" pitchFamily="34" charset="-122"/>
              </a:rPr>
              <a:t>reduction</a:t>
            </a:r>
            <a:endParaRPr lang="en-US" altLang="ja-JP" dirty="0">
              <a:latin typeface="东芝黑体 Regular" panose="020B0500000000000000" pitchFamily="34" charset="-122"/>
              <a:ea typeface="东芝黑体 Regular" panose="020B0500000000000000" pitchFamily="34" charset="-122"/>
            </a:endParaRPr>
          </a:p>
        </p:txBody>
      </p:sp>
      <p:sp>
        <p:nvSpPr>
          <p:cNvPr id="8" name="テキスト プレースホルダー 7"/>
          <p:cNvSpPr>
            <a:spLocks noGrp="1"/>
          </p:cNvSpPr>
          <p:nvPr>
            <p:ph type="body" sz="quarter" idx="19"/>
          </p:nvPr>
        </p:nvSpPr>
        <p:spPr/>
        <p:txBody>
          <a:bodyPr/>
          <a:lstStyle/>
          <a:p>
            <a:r>
              <a:rPr lang="en-US" altLang="ja-JP" sz="1400" dirty="0">
                <a:latin typeface="东芝黑体 Regular" panose="020B0500000000000000" pitchFamily="34" charset="-122"/>
                <a:ea typeface="东芝黑体 Regular" panose="020B0500000000000000" pitchFamily="34" charset="-122"/>
              </a:rPr>
              <a:t>Reduction of ON-resistance increase at high </a:t>
            </a:r>
            <a:r>
              <a:rPr lang="en-US" altLang="ja-JP" sz="1400" dirty="0" smtClean="0">
                <a:latin typeface="东芝黑体 Regular" panose="020B0500000000000000" pitchFamily="34" charset="-122"/>
                <a:ea typeface="东芝黑体 Regular" panose="020B0500000000000000" pitchFamily="34" charset="-122"/>
              </a:rPr>
              <a:t>temperatures</a:t>
            </a:r>
            <a:endParaRPr lang="ja-JP" altLang="en-US" sz="1400" dirty="0">
              <a:latin typeface="东芝黑体 Regular" panose="020B0500000000000000" pitchFamily="34" charset="-122"/>
              <a:ea typeface="东芝黑体 Regular" panose="020B0500000000000000" pitchFamily="34" charset="-122"/>
            </a:endParaRPr>
          </a:p>
        </p:txBody>
      </p:sp>
      <p:sp>
        <p:nvSpPr>
          <p:cNvPr id="9" name="テキスト プレースホルダー 8"/>
          <p:cNvSpPr>
            <a:spLocks noGrp="1"/>
          </p:cNvSpPr>
          <p:nvPr>
            <p:ph type="body" sz="quarter" idx="20"/>
          </p:nvPr>
        </p:nvSpPr>
        <p:spPr/>
        <p:txBody>
          <a:bodyPr/>
          <a:lstStyle/>
          <a:p>
            <a:r>
              <a:rPr lang="en-US" altLang="ja-JP" dirty="0">
                <a:latin typeface="东芝黑体 Regular" panose="020B0500000000000000" pitchFamily="34" charset="-122"/>
                <a:ea typeface="东芝黑体 Regular" panose="020B0500000000000000" pitchFamily="34" charset="-122"/>
              </a:rPr>
              <a:t>Optimization of gate switching speed</a:t>
            </a:r>
          </a:p>
        </p:txBody>
      </p:sp>
      <p:sp>
        <p:nvSpPr>
          <p:cNvPr id="10" name="テキスト プレースホルダー 9"/>
          <p:cNvSpPr>
            <a:spLocks noGrp="1"/>
          </p:cNvSpPr>
          <p:nvPr>
            <p:ph type="body" sz="quarter" idx="21"/>
          </p:nvPr>
        </p:nvSpPr>
        <p:spPr>
          <a:xfrm>
            <a:off x="660485" y="2573786"/>
            <a:ext cx="3346619" cy="1076103"/>
          </a:xfrm>
        </p:spPr>
        <p:txBody>
          <a:bodyPr/>
          <a:lstStyle/>
          <a:p>
            <a:pPr>
              <a:lnSpc>
                <a:spcPct val="100000"/>
              </a:lnSpc>
            </a:pPr>
            <a:r>
              <a:rPr lang="en-US" altLang="ja-JP" dirty="0">
                <a:latin typeface="东芝黑体 Regular" panose="020B0500000000000000" pitchFamily="34" charset="-122"/>
                <a:ea typeface="东芝黑体 Regular" panose="020B0500000000000000" pitchFamily="34" charset="-122"/>
              </a:rPr>
              <a:t>Adoption of newly developed single-epitaxial </a:t>
            </a:r>
            <a:r>
              <a:rPr lang="en-US" altLang="ja-JP" dirty="0" smtClean="0">
                <a:latin typeface="东芝黑体 Regular" panose="020B0500000000000000" pitchFamily="34" charset="-122"/>
                <a:ea typeface="东芝黑体 Regular" panose="020B0500000000000000" pitchFamily="34" charset="-122"/>
              </a:rPr>
              <a:t>process to </a:t>
            </a:r>
            <a:r>
              <a:rPr lang="en-US" altLang="ja-JP" dirty="0">
                <a:latin typeface="东芝黑体 Regular" panose="020B0500000000000000" pitchFamily="34" charset="-122"/>
                <a:ea typeface="东芝黑体 Regular" panose="020B0500000000000000" pitchFamily="34" charset="-122"/>
              </a:rPr>
              <a:t>reduce the performance index Ron </a:t>
            </a:r>
            <a:r>
              <a:rPr lang="en-US" altLang="ja-JP" dirty="0" smtClean="0">
                <a:latin typeface="东芝黑体 Regular" panose="020B0500000000000000" pitchFamily="34" charset="-122"/>
                <a:ea typeface="东芝黑体 Regular" panose="020B0500000000000000" pitchFamily="34" charset="-122"/>
              </a:rPr>
              <a:t>x</a:t>
            </a:r>
            <a:r>
              <a:rPr lang="ja-JP" altLang="en-US" dirty="0" smtClean="0">
                <a:latin typeface="东芝黑体 Regular" panose="020B0500000000000000" pitchFamily="34" charset="-122"/>
                <a:ea typeface="东芝黑体 Regular" panose="020B0500000000000000" pitchFamily="34" charset="-122"/>
              </a:rPr>
              <a:t> </a:t>
            </a:r>
            <a:r>
              <a:rPr lang="en-US" altLang="ja-JP" dirty="0">
                <a:latin typeface="东芝黑体 Regular" panose="020B0500000000000000" pitchFamily="34" charset="-122"/>
                <a:ea typeface="东芝黑体 Regular" panose="020B0500000000000000" pitchFamily="34" charset="-122"/>
              </a:rPr>
              <a:t>A by 30%.</a:t>
            </a:r>
          </a:p>
          <a:p>
            <a:pPr>
              <a:lnSpc>
                <a:spcPct val="100000"/>
              </a:lnSpc>
            </a:pPr>
            <a:r>
              <a:rPr lang="en-US" altLang="ja-JP" dirty="0">
                <a:latin typeface="东芝黑体 Regular" panose="020B0500000000000000" pitchFamily="34" charset="-122"/>
                <a:ea typeface="东芝黑体 Regular" panose="020B0500000000000000" pitchFamily="34" charset="-122"/>
              </a:rPr>
              <a:t>(Compared with DTMOS III products from Toshiba)</a:t>
            </a:r>
            <a:endParaRPr kumimoji="1" lang="ja-JP" altLang="en-US" dirty="0">
              <a:latin typeface="东芝黑体 Regular" panose="020B0500000000000000" pitchFamily="34" charset="-122"/>
              <a:ea typeface="东芝黑体 Regular" panose="020B0500000000000000" pitchFamily="34" charset="-122"/>
            </a:endParaRPr>
          </a:p>
        </p:txBody>
      </p:sp>
      <p:sp>
        <p:nvSpPr>
          <p:cNvPr id="11" name="テキスト プレースホルダー 10"/>
          <p:cNvSpPr>
            <a:spLocks noGrp="1"/>
          </p:cNvSpPr>
          <p:nvPr>
            <p:ph type="body" sz="quarter" idx="28"/>
          </p:nvPr>
        </p:nvSpPr>
        <p:spPr>
          <a:xfrm>
            <a:off x="4435214" y="2573786"/>
            <a:ext cx="3346619" cy="1076103"/>
          </a:xfrm>
        </p:spPr>
        <p:txBody>
          <a:bodyPr/>
          <a:lstStyle/>
          <a:p>
            <a:pPr>
              <a:lnSpc>
                <a:spcPct val="100000"/>
              </a:lnSpc>
            </a:pPr>
            <a:r>
              <a:rPr lang="en-US" altLang="ja-JP" dirty="0">
                <a:latin typeface="东芝黑体 Regular" panose="020B0500000000000000" pitchFamily="34" charset="-122"/>
                <a:ea typeface="东芝黑体 Regular" panose="020B0500000000000000" pitchFamily="34" charset="-122"/>
              </a:rPr>
              <a:t>The single epitaxial process reduces the ON-resistance increase at high temperatures.</a:t>
            </a:r>
          </a:p>
          <a:p>
            <a:pPr>
              <a:lnSpc>
                <a:spcPct val="100000"/>
              </a:lnSpc>
            </a:pPr>
            <a:endParaRPr kumimoji="1" lang="ja-JP" altLang="en-US" dirty="0">
              <a:latin typeface="东芝黑体 Regular" panose="020B0500000000000000" pitchFamily="34" charset="-122"/>
              <a:ea typeface="东芝黑体 Regular" panose="020B0500000000000000" pitchFamily="34" charset="-122"/>
            </a:endParaRPr>
          </a:p>
        </p:txBody>
      </p:sp>
      <p:sp>
        <p:nvSpPr>
          <p:cNvPr id="12" name="テキスト プレースホルダー 11"/>
          <p:cNvSpPr>
            <a:spLocks noGrp="1"/>
          </p:cNvSpPr>
          <p:nvPr>
            <p:ph type="body" sz="quarter" idx="29"/>
          </p:nvPr>
        </p:nvSpPr>
        <p:spPr>
          <a:xfrm>
            <a:off x="8200001" y="2573786"/>
            <a:ext cx="3346619" cy="1076103"/>
          </a:xfrm>
        </p:spPr>
        <p:txBody>
          <a:bodyPr/>
          <a:lstStyle/>
          <a:p>
            <a:pPr>
              <a:lnSpc>
                <a:spcPct val="100000"/>
              </a:lnSpc>
            </a:pPr>
            <a:r>
              <a:rPr lang="en-US" altLang="ja-JP" sz="1200" dirty="0">
                <a:latin typeface="东芝黑体 Regular" panose="020B0500000000000000" pitchFamily="34" charset="-122"/>
                <a:ea typeface="东芝黑体 Regular" panose="020B0500000000000000" pitchFamily="34" charset="-122"/>
              </a:rPr>
              <a:t>Optimization of gate switching speed has been achieved by reduction of </a:t>
            </a:r>
            <a:r>
              <a:rPr lang="en-US" altLang="ja-JP" sz="1200" dirty="0" err="1">
                <a:latin typeface="东芝黑体 Regular" panose="020B0500000000000000" pitchFamily="34" charset="-122"/>
                <a:ea typeface="东芝黑体 Regular" panose="020B0500000000000000" pitchFamily="34" charset="-122"/>
              </a:rPr>
              <a:t>Coss</a:t>
            </a:r>
            <a:r>
              <a:rPr lang="en-US" altLang="ja-JP" sz="1200" dirty="0">
                <a:latin typeface="东芝黑体 Regular" panose="020B0500000000000000" pitchFamily="34" charset="-122"/>
                <a:ea typeface="东芝黑体 Regular" panose="020B0500000000000000" pitchFamily="34" charset="-122"/>
              </a:rPr>
              <a:t> (by 12%, compared with conventional products) and low ON-resistance (using super-junction DTMOS structure).</a:t>
            </a:r>
            <a:endParaRPr kumimoji="1" lang="ja-JP" altLang="en-US" sz="1200" dirty="0">
              <a:latin typeface="东芝黑体 Regular" panose="020B0500000000000000" pitchFamily="34" charset="-122"/>
              <a:ea typeface="东芝黑体 Regular" panose="020B0500000000000000" pitchFamily="34" charset="-122"/>
            </a:endParaRPr>
          </a:p>
        </p:txBody>
      </p:sp>
      <p:sp>
        <p:nvSpPr>
          <p:cNvPr id="28" name="Freeform 5"/>
          <p:cNvSpPr>
            <a:spLocks noEditPoints="1"/>
          </p:cNvSpPr>
          <p:nvPr/>
        </p:nvSpPr>
        <p:spPr bwMode="auto">
          <a:xfrm>
            <a:off x="10191198" y="5962022"/>
            <a:ext cx="203090" cy="143554"/>
          </a:xfrm>
          <a:custGeom>
            <a:avLst/>
            <a:gdLst>
              <a:gd name="T0" fmla="*/ 33 w 34"/>
              <a:gd name="T1" fmla="*/ 5 h 23"/>
              <a:gd name="T2" fmla="*/ 30 w 34"/>
              <a:gd name="T3" fmla="*/ 5 h 23"/>
              <a:gd name="T4" fmla="*/ 30 w 34"/>
              <a:gd name="T5" fmla="*/ 1 h 23"/>
              <a:gd name="T6" fmla="*/ 29 w 34"/>
              <a:gd name="T7" fmla="*/ 0 h 23"/>
              <a:gd name="T8" fmla="*/ 0 w 34"/>
              <a:gd name="T9" fmla="*/ 0 h 23"/>
              <a:gd name="T10" fmla="*/ 0 w 34"/>
              <a:gd name="T11" fmla="*/ 1 h 23"/>
              <a:gd name="T12" fmla="*/ 0 w 34"/>
              <a:gd name="T13" fmla="*/ 18 h 23"/>
              <a:gd name="T14" fmla="*/ 0 w 34"/>
              <a:gd name="T15" fmla="*/ 18 h 23"/>
              <a:gd name="T16" fmla="*/ 4 w 34"/>
              <a:gd name="T17" fmla="*/ 18 h 23"/>
              <a:gd name="T18" fmla="*/ 4 w 34"/>
              <a:gd name="T19" fmla="*/ 23 h 23"/>
              <a:gd name="T20" fmla="*/ 4 w 34"/>
              <a:gd name="T21" fmla="*/ 23 h 23"/>
              <a:gd name="T22" fmla="*/ 33 w 34"/>
              <a:gd name="T23" fmla="*/ 23 h 23"/>
              <a:gd name="T24" fmla="*/ 34 w 34"/>
              <a:gd name="T25" fmla="*/ 23 h 23"/>
              <a:gd name="T26" fmla="*/ 34 w 34"/>
              <a:gd name="T27" fmla="*/ 6 h 23"/>
              <a:gd name="T28" fmla="*/ 33 w 34"/>
              <a:gd name="T29" fmla="*/ 5 h 23"/>
              <a:gd name="T30" fmla="*/ 33 w 34"/>
              <a:gd name="T31" fmla="*/ 10 h 23"/>
              <a:gd name="T32" fmla="*/ 5 w 34"/>
              <a:gd name="T33" fmla="*/ 10 h 23"/>
              <a:gd name="T34" fmla="*/ 5 w 34"/>
              <a:gd name="T35" fmla="*/ 6 h 23"/>
              <a:gd name="T36" fmla="*/ 33 w 34"/>
              <a:gd name="T37" fmla="*/ 6 h 23"/>
              <a:gd name="T38" fmla="*/ 33 w 34"/>
              <a:gd name="T39" fmla="*/ 10 h 23"/>
              <a:gd name="T40" fmla="*/ 5 w 34"/>
              <a:gd name="T41" fmla="*/ 22 h 23"/>
              <a:gd name="T42" fmla="*/ 5 w 34"/>
              <a:gd name="T43" fmla="*/ 11 h 23"/>
              <a:gd name="T44" fmla="*/ 33 w 34"/>
              <a:gd name="T45" fmla="*/ 11 h 23"/>
              <a:gd name="T46" fmla="*/ 33 w 34"/>
              <a:gd name="T47" fmla="*/ 22 h 23"/>
              <a:gd name="T48" fmla="*/ 5 w 34"/>
              <a:gd name="T49" fmla="*/ 22 h 23"/>
              <a:gd name="T50" fmla="*/ 1 w 34"/>
              <a:gd name="T51" fmla="*/ 1 h 23"/>
              <a:gd name="T52" fmla="*/ 29 w 34"/>
              <a:gd name="T53" fmla="*/ 1 h 23"/>
              <a:gd name="T54" fmla="*/ 29 w 34"/>
              <a:gd name="T55" fmla="*/ 5 h 23"/>
              <a:gd name="T56" fmla="*/ 4 w 34"/>
              <a:gd name="T57" fmla="*/ 5 h 23"/>
              <a:gd name="T58" fmla="*/ 4 w 34"/>
              <a:gd name="T59" fmla="*/ 6 h 23"/>
              <a:gd name="T60" fmla="*/ 4 w 34"/>
              <a:gd name="T61" fmla="*/ 17 h 23"/>
              <a:gd name="T62" fmla="*/ 1 w 34"/>
              <a:gd name="T63" fmla="*/ 17 h 23"/>
              <a:gd name="T64" fmla="*/ 1 w 34"/>
              <a:gd name="T6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3">
                <a:moveTo>
                  <a:pt x="33" y="5"/>
                </a:moveTo>
                <a:cubicBezTo>
                  <a:pt x="30" y="5"/>
                  <a:pt x="30" y="5"/>
                  <a:pt x="30" y="5"/>
                </a:cubicBezTo>
                <a:cubicBezTo>
                  <a:pt x="30" y="1"/>
                  <a:pt x="30" y="1"/>
                  <a:pt x="30" y="1"/>
                </a:cubicBezTo>
                <a:cubicBezTo>
                  <a:pt x="30" y="1"/>
                  <a:pt x="30" y="0"/>
                  <a:pt x="29" y="0"/>
                </a:cubicBezTo>
                <a:cubicBezTo>
                  <a:pt x="0" y="0"/>
                  <a:pt x="0" y="0"/>
                  <a:pt x="0" y="0"/>
                </a:cubicBezTo>
                <a:cubicBezTo>
                  <a:pt x="0" y="0"/>
                  <a:pt x="0" y="1"/>
                  <a:pt x="0" y="1"/>
                </a:cubicBezTo>
                <a:cubicBezTo>
                  <a:pt x="0" y="18"/>
                  <a:pt x="0" y="18"/>
                  <a:pt x="0" y="18"/>
                </a:cubicBezTo>
                <a:cubicBezTo>
                  <a:pt x="0" y="18"/>
                  <a:pt x="0" y="18"/>
                  <a:pt x="0" y="18"/>
                </a:cubicBezTo>
                <a:cubicBezTo>
                  <a:pt x="4" y="18"/>
                  <a:pt x="4" y="18"/>
                  <a:pt x="4" y="18"/>
                </a:cubicBezTo>
                <a:cubicBezTo>
                  <a:pt x="4" y="23"/>
                  <a:pt x="4" y="23"/>
                  <a:pt x="4" y="23"/>
                </a:cubicBezTo>
                <a:cubicBezTo>
                  <a:pt x="4" y="23"/>
                  <a:pt x="4" y="23"/>
                  <a:pt x="4" y="23"/>
                </a:cubicBezTo>
                <a:cubicBezTo>
                  <a:pt x="33" y="23"/>
                  <a:pt x="33" y="23"/>
                  <a:pt x="33" y="23"/>
                </a:cubicBezTo>
                <a:cubicBezTo>
                  <a:pt x="34" y="23"/>
                  <a:pt x="34" y="23"/>
                  <a:pt x="34" y="23"/>
                </a:cubicBezTo>
                <a:cubicBezTo>
                  <a:pt x="34" y="6"/>
                  <a:pt x="34" y="6"/>
                  <a:pt x="34" y="6"/>
                </a:cubicBezTo>
                <a:cubicBezTo>
                  <a:pt x="34" y="6"/>
                  <a:pt x="34" y="5"/>
                  <a:pt x="33" y="5"/>
                </a:cubicBezTo>
                <a:close/>
                <a:moveTo>
                  <a:pt x="33" y="10"/>
                </a:moveTo>
                <a:cubicBezTo>
                  <a:pt x="5" y="10"/>
                  <a:pt x="5" y="10"/>
                  <a:pt x="5" y="10"/>
                </a:cubicBezTo>
                <a:cubicBezTo>
                  <a:pt x="5" y="6"/>
                  <a:pt x="5" y="6"/>
                  <a:pt x="5" y="6"/>
                </a:cubicBezTo>
                <a:cubicBezTo>
                  <a:pt x="33" y="6"/>
                  <a:pt x="33" y="6"/>
                  <a:pt x="33" y="6"/>
                </a:cubicBezTo>
                <a:lnTo>
                  <a:pt x="33" y="10"/>
                </a:lnTo>
                <a:close/>
                <a:moveTo>
                  <a:pt x="5" y="22"/>
                </a:moveTo>
                <a:cubicBezTo>
                  <a:pt x="5" y="11"/>
                  <a:pt x="5" y="11"/>
                  <a:pt x="5" y="11"/>
                </a:cubicBezTo>
                <a:cubicBezTo>
                  <a:pt x="33" y="11"/>
                  <a:pt x="33" y="11"/>
                  <a:pt x="33" y="11"/>
                </a:cubicBezTo>
                <a:cubicBezTo>
                  <a:pt x="33" y="22"/>
                  <a:pt x="33" y="22"/>
                  <a:pt x="33" y="22"/>
                </a:cubicBezTo>
                <a:lnTo>
                  <a:pt x="5" y="22"/>
                </a:lnTo>
                <a:close/>
                <a:moveTo>
                  <a:pt x="1" y="1"/>
                </a:moveTo>
                <a:cubicBezTo>
                  <a:pt x="29" y="1"/>
                  <a:pt x="29" y="1"/>
                  <a:pt x="29" y="1"/>
                </a:cubicBezTo>
                <a:cubicBezTo>
                  <a:pt x="29" y="5"/>
                  <a:pt x="29" y="5"/>
                  <a:pt x="29" y="5"/>
                </a:cubicBezTo>
                <a:cubicBezTo>
                  <a:pt x="4" y="5"/>
                  <a:pt x="4" y="5"/>
                  <a:pt x="4" y="5"/>
                </a:cubicBezTo>
                <a:cubicBezTo>
                  <a:pt x="4" y="5"/>
                  <a:pt x="4" y="6"/>
                  <a:pt x="4" y="6"/>
                </a:cubicBezTo>
                <a:cubicBezTo>
                  <a:pt x="4" y="17"/>
                  <a:pt x="4" y="17"/>
                  <a:pt x="4" y="17"/>
                </a:cubicBezTo>
                <a:cubicBezTo>
                  <a:pt x="1" y="17"/>
                  <a:pt x="1" y="17"/>
                  <a:pt x="1" y="17"/>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20" name="円/楕円 19"/>
          <p:cNvSpPr/>
          <p:nvPr/>
        </p:nvSpPr>
        <p:spPr>
          <a:xfrm>
            <a:off x="468000" y="252000"/>
            <a:ext cx="450486" cy="450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2000" dirty="0">
                <a:latin typeface="东芝黑体 Regular" panose="020B0500000000000000" pitchFamily="34" charset="-122"/>
                <a:ea typeface="东芝黑体 Regular" panose="020B0500000000000000" pitchFamily="34" charset="-122"/>
              </a:rPr>
              <a:t>3</a:t>
            </a:r>
            <a:endParaRPr kumimoji="1" lang="ja-JP" altLang="en-US" sz="2000" dirty="0" smtClean="0">
              <a:latin typeface="东芝黑体 Regular" panose="020B0500000000000000" pitchFamily="34" charset="-122"/>
              <a:ea typeface="东芝黑体 Regular" panose="020B0500000000000000" pitchFamily="34" charset="-122"/>
            </a:endParaRPr>
          </a:p>
        </p:txBody>
      </p:sp>
      <p:sp>
        <p:nvSpPr>
          <p:cNvPr id="24" name="テキスト ボックス 23">
            <a:hlinkClick r:id="rId2" action="ppaction://hlinksldjump"/>
          </p:cNvPr>
          <p:cNvSpPr txBox="1"/>
          <p:nvPr/>
        </p:nvSpPr>
        <p:spPr>
          <a:xfrm>
            <a:off x="10296568" y="6192672"/>
            <a:ext cx="1515158" cy="215444"/>
          </a:xfrm>
          <a:prstGeom prst="rect">
            <a:avLst/>
          </a:prstGeom>
          <a:noFill/>
        </p:spPr>
        <p:txBody>
          <a:bodyPr wrap="none" rtlCol="0">
            <a:spAutoFit/>
          </a:bodyPr>
          <a:lstStyle/>
          <a:p>
            <a:r>
              <a:rPr lang="ja-JP" altLang="en-US" sz="800" dirty="0" smtClean="0">
                <a:latin typeface="东芝黑体 Regular" panose="020B0500000000000000" pitchFamily="34" charset="-122"/>
                <a:ea typeface="东芝黑体 Regular" panose="020B0500000000000000" pitchFamily="34" charset="-122"/>
                <a:hlinkClick r:id="rId2" action="ppaction://hlinksldjump"/>
              </a:rPr>
              <a:t>◆</a:t>
            </a:r>
            <a:r>
              <a:rPr lang="en-US" altLang="ja-JP" sz="800" dirty="0" smtClean="0">
                <a:latin typeface="东芝黑体 Regular" panose="020B0500000000000000" pitchFamily="34" charset="-122"/>
                <a:ea typeface="东芝黑体 Regular" panose="020B0500000000000000" pitchFamily="34" charset="-122"/>
                <a:hlinkClick r:id="rId2" action="ppaction://hlinksldjump"/>
              </a:rPr>
              <a:t>Block Diagram</a:t>
            </a:r>
            <a:r>
              <a:rPr lang="ja-JP" altLang="en-US" sz="800" dirty="0">
                <a:latin typeface="东芝黑体 Regular" panose="020B0500000000000000" pitchFamily="34" charset="-122"/>
                <a:ea typeface="东芝黑体 Regular" panose="020B0500000000000000" pitchFamily="34" charset="-122"/>
                <a:hlinkClick r:id="rId2" action="ppaction://hlinksldjump"/>
              </a:rPr>
              <a:t> </a:t>
            </a:r>
            <a:r>
              <a:rPr lang="en-US" altLang="ja-JP" sz="800" dirty="0" smtClean="0">
                <a:latin typeface="东芝黑体 Regular" panose="020B0500000000000000" pitchFamily="34" charset="-122"/>
                <a:ea typeface="东芝黑体 Regular" panose="020B0500000000000000" pitchFamily="34" charset="-122"/>
                <a:hlinkClick r:id="rId2" action="ppaction://hlinksldjump"/>
              </a:rPr>
              <a:t>TOP</a:t>
            </a:r>
            <a:r>
              <a:rPr lang="ja-JP" altLang="en-US" sz="800" dirty="0" smtClean="0">
                <a:latin typeface="东芝黑体 Regular" panose="020B0500000000000000" pitchFamily="34" charset="-122"/>
                <a:ea typeface="东芝黑体 Regular" panose="020B0500000000000000" pitchFamily="34" charset="-122"/>
                <a:hlinkClick r:id="rId2" action="ppaction://hlinksldjump"/>
              </a:rPr>
              <a:t>へ戻る</a:t>
            </a:r>
            <a:endParaRPr lang="en-US" altLang="ja-JP" sz="800" dirty="0">
              <a:latin typeface="东芝黑体 Regular" panose="020B0500000000000000" pitchFamily="34" charset="-122"/>
              <a:ea typeface="东芝黑体 Regular" panose="020B0500000000000000" pitchFamily="34" charset="-122"/>
            </a:endParaRPr>
          </a:p>
        </p:txBody>
      </p:sp>
      <p:sp>
        <p:nvSpPr>
          <p:cNvPr id="30" name="テキスト ボックス 29"/>
          <p:cNvSpPr txBox="1"/>
          <p:nvPr/>
        </p:nvSpPr>
        <p:spPr>
          <a:xfrm rot="16200000">
            <a:off x="1717620" y="4882119"/>
            <a:ext cx="1015021" cy="246221"/>
          </a:xfrm>
          <a:prstGeom prst="rect">
            <a:avLst/>
          </a:prstGeom>
          <a:noFill/>
        </p:spPr>
        <p:txBody>
          <a:bodyPr wrap="none" rtlCol="0">
            <a:spAutoFit/>
          </a:bodyPr>
          <a:lstStyle/>
          <a:p>
            <a:r>
              <a:rPr lang="en-US" altLang="ja-JP" sz="1000" dirty="0" smtClean="0">
                <a:solidFill>
                  <a:schemeClr val="accent2"/>
                </a:solidFill>
                <a:latin typeface="东芝黑体 Regular" panose="020B0500000000000000" pitchFamily="34" charset="-122"/>
                <a:ea typeface="东芝黑体 Regular" panose="020B0500000000000000" pitchFamily="34" charset="-122"/>
              </a:rPr>
              <a:t>R</a:t>
            </a:r>
            <a:r>
              <a:rPr lang="en-US" altLang="ja-JP" sz="700" dirty="0" smtClean="0">
                <a:solidFill>
                  <a:schemeClr val="accent2"/>
                </a:solidFill>
                <a:latin typeface="东芝黑体 Regular" panose="020B0500000000000000" pitchFamily="34" charset="-122"/>
                <a:ea typeface="东芝黑体 Regular" panose="020B0500000000000000" pitchFamily="34" charset="-122"/>
              </a:rPr>
              <a:t>ON</a:t>
            </a:r>
            <a:r>
              <a:rPr lang="en-US" altLang="ja-JP" sz="1000" dirty="0">
                <a:solidFill>
                  <a:schemeClr val="accent2"/>
                </a:solidFill>
                <a:latin typeface="东芝黑体 Regular" panose="020B0500000000000000" pitchFamily="34" charset="-122"/>
                <a:ea typeface="东芝黑体 Regular" panose="020B0500000000000000" pitchFamily="34" charset="-122"/>
              </a:rPr>
              <a:t> </a:t>
            </a:r>
            <a:r>
              <a:rPr lang="en-US" altLang="ja-JP" sz="1000" dirty="0" smtClean="0">
                <a:solidFill>
                  <a:schemeClr val="accent2"/>
                </a:solidFill>
                <a:latin typeface="东芝黑体 Regular" panose="020B0500000000000000" pitchFamily="34" charset="-122"/>
                <a:ea typeface="东芝黑体 Regular" panose="020B0500000000000000" pitchFamily="34" charset="-122"/>
              </a:rPr>
              <a:t>x A(Index)</a:t>
            </a:r>
            <a:endParaRPr kumimoji="1" lang="ja-JP" altLang="en-US" sz="1000" dirty="0">
              <a:solidFill>
                <a:schemeClr val="accent2"/>
              </a:solidFill>
              <a:latin typeface="东芝黑体 Regular" panose="020B0500000000000000" pitchFamily="34" charset="-122"/>
              <a:ea typeface="东芝黑体 Regular" panose="020B0500000000000000" pitchFamily="34" charset="-122"/>
            </a:endParaRPr>
          </a:p>
        </p:txBody>
      </p:sp>
      <p:sp>
        <p:nvSpPr>
          <p:cNvPr id="31" name="テキスト ボックス 30"/>
          <p:cNvSpPr txBox="1"/>
          <p:nvPr/>
        </p:nvSpPr>
        <p:spPr>
          <a:xfrm>
            <a:off x="2680006" y="6011546"/>
            <a:ext cx="700833" cy="230832"/>
          </a:xfrm>
          <a:prstGeom prst="rect">
            <a:avLst/>
          </a:prstGeom>
          <a:noFill/>
        </p:spPr>
        <p:txBody>
          <a:bodyPr wrap="none" rtlCol="0">
            <a:spAutoFit/>
          </a:bodyPr>
          <a:lstStyle/>
          <a:p>
            <a:r>
              <a:rPr lang="en-US" altLang="ja-JP" sz="900" dirty="0" smtClean="0">
                <a:solidFill>
                  <a:schemeClr val="accent2"/>
                </a:solidFill>
                <a:latin typeface="东芝黑体 Regular" panose="020B0500000000000000" pitchFamily="34" charset="-122"/>
                <a:ea typeface="东芝黑体 Regular" panose="020B0500000000000000" pitchFamily="34" charset="-122"/>
              </a:rPr>
              <a:t>DTMOS III</a:t>
            </a:r>
            <a:endParaRPr kumimoji="1" lang="ja-JP" altLang="en-US" sz="900" dirty="0">
              <a:solidFill>
                <a:schemeClr val="accent2"/>
              </a:solidFill>
              <a:latin typeface="东芝黑体 Regular" panose="020B0500000000000000" pitchFamily="34" charset="-122"/>
              <a:ea typeface="东芝黑体 Regular" panose="020B0500000000000000" pitchFamily="34" charset="-122"/>
            </a:endParaRPr>
          </a:p>
        </p:txBody>
      </p:sp>
      <p:sp>
        <p:nvSpPr>
          <p:cNvPr id="32" name="下矢印 31"/>
          <p:cNvSpPr/>
          <p:nvPr/>
        </p:nvSpPr>
        <p:spPr>
          <a:xfrm rot="18879925">
            <a:off x="3467706" y="3993731"/>
            <a:ext cx="201275" cy="643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latin typeface="东芝黑体 Regular" panose="020B0500000000000000" pitchFamily="34" charset="-122"/>
              <a:ea typeface="东芝黑体 Regular" panose="020B0500000000000000" pitchFamily="34" charset="-122"/>
            </a:endParaRPr>
          </a:p>
        </p:txBody>
      </p:sp>
      <p:sp>
        <p:nvSpPr>
          <p:cNvPr id="13" name="二等辺三角形 12"/>
          <p:cNvSpPr/>
          <p:nvPr/>
        </p:nvSpPr>
        <p:spPr>
          <a:xfrm rot="14053832">
            <a:off x="4145390" y="4359677"/>
            <a:ext cx="149928" cy="27229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62" name="Rectangle 34"/>
          <p:cNvSpPr>
            <a:spLocks noChangeArrowheads="1"/>
          </p:cNvSpPr>
          <p:nvPr/>
        </p:nvSpPr>
        <p:spPr bwMode="auto">
          <a:xfrm>
            <a:off x="2856955" y="3994785"/>
            <a:ext cx="349250" cy="2020888"/>
          </a:xfrm>
          <a:prstGeom prst="rect">
            <a:avLst/>
          </a:prstGeom>
          <a:solidFill>
            <a:schemeClr val="tx2"/>
          </a:solidFill>
          <a:ln>
            <a:noFill/>
          </a:ln>
        </p:spPr>
        <p:txBody>
          <a:bodyPr vert="horz" wrap="none" lIns="0" tIns="0" rIns="0" bIns="0" numCol="1" anchor="ctr" anchorCtr="0" compatLnSpc="1">
            <a:prstTxWarp prst="textNoShape">
              <a:avLst/>
            </a:prstTxWarp>
          </a:bodyPr>
          <a:lstStyle/>
          <a:p>
            <a:pPr algn="ctr"/>
            <a:r>
              <a:rPr lang="en-US" altLang="ja-JP" dirty="0" smtClean="0">
                <a:solidFill>
                  <a:schemeClr val="bg1"/>
                </a:solidFill>
                <a:latin typeface="东芝黑体 Regular" panose="020B0500000000000000" pitchFamily="34" charset="-122"/>
                <a:ea typeface="东芝黑体 Regular" panose="020B0500000000000000" pitchFamily="34" charset="-122"/>
              </a:rPr>
              <a:t>1</a:t>
            </a:r>
          </a:p>
          <a:p>
            <a:pPr algn="ctr"/>
            <a:endParaRPr lang="ja-JP" altLang="en-US" dirty="0">
              <a:solidFill>
                <a:schemeClr val="bg1"/>
              </a:solidFill>
              <a:latin typeface="东芝黑体 Regular" panose="020B0500000000000000" pitchFamily="34" charset="-122"/>
              <a:ea typeface="东芝黑体 Regular" panose="020B0500000000000000" pitchFamily="34" charset="-122"/>
            </a:endParaRPr>
          </a:p>
        </p:txBody>
      </p:sp>
      <p:sp>
        <p:nvSpPr>
          <p:cNvPr id="63" name="Rectangle 35"/>
          <p:cNvSpPr>
            <a:spLocks noChangeArrowheads="1"/>
          </p:cNvSpPr>
          <p:nvPr/>
        </p:nvSpPr>
        <p:spPr bwMode="auto">
          <a:xfrm>
            <a:off x="3803105" y="4593273"/>
            <a:ext cx="349250" cy="1422400"/>
          </a:xfrm>
          <a:prstGeom prst="rect">
            <a:avLst/>
          </a:prstGeom>
          <a:solidFill>
            <a:schemeClr val="accent1"/>
          </a:solidFill>
          <a:ln>
            <a:noFill/>
          </a:ln>
        </p:spPr>
        <p:txBody>
          <a:bodyPr vert="horz" wrap="none" lIns="0" tIns="0" rIns="0" bIns="0" numCol="1" anchor="ctr" anchorCtr="0" compatLnSpc="1">
            <a:prstTxWarp prst="textNoShape">
              <a:avLst/>
            </a:prstTxWarp>
          </a:bodyPr>
          <a:lstStyle/>
          <a:p>
            <a:pPr algn="ctr"/>
            <a:r>
              <a:rPr lang="en-US" altLang="ja-JP" b="1" dirty="0" smtClean="0">
                <a:solidFill>
                  <a:schemeClr val="bg1"/>
                </a:solidFill>
                <a:latin typeface="东芝黑体 Regular" panose="020B0500000000000000" pitchFamily="34" charset="-122"/>
                <a:ea typeface="东芝黑体 Regular" panose="020B0500000000000000" pitchFamily="34" charset="-122"/>
              </a:rPr>
              <a:t>0.7</a:t>
            </a:r>
            <a:endParaRPr lang="ja-JP" altLang="en-US" b="1" dirty="0">
              <a:solidFill>
                <a:schemeClr val="bg1"/>
              </a:solidFill>
              <a:latin typeface="东芝黑体 Regular" panose="020B0500000000000000" pitchFamily="34" charset="-122"/>
              <a:ea typeface="东芝黑体 Regular" panose="020B0500000000000000" pitchFamily="34" charset="-122"/>
            </a:endParaRPr>
          </a:p>
        </p:txBody>
      </p:sp>
      <p:sp>
        <p:nvSpPr>
          <p:cNvPr id="65" name="テキスト ボックス 64"/>
          <p:cNvSpPr txBox="1"/>
          <p:nvPr/>
        </p:nvSpPr>
        <p:spPr>
          <a:xfrm>
            <a:off x="3673002" y="6011546"/>
            <a:ext cx="744114" cy="230832"/>
          </a:xfrm>
          <a:prstGeom prst="rect">
            <a:avLst/>
          </a:prstGeom>
          <a:noFill/>
        </p:spPr>
        <p:txBody>
          <a:bodyPr wrap="none" rtlCol="0">
            <a:spAutoFit/>
          </a:bodyPr>
          <a:lstStyle/>
          <a:p>
            <a:r>
              <a:rPr lang="en-US" altLang="ja-JP" sz="900" dirty="0" smtClean="0">
                <a:solidFill>
                  <a:schemeClr val="accent2"/>
                </a:solidFill>
                <a:latin typeface="东芝黑体 Regular" panose="020B0500000000000000" pitchFamily="34" charset="-122"/>
                <a:ea typeface="东芝黑体 Regular" panose="020B0500000000000000" pitchFamily="34" charset="-122"/>
              </a:rPr>
              <a:t>DTMOS  IV</a:t>
            </a:r>
            <a:endParaRPr kumimoji="1" lang="ja-JP" altLang="en-US" sz="900" dirty="0">
              <a:solidFill>
                <a:schemeClr val="accent2"/>
              </a:solidFill>
              <a:latin typeface="东芝黑体 Regular" panose="020B0500000000000000" pitchFamily="34" charset="-122"/>
              <a:ea typeface="东芝黑体 Regular" panose="020B0500000000000000" pitchFamily="34" charset="-122"/>
            </a:endParaRPr>
          </a:p>
        </p:txBody>
      </p:sp>
      <p:sp>
        <p:nvSpPr>
          <p:cNvPr id="33" name="円/楕円 32"/>
          <p:cNvSpPr/>
          <p:nvPr/>
        </p:nvSpPr>
        <p:spPr>
          <a:xfrm>
            <a:off x="4074817" y="3931167"/>
            <a:ext cx="1323550" cy="6405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latin typeface="东芝黑体 Regular" panose="020B0500000000000000" pitchFamily="34" charset="-122"/>
                <a:ea typeface="东芝黑体 Regular" panose="020B0500000000000000" pitchFamily="34" charset="-122"/>
              </a:rPr>
              <a:t>30% </a:t>
            </a:r>
          </a:p>
          <a:p>
            <a:pPr algn="ctr"/>
            <a:r>
              <a:rPr lang="en-US" altLang="ja-JP" sz="1400" dirty="0" smtClean="0">
                <a:latin typeface="东芝黑体 Regular" panose="020B0500000000000000" pitchFamily="34" charset="-122"/>
                <a:ea typeface="东芝黑体 Regular" panose="020B0500000000000000" pitchFamily="34" charset="-122"/>
              </a:rPr>
              <a:t>Reduction </a:t>
            </a:r>
            <a:endParaRPr kumimoji="1" lang="ja-JP" altLang="en-US" sz="1400" dirty="0" smtClean="0">
              <a:latin typeface="东芝黑体 Regular" panose="020B0500000000000000" pitchFamily="34" charset="-122"/>
              <a:ea typeface="东芝黑体 Regular" panose="020B0500000000000000" pitchFamily="34" charset="-122"/>
            </a:endParaRPr>
          </a:p>
        </p:txBody>
      </p:sp>
      <p:pic>
        <p:nvPicPr>
          <p:cNvPr id="8194" name="Picture 2" descr="C:\Users\kuno\Desktop\#電動工具(最新作業)\TO-220SIS_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533" y="4462335"/>
            <a:ext cx="412920" cy="4081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表 66"/>
          <p:cNvGraphicFramePr>
            <a:graphicFrameLocks noGrp="1"/>
          </p:cNvGraphicFramePr>
          <p:nvPr>
            <p:extLst>
              <p:ext uri="{D42A27DB-BD31-4B8C-83A1-F6EECF244321}">
                <p14:modId xmlns:p14="http://schemas.microsoft.com/office/powerpoint/2010/main" val="1575777653"/>
              </p:ext>
            </p:extLst>
          </p:nvPr>
        </p:nvGraphicFramePr>
        <p:xfrm>
          <a:off x="6373705" y="4217349"/>
          <a:ext cx="5239244" cy="1547042"/>
        </p:xfrm>
        <a:graphic>
          <a:graphicData uri="http://schemas.openxmlformats.org/drawingml/2006/table">
            <a:tbl>
              <a:tblPr firstRow="1" bandRow="1">
                <a:tableStyleId>{5940675A-B579-460E-94D1-54222C63F5DA}</a:tableStyleId>
              </a:tblPr>
              <a:tblGrid>
                <a:gridCol w="1141457">
                  <a:extLst>
                    <a:ext uri="{9D8B030D-6E8A-4147-A177-3AD203B41FA5}">
                      <a16:colId xmlns:a16="http://schemas.microsoft.com/office/drawing/2014/main" xmlns="" val="20000"/>
                    </a:ext>
                  </a:extLst>
                </a:gridCol>
                <a:gridCol w="517884">
                  <a:extLst>
                    <a:ext uri="{9D8B030D-6E8A-4147-A177-3AD203B41FA5}">
                      <a16:colId xmlns:a16="http://schemas.microsoft.com/office/drawing/2014/main" xmlns="" val="20001"/>
                    </a:ext>
                  </a:extLst>
                </a:gridCol>
                <a:gridCol w="1194303">
                  <a:extLst>
                    <a:ext uri="{9D8B030D-6E8A-4147-A177-3AD203B41FA5}">
                      <a16:colId xmlns:a16="http://schemas.microsoft.com/office/drawing/2014/main" xmlns="" val="20002"/>
                    </a:ext>
                  </a:extLst>
                </a:gridCol>
                <a:gridCol w="1183900">
                  <a:extLst>
                    <a:ext uri="{9D8B030D-6E8A-4147-A177-3AD203B41FA5}">
                      <a16:colId xmlns:a16="http://schemas.microsoft.com/office/drawing/2014/main" xmlns="" val="20003"/>
                    </a:ext>
                  </a:extLst>
                </a:gridCol>
                <a:gridCol w="1201700">
                  <a:extLst>
                    <a:ext uri="{9D8B030D-6E8A-4147-A177-3AD203B41FA5}">
                      <a16:colId xmlns:a16="http://schemas.microsoft.com/office/drawing/2014/main" xmlns="" val="20004"/>
                    </a:ext>
                  </a:extLst>
                </a:gridCol>
              </a:tblGrid>
              <a:tr h="180000">
                <a:tc gridSpan="2">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Part</a:t>
                      </a:r>
                      <a:r>
                        <a:rPr kumimoji="1" lang="en-US" altLang="ja-JP" sz="1050" baseline="0" dirty="0" smtClean="0">
                          <a:latin typeface="东芝黑体 Regular" panose="020B0500000000000000" pitchFamily="34" charset="-122"/>
                          <a:ea typeface="东芝黑体 Regular" panose="020B0500000000000000" pitchFamily="34" charset="-122"/>
                        </a:rPr>
                        <a:t> number</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TK12A60W</a:t>
                      </a:r>
                      <a:endParaRPr kumimoji="1" lang="ja-JP" altLang="en-US" sz="1050" dirty="0" smtClean="0">
                        <a:solidFill>
                          <a:schemeClr val="tx1"/>
                        </a:solidFill>
                        <a:latin typeface="东芝黑体 Regular" panose="020B0500000000000000" pitchFamily="34" charset="-122"/>
                        <a:ea typeface="东芝黑体 Regular" panose="020B0500000000000000" pitchFamily="34" charset="-122"/>
                        <a:cs typeface="Meiryo UI" pitchFamily="50" charset="-128"/>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TK10A60W</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TK17A80W</a:t>
                      </a: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0"/>
                  </a:ext>
                </a:extLst>
              </a:tr>
              <a:tr h="438439">
                <a:tc gridSpan="2">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Package</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TO-202SIS</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TO-202SIS</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TO-202SIS</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1"/>
                  </a:ext>
                </a:extLst>
              </a:tr>
              <a:tr h="221096">
                <a:tc grid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DSS</a:t>
                      </a:r>
                      <a:r>
                        <a:rPr kumimoji="1" lang="en-US" altLang="ja-JP" sz="1050" baseline="0" dirty="0" smtClean="0">
                          <a:latin typeface="东芝黑体 Regular" panose="020B0500000000000000" pitchFamily="34" charset="-122"/>
                          <a:ea typeface="东芝黑体 Regular" panose="020B0500000000000000" pitchFamily="34" charset="-122"/>
                        </a:rPr>
                        <a:t>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600</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600</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800</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2"/>
                  </a:ext>
                </a:extLst>
              </a:tr>
              <a:tr h="221096">
                <a:tc grid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I</a:t>
                      </a:r>
                      <a:r>
                        <a:rPr kumimoji="1" lang="en-US" altLang="ja-JP" sz="800" baseline="0" dirty="0" smtClean="0">
                          <a:latin typeface="东芝黑体 Regular" panose="020B0500000000000000" pitchFamily="34" charset="-122"/>
                          <a:ea typeface="东芝黑体 Regular" panose="020B0500000000000000" pitchFamily="34" charset="-122"/>
                        </a:rPr>
                        <a:t>D</a:t>
                      </a:r>
                      <a:r>
                        <a:rPr kumimoji="1" lang="en-US" altLang="ja-JP" sz="1050" baseline="0" dirty="0" smtClean="0">
                          <a:latin typeface="东芝黑体 Regular" panose="020B0500000000000000" pitchFamily="34" charset="-122"/>
                          <a:ea typeface="东芝黑体 Regular" panose="020B0500000000000000" pitchFamily="34" charset="-122"/>
                        </a:rPr>
                        <a:t> [A]</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11.5</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9.7</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17</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3"/>
                  </a:ext>
                </a:extLst>
              </a:tr>
              <a:tr h="221096">
                <a:tc row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R</a:t>
                      </a:r>
                      <a:r>
                        <a:rPr kumimoji="1" lang="en-US" altLang="ja-JP" sz="800" baseline="0" dirty="0" smtClean="0">
                          <a:latin typeface="东芝黑体 Regular" panose="020B0500000000000000" pitchFamily="34" charset="-122"/>
                          <a:ea typeface="东芝黑体 Regular" panose="020B0500000000000000" pitchFamily="34" charset="-122"/>
                        </a:rPr>
                        <a:t>DS(ON)</a:t>
                      </a:r>
                    </a:p>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GS</a:t>
                      </a:r>
                      <a:r>
                        <a:rPr kumimoji="1" lang="ja-JP" altLang="en-US" sz="1050" baseline="0" dirty="0" smtClean="0">
                          <a:latin typeface="东芝黑体 Regular" panose="020B0500000000000000" pitchFamily="34" charset="-122"/>
                          <a:ea typeface="东芝黑体 Regular" panose="020B0500000000000000" pitchFamily="34" charset="-122"/>
                        </a:rPr>
                        <a:t>＝</a:t>
                      </a:r>
                      <a:r>
                        <a:rPr kumimoji="1" lang="en-US" altLang="ja-JP" sz="1050" baseline="0" dirty="0" smtClean="0">
                          <a:latin typeface="东芝黑体 Regular" panose="020B0500000000000000" pitchFamily="34" charset="-122"/>
                          <a:ea typeface="东芝黑体 Regular" panose="020B0500000000000000" pitchFamily="34" charset="-122"/>
                        </a:rPr>
                        <a:t>10V[Ω]</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Typ.</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0.265</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0.327</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0.25</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4"/>
                  </a:ext>
                </a:extLst>
              </a:tr>
              <a:tr h="265315">
                <a:tc vMerge="1">
                  <a:txBody>
                    <a:bodyPr/>
                    <a:lstStyle/>
                    <a:p>
                      <a:endParaRPr kumimoji="1" lang="ja-JP" altLang="en-US" sz="1600" dirty="0">
                        <a:latin typeface="+mn-ea"/>
                        <a:ea typeface="+mn-ea"/>
                      </a:endParaRPr>
                    </a:p>
                  </a:txBody>
                  <a:tcPr anchor="ct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Max.</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0.3</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0.38</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0.29</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68" name="Picture 2" descr="C:\Users\kuno\Desktop\#電動工具(最新作業)\TO-220SIS_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496" y="4462335"/>
            <a:ext cx="412920" cy="40816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kuno\Desktop\#電動工具(最新作業)\TO-220SIS_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261" y="4462335"/>
            <a:ext cx="412920" cy="408165"/>
          </a:xfrm>
          <a:prstGeom prst="rect">
            <a:avLst/>
          </a:prstGeom>
          <a:noFill/>
          <a:extLst>
            <a:ext uri="{909E8E84-426E-40DD-AFC4-6F175D3DCCD1}">
              <a14:hiddenFill xmlns:a14="http://schemas.microsoft.com/office/drawing/2010/main">
                <a:solidFill>
                  <a:srgbClr val="FFFFFF"/>
                </a:solidFill>
              </a14:hiddenFill>
            </a:ext>
          </a:extLst>
        </p:spPr>
      </p:pic>
      <p:sp>
        <p:nvSpPr>
          <p:cNvPr id="66" name="タイトル 5"/>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smtClean="0">
                <a:latin typeface="东芝黑体 Regular" panose="020B0500000000000000" pitchFamily="34" charset="-122"/>
                <a:ea typeface="东芝黑体 Regular" panose="020B0500000000000000" pitchFamily="34" charset="-122"/>
              </a:rPr>
              <a:t>       </a:t>
            </a:r>
            <a:r>
              <a:rPr lang="en-US" altLang="ja-JP" sz="2800" dirty="0" smtClean="0">
                <a:latin typeface="东芝黑体 Bold" panose="020B0800000000000000" pitchFamily="34" charset="-122"/>
                <a:ea typeface="东芝黑体 Bold" panose="020B0800000000000000" pitchFamily="34" charset="-122"/>
              </a:rPr>
              <a:t>DTMOSIV</a:t>
            </a:r>
            <a:r>
              <a:rPr lang="zh-CN" altLang="en-US" sz="2800" dirty="0" smtClean="0">
                <a:latin typeface="东芝黑体 Bold" panose="020B0800000000000000" pitchFamily="34" charset="-122"/>
                <a:ea typeface="东芝黑体 Bold" panose="020B0800000000000000" pitchFamily="34" charset="-122"/>
              </a:rPr>
              <a:t>系</a:t>
            </a:r>
            <a:r>
              <a:rPr lang="zh-CN" altLang="en-US" sz="2800" dirty="0">
                <a:latin typeface="东芝黑体 Bold" panose="020B0800000000000000" pitchFamily="34" charset="-122"/>
                <a:ea typeface="东芝黑体 Bold" panose="020B0800000000000000" pitchFamily="34" charset="-122"/>
              </a:rPr>
              <a:t>列功率</a:t>
            </a:r>
            <a:r>
              <a:rPr lang="en-US" altLang="ja-JP" sz="2800" dirty="0" smtClean="0">
                <a:latin typeface="东芝黑体 Bold" panose="020B0800000000000000" pitchFamily="34" charset="-122"/>
                <a:ea typeface="东芝黑体 Bold" panose="020B0800000000000000" pitchFamily="34" charset="-122"/>
              </a:rPr>
              <a:t>MOSFETT</a:t>
            </a:r>
            <a:r>
              <a:rPr lang="zh-CN" altLang="en-US" sz="2400" dirty="0" smtClean="0">
                <a:latin typeface="东芝黑体 Bold" panose="020B0800000000000000" pitchFamily="34" charset="-122"/>
                <a:ea typeface="东芝黑体 Bold" panose="020B0800000000000000" pitchFamily="34" charset="-122"/>
              </a:rPr>
              <a:t>（</a:t>
            </a:r>
            <a:r>
              <a:rPr lang="en-US" altLang="ja-JP" sz="2400" dirty="0" smtClean="0">
                <a:latin typeface="东芝黑体 Bold" panose="020B0800000000000000" pitchFamily="34" charset="-122"/>
                <a:ea typeface="东芝黑体 Bold" panose="020B0800000000000000" pitchFamily="34" charset="-122"/>
              </a:rPr>
              <a:t>K12A60W</a:t>
            </a:r>
            <a:r>
              <a:rPr lang="ja-JP" altLang="en-US" sz="2400" dirty="0">
                <a:latin typeface="方正黑体简体" panose="02010601030101010101" pitchFamily="2" charset="-122"/>
                <a:ea typeface="方正黑体简体" panose="02010601030101010101" pitchFamily="2" charset="-122"/>
              </a:rPr>
              <a:t>／</a:t>
            </a:r>
            <a:r>
              <a:rPr lang="en-US" altLang="ja-JP" sz="2400" dirty="0" smtClean="0">
                <a:latin typeface="东芝黑体 Bold" panose="020B0800000000000000" pitchFamily="34" charset="-122"/>
                <a:ea typeface="东芝黑体 Bold" panose="020B0800000000000000" pitchFamily="34" charset="-122"/>
              </a:rPr>
              <a:t>TK10A60W</a:t>
            </a:r>
            <a:r>
              <a:rPr lang="ja-JP" altLang="en-US" sz="2400" dirty="0" smtClean="0">
                <a:latin typeface="方正黑体简体" panose="02010601030101010101" pitchFamily="2" charset="-122"/>
                <a:ea typeface="方正黑体简体" panose="02010601030101010101" pitchFamily="2" charset="-122"/>
              </a:rPr>
              <a:t>／</a:t>
            </a:r>
            <a:r>
              <a:rPr lang="en-US" altLang="ja-JP" sz="2400" dirty="0" smtClean="0">
                <a:latin typeface="东芝黑体 Bold" panose="020B0800000000000000" pitchFamily="34" charset="-122"/>
                <a:ea typeface="东芝黑体 Bold" panose="020B0800000000000000" pitchFamily="34" charset="-122"/>
              </a:rPr>
              <a:t>TK17A80W</a:t>
            </a:r>
            <a:r>
              <a:rPr lang="zh-CN" altLang="en-US" sz="2400" dirty="0" smtClean="0">
                <a:latin typeface="东芝黑体 Bold" panose="020B0800000000000000" pitchFamily="34" charset="-122"/>
                <a:ea typeface="东芝黑体 Bold" panose="020B0800000000000000" pitchFamily="34" charset="-122"/>
              </a:rPr>
              <a:t>）</a:t>
            </a:r>
            <a:endParaRPr lang="ja-JP" altLang="en-US" sz="20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39660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24"/>
          </p:nvPr>
        </p:nvSpPr>
        <p:spPr>
          <a:xfrm>
            <a:off x="576000" y="1080000"/>
            <a:ext cx="11015620" cy="357895"/>
          </a:xfrm>
        </p:spPr>
        <p:txBody>
          <a:bodyPr/>
          <a:lstStyle/>
          <a:p>
            <a:r>
              <a:rPr lang="zh-CN" altLang="en-US" sz="2000" dirty="0" smtClean="0">
                <a:latin typeface="东芝黑体 Regular" panose="020B0500000000000000" pitchFamily="34" charset="-122"/>
                <a:ea typeface="东芝黑体 Regular" panose="020B0500000000000000" pitchFamily="34" charset="-122"/>
              </a:rPr>
              <a:t>适用于小功率开关，较低的导通阻抗，较小的封装有利于减小</a:t>
            </a:r>
            <a:r>
              <a:rPr lang="en-US" altLang="zh-CN" sz="2000" dirty="0" smtClean="0">
                <a:latin typeface="东芝黑体 Regular" panose="020B0500000000000000" pitchFamily="34" charset="-122"/>
                <a:ea typeface="东芝黑体 Regular" panose="020B0500000000000000" pitchFamily="34" charset="-122"/>
              </a:rPr>
              <a:t>PCB</a:t>
            </a:r>
            <a:r>
              <a:rPr lang="zh-CN" altLang="en-US" sz="2000" dirty="0" smtClean="0">
                <a:latin typeface="东芝黑体 Regular" panose="020B0500000000000000" pitchFamily="34" charset="-122"/>
                <a:ea typeface="东芝黑体 Regular" panose="020B0500000000000000" pitchFamily="34" charset="-122"/>
              </a:rPr>
              <a:t>面积</a:t>
            </a:r>
            <a:endParaRPr lang="ja-JP" altLang="en-US" sz="2000" dirty="0">
              <a:latin typeface="东芝黑体 Regular" panose="020B0500000000000000" pitchFamily="34" charset="-122"/>
              <a:ea typeface="东芝黑体 Regular" panose="020B0500000000000000" pitchFamily="34" charset="-122"/>
            </a:endParaRPr>
          </a:p>
        </p:txBody>
      </p:sp>
      <p:sp>
        <p:nvSpPr>
          <p:cNvPr id="20" name="円/楕円 19"/>
          <p:cNvSpPr/>
          <p:nvPr/>
        </p:nvSpPr>
        <p:spPr>
          <a:xfrm>
            <a:off x="468000" y="252000"/>
            <a:ext cx="450486" cy="450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dirty="0" smtClean="0">
                <a:latin typeface="东芝黑体 Regular" panose="020B0500000000000000" pitchFamily="34" charset="-122"/>
                <a:ea typeface="东芝黑体 Regular" panose="020B0500000000000000" pitchFamily="34" charset="-122"/>
              </a:rPr>
              <a:t>4</a:t>
            </a:r>
            <a:endParaRPr kumimoji="1" lang="ja-JP" altLang="en-US" sz="2000" dirty="0" smtClean="0">
              <a:latin typeface="东芝黑体 Regular" panose="020B0500000000000000" pitchFamily="34" charset="-122"/>
              <a:ea typeface="东芝黑体 Regular" panose="020B0500000000000000" pitchFamily="34" charset="-122"/>
            </a:endParaRPr>
          </a:p>
        </p:txBody>
      </p:sp>
      <p:sp>
        <p:nvSpPr>
          <p:cNvPr id="5" name="テキスト プレースホルダー 4"/>
          <p:cNvSpPr>
            <a:spLocks noGrp="1"/>
          </p:cNvSpPr>
          <p:nvPr>
            <p:ph type="body" sz="quarter" idx="21"/>
          </p:nvPr>
        </p:nvSpPr>
        <p:spPr/>
        <p:txBody>
          <a:bodyPr/>
          <a:lstStyle/>
          <a:p>
            <a:r>
              <a:rPr lang="en-US" altLang="ja-JP" dirty="0" smtClean="0">
                <a:latin typeface="东芝黑体 Regular" panose="020B0500000000000000" pitchFamily="34" charset="-122"/>
                <a:ea typeface="东芝黑体 Regular" panose="020B0500000000000000" pitchFamily="34" charset="-122"/>
              </a:rPr>
              <a:t>Can be driven by V</a:t>
            </a:r>
            <a:r>
              <a:rPr lang="en-US" altLang="ja-JP" sz="1050" dirty="0" smtClean="0">
                <a:latin typeface="东芝黑体 Regular" panose="020B0500000000000000" pitchFamily="34" charset="-122"/>
                <a:ea typeface="东芝黑体 Regular" panose="020B0500000000000000" pitchFamily="34" charset="-122"/>
              </a:rPr>
              <a:t>DS</a:t>
            </a:r>
            <a:r>
              <a:rPr lang="ja-JP" altLang="en-US" dirty="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4.5V</a:t>
            </a:r>
            <a:endParaRPr kumimoji="1" lang="ja-JP" altLang="en-US" dirty="0">
              <a:latin typeface="东芝黑体 Regular" panose="020B0500000000000000" pitchFamily="34" charset="-122"/>
              <a:ea typeface="东芝黑体 Regular" panose="020B0500000000000000" pitchFamily="34" charset="-122"/>
            </a:endParaRPr>
          </a:p>
        </p:txBody>
      </p:sp>
      <p:sp>
        <p:nvSpPr>
          <p:cNvPr id="6" name="テキスト プレースホルダー 5"/>
          <p:cNvSpPr>
            <a:spLocks noGrp="1"/>
          </p:cNvSpPr>
          <p:nvPr>
            <p:ph type="body" sz="quarter" idx="18"/>
          </p:nvPr>
        </p:nvSpPr>
        <p:spPr/>
        <p:txBody>
          <a:bodyPr/>
          <a:lstStyle/>
          <a:p>
            <a:r>
              <a:rPr lang="en-US" altLang="ja-JP" dirty="0" smtClean="0">
                <a:latin typeface="东芝黑体 Regular" panose="020B0500000000000000" pitchFamily="34" charset="-122"/>
                <a:ea typeface="东芝黑体 Regular" panose="020B0500000000000000" pitchFamily="34" charset="-122"/>
              </a:rPr>
              <a:t>Driving by low voltage</a:t>
            </a:r>
            <a:endParaRPr lang="en-US" altLang="ja-JP" dirty="0">
              <a:latin typeface="东芝黑体 Regular" panose="020B0500000000000000" pitchFamily="34" charset="-122"/>
              <a:ea typeface="东芝黑体 Regular" panose="020B0500000000000000" pitchFamily="34" charset="-122"/>
            </a:endParaRPr>
          </a:p>
        </p:txBody>
      </p:sp>
      <p:sp>
        <p:nvSpPr>
          <p:cNvPr id="14" name="テキスト プレースホルダー 13"/>
          <p:cNvSpPr>
            <a:spLocks noGrp="1"/>
          </p:cNvSpPr>
          <p:nvPr>
            <p:ph type="body" sz="quarter" idx="28"/>
          </p:nvPr>
        </p:nvSpPr>
        <p:spPr/>
        <p:txBody>
          <a:bodyPr/>
          <a:lstStyle/>
          <a:p>
            <a:r>
              <a:rPr lang="en-US" altLang="ja-JP" dirty="0" smtClean="0">
                <a:latin typeface="东芝黑体 Regular" panose="020B0500000000000000" pitchFamily="34" charset="-122"/>
                <a:ea typeface="东芝黑体 Regular" panose="020B0500000000000000" pitchFamily="34" charset="-122"/>
              </a:rPr>
              <a:t>Heat </a:t>
            </a:r>
            <a:r>
              <a:rPr lang="en-US" altLang="ja-JP" dirty="0">
                <a:latin typeface="东芝黑体 Regular" panose="020B0500000000000000" pitchFamily="34" charset="-122"/>
                <a:ea typeface="东芝黑体 Regular" panose="020B0500000000000000" pitchFamily="34" charset="-122"/>
              </a:rPr>
              <a:t>dissipation </a:t>
            </a:r>
            <a:r>
              <a:rPr lang="en-US" altLang="ja-JP" dirty="0" smtClean="0">
                <a:latin typeface="东芝黑体 Regular" panose="020B0500000000000000" pitchFamily="34" charset="-122"/>
                <a:ea typeface="东芝黑体 Regular" panose="020B0500000000000000" pitchFamily="34" charset="-122"/>
              </a:rPr>
              <a:t>and power consumption can be reduced by low ON resistance between source and drain.</a:t>
            </a:r>
          </a:p>
        </p:txBody>
      </p:sp>
      <p:sp>
        <p:nvSpPr>
          <p:cNvPr id="15" name="テキスト プレースホルダー 14"/>
          <p:cNvSpPr>
            <a:spLocks noGrp="1"/>
          </p:cNvSpPr>
          <p:nvPr>
            <p:ph type="body" sz="quarter" idx="19"/>
          </p:nvPr>
        </p:nvSpPr>
        <p:spPr/>
        <p:txBody>
          <a:bodyPr/>
          <a:lstStyle/>
          <a:p>
            <a:r>
              <a:rPr lang="en-US" altLang="ja-JP" dirty="0" smtClean="0">
                <a:latin typeface="东芝黑体 Regular" panose="020B0500000000000000" pitchFamily="34" charset="-122"/>
                <a:ea typeface="东芝黑体 Regular" panose="020B0500000000000000" pitchFamily="34" charset="-122"/>
              </a:rPr>
              <a:t>Low ON resistance</a:t>
            </a:r>
            <a:endParaRPr lang="ja-JP" altLang="en-US" dirty="0">
              <a:latin typeface="东芝黑体 Regular" panose="020B0500000000000000" pitchFamily="34" charset="-122"/>
              <a:ea typeface="东芝黑体 Regular" panose="020B0500000000000000" pitchFamily="34" charset="-122"/>
            </a:endParaRPr>
          </a:p>
        </p:txBody>
      </p:sp>
      <p:sp>
        <p:nvSpPr>
          <p:cNvPr id="16" name="テキスト プレースホルダー 15"/>
          <p:cNvSpPr>
            <a:spLocks noGrp="1"/>
          </p:cNvSpPr>
          <p:nvPr>
            <p:ph type="body" sz="quarter" idx="29"/>
          </p:nvPr>
        </p:nvSpPr>
        <p:spPr/>
        <p:txBody>
          <a:bodyPr/>
          <a:lstStyle/>
          <a:p>
            <a:r>
              <a:rPr lang="en-US" altLang="ja-JP" dirty="0" smtClean="0">
                <a:latin typeface="东芝黑体 Regular" panose="020B0500000000000000" pitchFamily="34" charset="-122"/>
                <a:ea typeface="东芝黑体 Regular" panose="020B0500000000000000" pitchFamily="34" charset="-122"/>
              </a:rPr>
              <a:t>Packaged in SOT-1220(2.0mm×2.0mm) form factor</a:t>
            </a:r>
          </a:p>
        </p:txBody>
      </p:sp>
      <p:sp>
        <p:nvSpPr>
          <p:cNvPr id="17" name="テキスト プレースホルダー 16"/>
          <p:cNvSpPr>
            <a:spLocks noGrp="1"/>
          </p:cNvSpPr>
          <p:nvPr>
            <p:ph type="body" sz="quarter" idx="20"/>
          </p:nvPr>
        </p:nvSpPr>
        <p:spPr/>
        <p:txBody>
          <a:bodyPr/>
          <a:lstStyle/>
          <a:p>
            <a:r>
              <a:rPr lang="en-US" altLang="ja-JP" dirty="0" smtClean="0">
                <a:latin typeface="东芝黑体 Regular" panose="020B0500000000000000" pitchFamily="34" charset="-122"/>
                <a:ea typeface="东芝黑体 Regular" panose="020B0500000000000000" pitchFamily="34" charset="-122"/>
              </a:rPr>
              <a:t>Small package</a:t>
            </a:r>
            <a:endParaRPr lang="ja-JP" altLang="en-US" dirty="0">
              <a:latin typeface="东芝黑体 Regular" panose="020B0500000000000000" pitchFamily="34" charset="-122"/>
              <a:ea typeface="东芝黑体 Regular" panose="020B0500000000000000" pitchFamily="34" charset="-122"/>
            </a:endParaRPr>
          </a:p>
        </p:txBody>
      </p:sp>
      <p:pic>
        <p:nvPicPr>
          <p:cNvPr id="83" name="図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04" y="4106025"/>
            <a:ext cx="1649896" cy="1977917"/>
          </a:xfrm>
          <a:prstGeom prst="rect">
            <a:avLst/>
          </a:prstGeom>
        </p:spPr>
      </p:pic>
      <p:sp>
        <p:nvSpPr>
          <p:cNvPr id="84" name="テキスト ボックス 83"/>
          <p:cNvSpPr txBox="1"/>
          <p:nvPr/>
        </p:nvSpPr>
        <p:spPr>
          <a:xfrm>
            <a:off x="583783" y="3912442"/>
            <a:ext cx="1309621" cy="646331"/>
          </a:xfrm>
          <a:prstGeom prst="rect">
            <a:avLst/>
          </a:prstGeom>
          <a:noFill/>
        </p:spPr>
        <p:txBody>
          <a:bodyPr wrap="square" rtlCol="0">
            <a:spAutoFit/>
          </a:bodyPr>
          <a:lstStyle/>
          <a:p>
            <a:r>
              <a:rPr lang="en-US" altLang="ja-JP" sz="1200" dirty="0" smtClean="0">
                <a:latin typeface="东芝黑体 Regular" panose="020B0500000000000000" pitchFamily="34" charset="-122"/>
                <a:ea typeface="东芝黑体 Regular" panose="020B0500000000000000" pitchFamily="34" charset="-122"/>
              </a:rPr>
              <a:t>Internal circuit</a:t>
            </a:r>
          </a:p>
          <a:p>
            <a:r>
              <a:rPr lang="en-US" altLang="ja-JP" sz="1200" dirty="0" smtClean="0">
                <a:latin typeface="东芝黑体 Regular" panose="020B0500000000000000" pitchFamily="34" charset="-122"/>
                <a:ea typeface="东芝黑体 Regular" panose="020B0500000000000000" pitchFamily="34" charset="-122"/>
              </a:rPr>
              <a:t>SSM6K513NU</a:t>
            </a:r>
            <a:endParaRPr lang="ja-JP" altLang="en-US" sz="1200" dirty="0">
              <a:latin typeface="东芝黑体 Regular" panose="020B0500000000000000" pitchFamily="34" charset="-122"/>
              <a:ea typeface="东芝黑体 Regular" panose="020B0500000000000000" pitchFamily="34" charset="-122"/>
            </a:endParaRPr>
          </a:p>
          <a:p>
            <a:endParaRPr kumimoji="1" lang="ja-JP" altLang="en-US" sz="1200" dirty="0">
              <a:latin typeface="东芝黑体 Regular" panose="020B0500000000000000" pitchFamily="34" charset="-122"/>
              <a:ea typeface="东芝黑体 Regular" panose="020B0500000000000000" pitchFamily="34" charset="-122"/>
              <a:cs typeface="Meiryo UI" panose="020B0604030504040204" pitchFamily="50" charset="-128"/>
            </a:endParaRPr>
          </a:p>
        </p:txBody>
      </p:sp>
      <p:graphicFrame>
        <p:nvGraphicFramePr>
          <p:cNvPr id="86" name="表 85"/>
          <p:cNvGraphicFramePr>
            <a:graphicFrameLocks noGrp="1"/>
          </p:cNvGraphicFramePr>
          <p:nvPr>
            <p:extLst>
              <p:ext uri="{D42A27DB-BD31-4B8C-83A1-F6EECF244321}">
                <p14:modId xmlns:p14="http://schemas.microsoft.com/office/powerpoint/2010/main" val="3092443303"/>
              </p:ext>
            </p:extLst>
          </p:nvPr>
        </p:nvGraphicFramePr>
        <p:xfrm>
          <a:off x="6193971" y="4216941"/>
          <a:ext cx="5434413" cy="1701025"/>
        </p:xfrm>
        <a:graphic>
          <a:graphicData uri="http://schemas.openxmlformats.org/drawingml/2006/table">
            <a:tbl>
              <a:tblPr firstRow="1" bandRow="1">
                <a:tableStyleId>{5940675A-B579-460E-94D1-54222C63F5DA}</a:tableStyleId>
              </a:tblPr>
              <a:tblGrid>
                <a:gridCol w="838200">
                  <a:extLst>
                    <a:ext uri="{9D8B030D-6E8A-4147-A177-3AD203B41FA5}">
                      <a16:colId xmlns="" xmlns:a16="http://schemas.microsoft.com/office/drawing/2014/main" val="20000"/>
                    </a:ext>
                  </a:extLst>
                </a:gridCol>
                <a:gridCol w="461091">
                  <a:extLst>
                    <a:ext uri="{9D8B030D-6E8A-4147-A177-3AD203B41FA5}">
                      <a16:colId xmlns="" xmlns:a16="http://schemas.microsoft.com/office/drawing/2014/main" val="20001"/>
                    </a:ext>
                  </a:extLst>
                </a:gridCol>
                <a:gridCol w="1378374">
                  <a:extLst>
                    <a:ext uri="{9D8B030D-6E8A-4147-A177-3AD203B41FA5}">
                      <a16:colId xmlns="" xmlns:a16="http://schemas.microsoft.com/office/drawing/2014/main" val="20003"/>
                    </a:ext>
                  </a:extLst>
                </a:gridCol>
                <a:gridCol w="1378374">
                  <a:extLst>
                    <a:ext uri="{9D8B030D-6E8A-4147-A177-3AD203B41FA5}">
                      <a16:colId xmlns="" xmlns:a16="http://schemas.microsoft.com/office/drawing/2014/main" val="547141418"/>
                    </a:ext>
                  </a:extLst>
                </a:gridCol>
                <a:gridCol w="1378374">
                  <a:extLst>
                    <a:ext uri="{9D8B030D-6E8A-4147-A177-3AD203B41FA5}">
                      <a16:colId xmlns="" xmlns:a16="http://schemas.microsoft.com/office/drawing/2014/main" val="3622987850"/>
                    </a:ext>
                  </a:extLst>
                </a:gridCol>
              </a:tblGrid>
              <a:tr h="180000">
                <a:tc gridSpan="2">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Part</a:t>
                      </a:r>
                      <a:r>
                        <a:rPr kumimoji="1" lang="en-US" altLang="ja-JP" sz="1050" baseline="0" dirty="0" smtClean="0">
                          <a:latin typeface="东芝黑体 Regular" panose="020B0500000000000000" pitchFamily="34" charset="-122"/>
                          <a:ea typeface="东芝黑体 Regular" panose="020B0500000000000000" pitchFamily="34" charset="-122"/>
                        </a:rPr>
                        <a:t> number</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SSM6K513NU</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东芝黑体 Regular" panose="020B0500000000000000" pitchFamily="34" charset="-122"/>
                          <a:ea typeface="东芝黑体 Regular" panose="020B0500000000000000" pitchFamily="34" charset="-122"/>
                        </a:rPr>
                        <a:t>SSM6N55NU</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东芝黑体 Regular" panose="020B0500000000000000" pitchFamily="34" charset="-122"/>
                          <a:ea typeface="东芝黑体 Regular" panose="020B0500000000000000" pitchFamily="34" charset="-122"/>
                        </a:rPr>
                        <a:t>SSM6J507NU</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0"/>
                  </a:ext>
                </a:extLst>
              </a:tr>
              <a:tr h="418642">
                <a:tc gridSpan="2">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Package</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   UDFN6B</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   UDFN6B</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   UDFN6B</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1"/>
                  </a:ext>
                </a:extLst>
              </a:tr>
              <a:tr h="207441">
                <a:tc gridSpan="2">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Polarity</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err="1" smtClean="0">
                          <a:latin typeface="东芝黑体 Regular" panose="020B0500000000000000" pitchFamily="34" charset="-122"/>
                          <a:ea typeface="东芝黑体 Regular" panose="020B0500000000000000" pitchFamily="34" charset="-122"/>
                        </a:rPr>
                        <a:t>Nch</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dirty="0" err="1" smtClean="0">
                          <a:latin typeface="东芝黑体 Regular" panose="020B0500000000000000" pitchFamily="34" charset="-122"/>
                          <a:ea typeface="东芝黑体 Regular" panose="020B0500000000000000" pitchFamily="34" charset="-122"/>
                        </a:rPr>
                        <a:t>Nch</a:t>
                      </a:r>
                      <a:r>
                        <a:rPr kumimoji="1" lang="ja-JP" altLang="en-US" sz="1050" dirty="0" smtClean="0">
                          <a:latin typeface="东芝黑体 Regular" panose="020B0500000000000000" pitchFamily="34" charset="-122"/>
                          <a:ea typeface="东芝黑体 Regular" panose="020B0500000000000000" pitchFamily="34" charset="-122"/>
                        </a:rPr>
                        <a:t> </a:t>
                      </a:r>
                      <a:r>
                        <a:rPr kumimoji="1" lang="en-US" altLang="ja-JP" sz="1050" dirty="0" smtClean="0">
                          <a:latin typeface="东芝黑体 Regular" panose="020B0500000000000000" pitchFamily="34" charset="-122"/>
                          <a:ea typeface="东芝黑体 Regular" panose="020B0500000000000000" pitchFamily="34" charset="-122"/>
                        </a:rPr>
                        <a:t>x</a:t>
                      </a:r>
                      <a:r>
                        <a:rPr kumimoji="1" lang="ja-JP" altLang="en-US" sz="1050" dirty="0" smtClean="0">
                          <a:latin typeface="东芝黑体 Regular" panose="020B0500000000000000" pitchFamily="34" charset="-122"/>
                          <a:ea typeface="东芝黑体 Regular" panose="020B0500000000000000" pitchFamily="34" charset="-122"/>
                        </a:rPr>
                        <a:t>２</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50" dirty="0" err="1" smtClean="0">
                          <a:latin typeface="东芝黑体 Regular" panose="020B0500000000000000" pitchFamily="34" charset="-122"/>
                          <a:ea typeface="东芝黑体 Regular" panose="020B0500000000000000" pitchFamily="34" charset="-122"/>
                        </a:rPr>
                        <a:t>Pch</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2"/>
                  </a:ext>
                </a:extLst>
              </a:tr>
              <a:tr h="207441">
                <a:tc grid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DSS</a:t>
                      </a:r>
                      <a:r>
                        <a:rPr kumimoji="1" lang="en-US" altLang="ja-JP" sz="1050" baseline="0" dirty="0" smtClean="0">
                          <a:latin typeface="东芝黑体 Regular" panose="020B0500000000000000" pitchFamily="34" charset="-122"/>
                          <a:ea typeface="东芝黑体 Regular" panose="020B0500000000000000" pitchFamily="34" charset="-122"/>
                        </a:rPr>
                        <a:t>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30</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30</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-30</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914340827"/>
                  </a:ext>
                </a:extLst>
              </a:tr>
              <a:tr h="207441">
                <a:tc grid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I</a:t>
                      </a:r>
                      <a:r>
                        <a:rPr kumimoji="1" lang="en-US" altLang="ja-JP" sz="800" baseline="0" dirty="0" smtClean="0">
                          <a:latin typeface="东芝黑体 Regular" panose="020B0500000000000000" pitchFamily="34" charset="-122"/>
                          <a:ea typeface="东芝黑体 Regular" panose="020B0500000000000000" pitchFamily="34" charset="-122"/>
                        </a:rPr>
                        <a:t>D</a:t>
                      </a:r>
                      <a:r>
                        <a:rPr kumimoji="1" lang="en-US" altLang="ja-JP" sz="1050" baseline="0" dirty="0" smtClean="0">
                          <a:latin typeface="东芝黑体 Regular" panose="020B0500000000000000" pitchFamily="34" charset="-122"/>
                          <a:ea typeface="东芝黑体 Regular" panose="020B0500000000000000" pitchFamily="34" charset="-122"/>
                        </a:rPr>
                        <a:t> [A]</a:t>
                      </a:r>
                      <a:endParaRPr kumimoji="1" lang="ja-JP" altLang="en-US" sz="1050" baseline="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15</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4</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-10</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3"/>
                  </a:ext>
                </a:extLst>
              </a:tr>
              <a:tr h="207441">
                <a:tc rowSpan="2">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R</a:t>
                      </a:r>
                      <a:r>
                        <a:rPr kumimoji="1" lang="en-US" altLang="ja-JP" sz="800" baseline="0" dirty="0" smtClean="0">
                          <a:latin typeface="东芝黑体 Regular" panose="020B0500000000000000" pitchFamily="34" charset="-122"/>
                          <a:ea typeface="东芝黑体 Regular" panose="020B0500000000000000" pitchFamily="34" charset="-122"/>
                        </a:rPr>
                        <a:t>DS(ON)</a:t>
                      </a:r>
                      <a:r>
                        <a:rPr kumimoji="1" lang="ja-JP" altLang="en-US" sz="1100" baseline="0" dirty="0" smtClean="0">
                          <a:latin typeface="东芝黑体 Regular" panose="020B0500000000000000" pitchFamily="34" charset="-122"/>
                          <a:ea typeface="东芝黑体 Regular" panose="020B0500000000000000" pitchFamily="34" charset="-122"/>
                        </a:rPr>
                        <a:t>　</a:t>
                      </a:r>
                      <a:r>
                        <a:rPr kumimoji="1" lang="en-US" altLang="ja-JP" sz="100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GS</a:t>
                      </a:r>
                      <a:r>
                        <a:rPr kumimoji="1" lang="ja-JP" altLang="en-US" sz="1000" baseline="0" dirty="0" smtClean="0">
                          <a:latin typeface="东芝黑体 Regular" panose="020B0500000000000000" pitchFamily="34" charset="-122"/>
                          <a:ea typeface="东芝黑体 Regular" panose="020B0500000000000000" pitchFamily="34" charset="-122"/>
                        </a:rPr>
                        <a:t>＝</a:t>
                      </a:r>
                      <a:r>
                        <a:rPr kumimoji="1" lang="en-US" altLang="ja-JP" sz="1000" baseline="0" dirty="0" smtClean="0">
                          <a:latin typeface="东芝黑体 Regular" panose="020B0500000000000000" pitchFamily="34" charset="-122"/>
                          <a:ea typeface="东芝黑体 Regular" panose="020B0500000000000000" pitchFamily="34" charset="-122"/>
                        </a:rPr>
                        <a:t>4.5V</a:t>
                      </a:r>
                      <a:r>
                        <a:rPr kumimoji="1" lang="ja-JP" altLang="en-US" sz="100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a:t>
                      </a:r>
                      <a:r>
                        <a:rPr kumimoji="1" lang="en-US" altLang="ja-JP" sz="1050" baseline="0" dirty="0" err="1" smtClean="0">
                          <a:latin typeface="东芝黑体 Regular" panose="020B0500000000000000" pitchFamily="34" charset="-122"/>
                          <a:ea typeface="东芝黑体 Regular" panose="020B0500000000000000" pitchFamily="34" charset="-122"/>
                        </a:rPr>
                        <a:t>mΩ</a:t>
                      </a:r>
                      <a:r>
                        <a:rPr kumimoji="1" lang="en-US" altLang="ja-JP" sz="1050" baseline="0" dirty="0" smtClean="0">
                          <a:latin typeface="东芝黑体 Regular" panose="020B0500000000000000" pitchFamily="34" charset="-122"/>
                          <a:ea typeface="东芝黑体 Regular" panose="020B0500000000000000" pitchFamily="34" charset="-122"/>
                        </a:rPr>
                        <a:t>]</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900" dirty="0" smtClean="0">
                          <a:latin typeface="东芝黑体 Regular" panose="020B0500000000000000" pitchFamily="34" charset="-122"/>
                          <a:ea typeface="东芝黑体 Regular" panose="020B0500000000000000" pitchFamily="34" charset="-122"/>
                        </a:rPr>
                        <a:t>Typ.</a:t>
                      </a:r>
                      <a:endParaRPr kumimoji="1" lang="ja-JP" altLang="en-US" sz="90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8.0</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48</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19</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4"/>
                  </a:ext>
                </a:extLst>
              </a:tr>
              <a:tr h="207441">
                <a:tc vMerge="1">
                  <a:txBody>
                    <a:bodyPr/>
                    <a:lstStyle/>
                    <a:p>
                      <a:endParaRPr kumimoji="1" lang="ja-JP" altLang="en-US" sz="1600" dirty="0">
                        <a:latin typeface="+mn-ea"/>
                        <a:ea typeface="+mn-ea"/>
                      </a:endParaRPr>
                    </a:p>
                  </a:txBody>
                  <a:tcPr anchor="ctr"/>
                </a:tc>
                <a:tc>
                  <a:txBody>
                    <a:bodyPr/>
                    <a:lstStyle/>
                    <a:p>
                      <a:pPr algn="ctr"/>
                      <a:r>
                        <a:rPr kumimoji="1" lang="en-US" altLang="ja-JP" sz="900" dirty="0" smtClean="0">
                          <a:latin typeface="东芝黑体 Regular" panose="020B0500000000000000" pitchFamily="34" charset="-122"/>
                          <a:ea typeface="东芝黑体 Regular" panose="020B0500000000000000" pitchFamily="34" charset="-122"/>
                        </a:rPr>
                        <a:t>Max.</a:t>
                      </a:r>
                      <a:endParaRPr kumimoji="1" lang="ja-JP" altLang="en-US" sz="90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12</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64</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28</a:t>
                      </a:r>
                      <a:endParaRPr kumimoji="1" lang="ja-JP" altLang="en-US" sz="1050" dirty="0">
                        <a:latin typeface="东芝黑体 Regular" panose="020B0500000000000000" pitchFamily="34" charset="-122"/>
                        <a:ea typeface="东芝黑体 Regular" panose="020B0500000000000000" pitchFamily="34" charset="-122"/>
                      </a:endParaRPr>
                    </a:p>
                  </a:txBody>
                  <a:tcPr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025" y="4438181"/>
            <a:ext cx="355834" cy="3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4702" y="4438181"/>
            <a:ext cx="355834" cy="3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5570" y="4438181"/>
            <a:ext cx="355834" cy="3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5"/>
          <p:cNvSpPr>
            <a:spLocks noEditPoints="1"/>
          </p:cNvSpPr>
          <p:nvPr/>
        </p:nvSpPr>
        <p:spPr bwMode="auto">
          <a:xfrm>
            <a:off x="10191198" y="5962022"/>
            <a:ext cx="203090" cy="143554"/>
          </a:xfrm>
          <a:custGeom>
            <a:avLst/>
            <a:gdLst>
              <a:gd name="T0" fmla="*/ 33 w 34"/>
              <a:gd name="T1" fmla="*/ 5 h 23"/>
              <a:gd name="T2" fmla="*/ 30 w 34"/>
              <a:gd name="T3" fmla="*/ 5 h 23"/>
              <a:gd name="T4" fmla="*/ 30 w 34"/>
              <a:gd name="T5" fmla="*/ 1 h 23"/>
              <a:gd name="T6" fmla="*/ 29 w 34"/>
              <a:gd name="T7" fmla="*/ 0 h 23"/>
              <a:gd name="T8" fmla="*/ 0 w 34"/>
              <a:gd name="T9" fmla="*/ 0 h 23"/>
              <a:gd name="T10" fmla="*/ 0 w 34"/>
              <a:gd name="T11" fmla="*/ 1 h 23"/>
              <a:gd name="T12" fmla="*/ 0 w 34"/>
              <a:gd name="T13" fmla="*/ 18 h 23"/>
              <a:gd name="T14" fmla="*/ 0 w 34"/>
              <a:gd name="T15" fmla="*/ 18 h 23"/>
              <a:gd name="T16" fmla="*/ 4 w 34"/>
              <a:gd name="T17" fmla="*/ 18 h 23"/>
              <a:gd name="T18" fmla="*/ 4 w 34"/>
              <a:gd name="T19" fmla="*/ 23 h 23"/>
              <a:gd name="T20" fmla="*/ 4 w 34"/>
              <a:gd name="T21" fmla="*/ 23 h 23"/>
              <a:gd name="T22" fmla="*/ 33 w 34"/>
              <a:gd name="T23" fmla="*/ 23 h 23"/>
              <a:gd name="T24" fmla="*/ 34 w 34"/>
              <a:gd name="T25" fmla="*/ 23 h 23"/>
              <a:gd name="T26" fmla="*/ 34 w 34"/>
              <a:gd name="T27" fmla="*/ 6 h 23"/>
              <a:gd name="T28" fmla="*/ 33 w 34"/>
              <a:gd name="T29" fmla="*/ 5 h 23"/>
              <a:gd name="T30" fmla="*/ 33 w 34"/>
              <a:gd name="T31" fmla="*/ 10 h 23"/>
              <a:gd name="T32" fmla="*/ 5 w 34"/>
              <a:gd name="T33" fmla="*/ 10 h 23"/>
              <a:gd name="T34" fmla="*/ 5 w 34"/>
              <a:gd name="T35" fmla="*/ 6 h 23"/>
              <a:gd name="T36" fmla="*/ 33 w 34"/>
              <a:gd name="T37" fmla="*/ 6 h 23"/>
              <a:gd name="T38" fmla="*/ 33 w 34"/>
              <a:gd name="T39" fmla="*/ 10 h 23"/>
              <a:gd name="T40" fmla="*/ 5 w 34"/>
              <a:gd name="T41" fmla="*/ 22 h 23"/>
              <a:gd name="T42" fmla="*/ 5 w 34"/>
              <a:gd name="T43" fmla="*/ 11 h 23"/>
              <a:gd name="T44" fmla="*/ 33 w 34"/>
              <a:gd name="T45" fmla="*/ 11 h 23"/>
              <a:gd name="T46" fmla="*/ 33 w 34"/>
              <a:gd name="T47" fmla="*/ 22 h 23"/>
              <a:gd name="T48" fmla="*/ 5 w 34"/>
              <a:gd name="T49" fmla="*/ 22 h 23"/>
              <a:gd name="T50" fmla="*/ 1 w 34"/>
              <a:gd name="T51" fmla="*/ 1 h 23"/>
              <a:gd name="T52" fmla="*/ 29 w 34"/>
              <a:gd name="T53" fmla="*/ 1 h 23"/>
              <a:gd name="T54" fmla="*/ 29 w 34"/>
              <a:gd name="T55" fmla="*/ 5 h 23"/>
              <a:gd name="T56" fmla="*/ 4 w 34"/>
              <a:gd name="T57" fmla="*/ 5 h 23"/>
              <a:gd name="T58" fmla="*/ 4 w 34"/>
              <a:gd name="T59" fmla="*/ 6 h 23"/>
              <a:gd name="T60" fmla="*/ 4 w 34"/>
              <a:gd name="T61" fmla="*/ 17 h 23"/>
              <a:gd name="T62" fmla="*/ 1 w 34"/>
              <a:gd name="T63" fmla="*/ 17 h 23"/>
              <a:gd name="T64" fmla="*/ 1 w 34"/>
              <a:gd name="T6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3">
                <a:moveTo>
                  <a:pt x="33" y="5"/>
                </a:moveTo>
                <a:cubicBezTo>
                  <a:pt x="30" y="5"/>
                  <a:pt x="30" y="5"/>
                  <a:pt x="30" y="5"/>
                </a:cubicBezTo>
                <a:cubicBezTo>
                  <a:pt x="30" y="1"/>
                  <a:pt x="30" y="1"/>
                  <a:pt x="30" y="1"/>
                </a:cubicBezTo>
                <a:cubicBezTo>
                  <a:pt x="30" y="1"/>
                  <a:pt x="30" y="0"/>
                  <a:pt x="29" y="0"/>
                </a:cubicBezTo>
                <a:cubicBezTo>
                  <a:pt x="0" y="0"/>
                  <a:pt x="0" y="0"/>
                  <a:pt x="0" y="0"/>
                </a:cubicBezTo>
                <a:cubicBezTo>
                  <a:pt x="0" y="0"/>
                  <a:pt x="0" y="1"/>
                  <a:pt x="0" y="1"/>
                </a:cubicBezTo>
                <a:cubicBezTo>
                  <a:pt x="0" y="18"/>
                  <a:pt x="0" y="18"/>
                  <a:pt x="0" y="18"/>
                </a:cubicBezTo>
                <a:cubicBezTo>
                  <a:pt x="0" y="18"/>
                  <a:pt x="0" y="18"/>
                  <a:pt x="0" y="18"/>
                </a:cubicBezTo>
                <a:cubicBezTo>
                  <a:pt x="4" y="18"/>
                  <a:pt x="4" y="18"/>
                  <a:pt x="4" y="18"/>
                </a:cubicBezTo>
                <a:cubicBezTo>
                  <a:pt x="4" y="23"/>
                  <a:pt x="4" y="23"/>
                  <a:pt x="4" y="23"/>
                </a:cubicBezTo>
                <a:cubicBezTo>
                  <a:pt x="4" y="23"/>
                  <a:pt x="4" y="23"/>
                  <a:pt x="4" y="23"/>
                </a:cubicBezTo>
                <a:cubicBezTo>
                  <a:pt x="33" y="23"/>
                  <a:pt x="33" y="23"/>
                  <a:pt x="33" y="23"/>
                </a:cubicBezTo>
                <a:cubicBezTo>
                  <a:pt x="34" y="23"/>
                  <a:pt x="34" y="23"/>
                  <a:pt x="34" y="23"/>
                </a:cubicBezTo>
                <a:cubicBezTo>
                  <a:pt x="34" y="6"/>
                  <a:pt x="34" y="6"/>
                  <a:pt x="34" y="6"/>
                </a:cubicBezTo>
                <a:cubicBezTo>
                  <a:pt x="34" y="6"/>
                  <a:pt x="34" y="5"/>
                  <a:pt x="33" y="5"/>
                </a:cubicBezTo>
                <a:close/>
                <a:moveTo>
                  <a:pt x="33" y="10"/>
                </a:moveTo>
                <a:cubicBezTo>
                  <a:pt x="5" y="10"/>
                  <a:pt x="5" y="10"/>
                  <a:pt x="5" y="10"/>
                </a:cubicBezTo>
                <a:cubicBezTo>
                  <a:pt x="5" y="6"/>
                  <a:pt x="5" y="6"/>
                  <a:pt x="5" y="6"/>
                </a:cubicBezTo>
                <a:cubicBezTo>
                  <a:pt x="33" y="6"/>
                  <a:pt x="33" y="6"/>
                  <a:pt x="33" y="6"/>
                </a:cubicBezTo>
                <a:lnTo>
                  <a:pt x="33" y="10"/>
                </a:lnTo>
                <a:close/>
                <a:moveTo>
                  <a:pt x="5" y="22"/>
                </a:moveTo>
                <a:cubicBezTo>
                  <a:pt x="5" y="11"/>
                  <a:pt x="5" y="11"/>
                  <a:pt x="5" y="11"/>
                </a:cubicBezTo>
                <a:cubicBezTo>
                  <a:pt x="33" y="11"/>
                  <a:pt x="33" y="11"/>
                  <a:pt x="33" y="11"/>
                </a:cubicBezTo>
                <a:cubicBezTo>
                  <a:pt x="33" y="22"/>
                  <a:pt x="33" y="22"/>
                  <a:pt x="33" y="22"/>
                </a:cubicBezTo>
                <a:lnTo>
                  <a:pt x="5" y="22"/>
                </a:lnTo>
                <a:close/>
                <a:moveTo>
                  <a:pt x="1" y="1"/>
                </a:moveTo>
                <a:cubicBezTo>
                  <a:pt x="29" y="1"/>
                  <a:pt x="29" y="1"/>
                  <a:pt x="29" y="1"/>
                </a:cubicBezTo>
                <a:cubicBezTo>
                  <a:pt x="29" y="5"/>
                  <a:pt x="29" y="5"/>
                  <a:pt x="29" y="5"/>
                </a:cubicBezTo>
                <a:cubicBezTo>
                  <a:pt x="4" y="5"/>
                  <a:pt x="4" y="5"/>
                  <a:pt x="4" y="5"/>
                </a:cubicBezTo>
                <a:cubicBezTo>
                  <a:pt x="4" y="5"/>
                  <a:pt x="4" y="6"/>
                  <a:pt x="4" y="6"/>
                </a:cubicBezTo>
                <a:cubicBezTo>
                  <a:pt x="4" y="17"/>
                  <a:pt x="4" y="17"/>
                  <a:pt x="4" y="17"/>
                </a:cubicBezTo>
                <a:cubicBezTo>
                  <a:pt x="1" y="17"/>
                  <a:pt x="1" y="17"/>
                  <a:pt x="1" y="17"/>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9" name="タイトル 5"/>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smtClean="0">
                <a:latin typeface="东芝黑体 Regular" panose="020B0500000000000000" pitchFamily="34" charset="-122"/>
                <a:ea typeface="东芝黑体 Regular" panose="020B0500000000000000" pitchFamily="34" charset="-122"/>
              </a:rPr>
              <a:t>       </a:t>
            </a:r>
            <a:r>
              <a:rPr lang="zh-CN" altLang="en-US" sz="2800" dirty="0" smtClean="0">
                <a:latin typeface="东芝黑体 Bold" panose="020B0800000000000000" pitchFamily="34" charset="-122"/>
                <a:ea typeface="东芝黑体 Bold" panose="020B0800000000000000" pitchFamily="34" charset="-122"/>
              </a:rPr>
              <a:t>小</a:t>
            </a:r>
            <a:r>
              <a:rPr lang="zh-CN" altLang="en-US" sz="2800" dirty="0">
                <a:latin typeface="东芝黑体 Bold" panose="020B0800000000000000" pitchFamily="34" charset="-122"/>
                <a:ea typeface="东芝黑体 Bold" panose="020B0800000000000000" pitchFamily="34" charset="-122"/>
              </a:rPr>
              <a:t>信</a:t>
            </a:r>
            <a:r>
              <a:rPr lang="zh-CN" altLang="en-US" sz="2800" dirty="0" smtClean="0">
                <a:latin typeface="东芝黑体 Bold" panose="020B0800000000000000" pitchFamily="34" charset="-122"/>
                <a:ea typeface="东芝黑体 Bold" panose="020B0800000000000000" pitchFamily="34" charset="-122"/>
              </a:rPr>
              <a:t>号</a:t>
            </a:r>
            <a:r>
              <a:rPr lang="zh-CN" altLang="en-US" sz="2800" dirty="0">
                <a:latin typeface="东芝黑体 Bold" panose="020B0800000000000000" pitchFamily="34" charset="-122"/>
                <a:ea typeface="东芝黑体 Bold" panose="020B0800000000000000" pitchFamily="34" charset="-122"/>
              </a:rPr>
              <a:t>、</a:t>
            </a:r>
            <a:r>
              <a:rPr lang="en-US" altLang="ja-JP" sz="2800" dirty="0" smtClean="0">
                <a:latin typeface="东芝黑体 Bold" panose="020B0800000000000000" pitchFamily="34" charset="-122"/>
                <a:ea typeface="东芝黑体 Bold" panose="020B0800000000000000" pitchFamily="34" charset="-122"/>
              </a:rPr>
              <a:t>MOSFET</a:t>
            </a:r>
            <a:r>
              <a:rPr lang="zh-CN" altLang="en-US" sz="2400" dirty="0" smtClean="0">
                <a:latin typeface="东芝黑体 Bold" panose="020B0800000000000000" pitchFamily="34" charset="-122"/>
                <a:ea typeface="东芝黑体 Bold" panose="020B0800000000000000" pitchFamily="34" charset="-122"/>
              </a:rPr>
              <a:t>（</a:t>
            </a:r>
            <a:r>
              <a:rPr lang="en-US" altLang="ja-JP" sz="2400" dirty="0" smtClean="0">
                <a:latin typeface="东芝黑体 Bold" panose="020B0800000000000000" pitchFamily="34" charset="-122"/>
                <a:ea typeface="东芝黑体 Bold" panose="020B0800000000000000" pitchFamily="34" charset="-122"/>
              </a:rPr>
              <a:t>SSM6K513NU</a:t>
            </a:r>
            <a:r>
              <a:rPr lang="ja-JP" altLang="en-US" sz="2400" dirty="0" smtClean="0">
                <a:latin typeface="方正黑体简体" panose="02010601030101010101" pitchFamily="2" charset="-122"/>
                <a:ea typeface="方正黑体简体" panose="02010601030101010101" pitchFamily="2" charset="-122"/>
              </a:rPr>
              <a:t>／</a:t>
            </a:r>
            <a:r>
              <a:rPr lang="en-US" altLang="ja-JP" sz="2400" dirty="0" smtClean="0">
                <a:latin typeface="东芝黑体 Bold" panose="020B0800000000000000" pitchFamily="34" charset="-122"/>
                <a:ea typeface="东芝黑体 Bold" panose="020B0800000000000000" pitchFamily="34" charset="-122"/>
              </a:rPr>
              <a:t>SSM6N55NU</a:t>
            </a:r>
            <a:r>
              <a:rPr lang="ja-JP" altLang="en-US" sz="2400" dirty="0" smtClean="0">
                <a:latin typeface="方正黑体简体" panose="02010601030101010101" pitchFamily="2" charset="-122"/>
                <a:ea typeface="方正黑体简体" panose="02010601030101010101" pitchFamily="2" charset="-122"/>
              </a:rPr>
              <a:t>／</a:t>
            </a:r>
            <a:r>
              <a:rPr lang="en-US" altLang="ja-JP" sz="2400" dirty="0" smtClean="0">
                <a:latin typeface="东芝黑体 Bold" panose="020B0800000000000000" pitchFamily="34" charset="-122"/>
                <a:ea typeface="东芝黑体 Bold" panose="020B0800000000000000" pitchFamily="34" charset="-122"/>
              </a:rPr>
              <a:t>SSM6J507NU</a:t>
            </a:r>
            <a:r>
              <a:rPr lang="zh-CN" altLang="en-US" sz="2400" dirty="0" smtClean="0">
                <a:latin typeface="东芝黑体 Bold" panose="020B0800000000000000" pitchFamily="34" charset="-122"/>
                <a:ea typeface="东芝黑体 Bold" panose="020B0800000000000000" pitchFamily="34" charset="-122"/>
              </a:rPr>
              <a:t>）</a:t>
            </a:r>
            <a:endParaRPr lang="ja-JP" altLang="en-US" sz="12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2734119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458289400"/>
              </p:ext>
            </p:extLst>
          </p:nvPr>
        </p:nvGraphicFramePr>
        <p:xfrm>
          <a:off x="7966570" y="4217349"/>
          <a:ext cx="3641223" cy="1582770"/>
        </p:xfrm>
        <a:graphic>
          <a:graphicData uri="http://schemas.openxmlformats.org/drawingml/2006/table">
            <a:tbl>
              <a:tblPr firstRow="1" bandRow="1">
                <a:tableStyleId>{5940675A-B579-460E-94D1-54222C63F5DA}</a:tableStyleId>
              </a:tblPr>
              <a:tblGrid>
                <a:gridCol w="2164761">
                  <a:extLst>
                    <a:ext uri="{9D8B030D-6E8A-4147-A177-3AD203B41FA5}">
                      <a16:colId xmlns:a16="http://schemas.microsoft.com/office/drawing/2014/main" xmlns="" val="20000"/>
                    </a:ext>
                  </a:extLst>
                </a:gridCol>
                <a:gridCol w="1476462">
                  <a:extLst>
                    <a:ext uri="{9D8B030D-6E8A-4147-A177-3AD203B41FA5}">
                      <a16:colId xmlns:a16="http://schemas.microsoft.com/office/drawing/2014/main" xmlns="" val="20002"/>
                    </a:ext>
                  </a:extLst>
                </a:gridCol>
              </a:tblGrid>
              <a:tr h="180000">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Part</a:t>
                      </a:r>
                      <a:r>
                        <a:rPr kumimoji="1" lang="en-US" altLang="ja-JP" sz="1050" baseline="0" dirty="0" smtClean="0">
                          <a:latin typeface="东芝黑体 Regular" panose="020B0500000000000000" pitchFamily="34" charset="-122"/>
                          <a:ea typeface="东芝黑体 Regular" panose="020B0500000000000000" pitchFamily="34" charset="-122"/>
                        </a:rPr>
                        <a:t> number</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TC75S67TU</a:t>
                      </a:r>
                      <a:endParaRPr kumimoji="1" lang="ja-JP" altLang="en-US" sz="1050" dirty="0" smtClean="0">
                        <a:solidFill>
                          <a:schemeClr val="tx1"/>
                        </a:solidFill>
                        <a:latin typeface="东芝黑体 Regular" panose="020B0500000000000000" pitchFamily="34" charset="-122"/>
                        <a:ea typeface="东芝黑体 Regular" panose="020B0500000000000000" pitchFamily="34" charset="-122"/>
                        <a:cs typeface="Meiryo UI" pitchFamily="50" charset="-128"/>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0"/>
                  </a:ext>
                </a:extLst>
              </a:tr>
              <a:tr h="541355">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Package</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l"/>
                      <a:r>
                        <a:rPr kumimoji="1" lang="en-US" altLang="ja-JP" sz="1050" dirty="0" smtClean="0">
                          <a:latin typeface="东芝黑体 Regular" panose="020B0500000000000000" pitchFamily="34" charset="-122"/>
                          <a:ea typeface="东芝黑体 Regular" panose="020B0500000000000000" pitchFamily="34" charset="-122"/>
                        </a:rPr>
                        <a:t>     UFV</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1"/>
                  </a:ext>
                </a:extLst>
              </a:tr>
              <a:tr h="185368">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DD</a:t>
                      </a:r>
                      <a:r>
                        <a:rPr kumimoji="1" lang="zh-CN" altLang="en-US" sz="800" baseline="0" dirty="0" smtClean="0">
                          <a:latin typeface="东芝黑体 Regular" panose="020B0500000000000000" pitchFamily="34" charset="-122"/>
                          <a:ea typeface="东芝黑体 Regular" panose="020B0500000000000000" pitchFamily="34" charset="-122"/>
                        </a:rPr>
                        <a:t>，</a:t>
                      </a:r>
                      <a:r>
                        <a:rPr kumimoji="1" lang="en-US" altLang="ja-JP" sz="800" baseline="0" dirty="0" smtClean="0">
                          <a:latin typeface="东芝黑体 Regular" panose="020B0500000000000000" pitchFamily="34" charset="-122"/>
                          <a:ea typeface="东芝黑体 Regular" panose="020B0500000000000000" pitchFamily="34" charset="-122"/>
                        </a:rPr>
                        <a:t>SS</a:t>
                      </a:r>
                      <a:r>
                        <a:rPr kumimoji="1" lang="en-US" altLang="ja-JP" sz="1050" baseline="0" dirty="0" smtClean="0">
                          <a:latin typeface="东芝黑体 Regular" panose="020B0500000000000000" pitchFamily="34" charset="-122"/>
                          <a:ea typeface="东芝黑体 Regular" panose="020B0500000000000000" pitchFamily="34" charset="-122"/>
                        </a:rPr>
                        <a:t> (Max.)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±2.75</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2"/>
                  </a:ext>
                </a:extLst>
              </a:tr>
              <a:tr h="185368">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DD</a:t>
                      </a:r>
                      <a:r>
                        <a:rPr kumimoji="1" lang="zh-CN" altLang="en-US" sz="800" baseline="0" dirty="0" smtClean="0">
                          <a:latin typeface="东芝黑体 Regular" panose="020B0500000000000000" pitchFamily="34" charset="-122"/>
                          <a:ea typeface="东芝黑体 Regular" panose="020B0500000000000000" pitchFamily="34" charset="-122"/>
                        </a:rPr>
                        <a:t>，</a:t>
                      </a:r>
                      <a:r>
                        <a:rPr kumimoji="1" lang="en-US" altLang="ja-JP" sz="800" baseline="0" dirty="0" smtClean="0">
                          <a:latin typeface="东芝黑体 Regular" panose="020B0500000000000000" pitchFamily="34" charset="-122"/>
                          <a:ea typeface="东芝黑体 Regular" panose="020B0500000000000000" pitchFamily="34" charset="-122"/>
                        </a:rPr>
                        <a:t>SS</a:t>
                      </a:r>
                      <a:r>
                        <a:rPr kumimoji="1" lang="en-US" altLang="ja-JP" sz="1050" baseline="0" dirty="0" smtClean="0">
                          <a:latin typeface="东芝黑体 Regular" panose="020B0500000000000000" pitchFamily="34" charset="-122"/>
                          <a:ea typeface="东芝黑体 Regular" panose="020B0500000000000000" pitchFamily="34" charset="-122"/>
                        </a:rPr>
                        <a:t> (Min.) [V]</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±1.1</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4014578903"/>
                  </a:ext>
                </a:extLst>
              </a:tr>
              <a:tr h="185368">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I</a:t>
                      </a:r>
                      <a:r>
                        <a:rPr kumimoji="1" lang="en-US" altLang="ja-JP" sz="800" baseline="0" dirty="0" smtClean="0">
                          <a:latin typeface="东芝黑体 Regular" panose="020B0500000000000000" pitchFamily="34" charset="-122"/>
                          <a:ea typeface="东芝黑体 Regular" panose="020B0500000000000000" pitchFamily="34" charset="-122"/>
                        </a:rPr>
                        <a:t>DD</a:t>
                      </a:r>
                      <a:r>
                        <a:rPr kumimoji="1" lang="en-US" altLang="ja-JP" sz="1050" baseline="0" dirty="0" smtClean="0">
                          <a:latin typeface="东芝黑体 Regular" panose="020B0500000000000000" pitchFamily="34" charset="-122"/>
                          <a:ea typeface="东芝黑体 Regular" panose="020B0500000000000000" pitchFamily="34" charset="-122"/>
                        </a:rPr>
                        <a:t> (Max.) [</a:t>
                      </a:r>
                      <a:r>
                        <a:rPr kumimoji="1" lang="en-US" altLang="ja-JP" sz="1050" baseline="0" dirty="0" err="1" smtClean="0">
                          <a:latin typeface="东芝黑体 Regular" panose="020B0500000000000000" pitchFamily="34" charset="-122"/>
                          <a:ea typeface="东芝黑体 Regular" panose="020B0500000000000000" pitchFamily="34" charset="-122"/>
                        </a:rPr>
                        <a:t>μA</a:t>
                      </a:r>
                      <a:r>
                        <a:rPr kumimoji="1" lang="en-US" altLang="ja-JP" sz="1050" baseline="0" dirty="0" smtClean="0">
                          <a:latin typeface="东芝黑体 Regular" panose="020B0500000000000000" pitchFamily="34" charset="-122"/>
                          <a:ea typeface="东芝黑体 Regular" panose="020B0500000000000000" pitchFamily="34" charset="-122"/>
                        </a:rPr>
                        <a:t>]</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700</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0003"/>
                  </a:ext>
                </a:extLst>
              </a:tr>
              <a:tr h="305311">
                <a:tc>
                  <a:txBody>
                    <a:bodyPr/>
                    <a:lstStyle/>
                    <a:p>
                      <a:pPr algn="ctr"/>
                      <a:r>
                        <a:rPr kumimoji="1" lang="en-US" altLang="ja-JP" sz="1050" baseline="0" dirty="0" smtClean="0">
                          <a:latin typeface="东芝黑体 Regular" panose="020B0500000000000000" pitchFamily="34" charset="-122"/>
                          <a:ea typeface="东芝黑体 Regular" panose="020B0500000000000000" pitchFamily="34" charset="-122"/>
                        </a:rPr>
                        <a:t>V</a:t>
                      </a:r>
                      <a:r>
                        <a:rPr kumimoji="1" lang="en-US" altLang="ja-JP" sz="800" baseline="0" dirty="0" smtClean="0">
                          <a:latin typeface="东芝黑体 Regular" panose="020B0500000000000000" pitchFamily="34" charset="-122"/>
                          <a:ea typeface="东芝黑体 Regular" panose="020B0500000000000000" pitchFamily="34" charset="-122"/>
                        </a:rPr>
                        <a:t>NI</a:t>
                      </a:r>
                      <a:r>
                        <a:rPr kumimoji="1" lang="ja-JP" altLang="en-US" sz="1050" baseline="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(Typ.) @f</a:t>
                      </a:r>
                      <a:r>
                        <a:rPr kumimoji="1" lang="ja-JP" altLang="en-US" sz="1050" baseline="0" dirty="0" smtClean="0">
                          <a:latin typeface="东芝黑体 Regular" panose="020B0500000000000000" pitchFamily="34" charset="-122"/>
                          <a:ea typeface="东芝黑体 Regular" panose="020B0500000000000000" pitchFamily="34" charset="-122"/>
                        </a:rPr>
                        <a:t>＝</a:t>
                      </a:r>
                      <a:r>
                        <a:rPr kumimoji="1" lang="en-US" altLang="ja-JP" sz="1050" baseline="0" dirty="0" smtClean="0">
                          <a:latin typeface="东芝黑体 Regular" panose="020B0500000000000000" pitchFamily="34" charset="-122"/>
                          <a:ea typeface="东芝黑体 Regular" panose="020B0500000000000000" pitchFamily="34" charset="-122"/>
                        </a:rPr>
                        <a:t>1kHz [</a:t>
                      </a:r>
                      <a:r>
                        <a:rPr kumimoji="1" lang="en-US" altLang="ja-JP" sz="1050" baseline="0" dirty="0" err="1" smtClean="0">
                          <a:latin typeface="东芝黑体 Regular" panose="020B0500000000000000" pitchFamily="34" charset="-122"/>
                          <a:ea typeface="东芝黑体 Regular" panose="020B0500000000000000" pitchFamily="34" charset="-122"/>
                        </a:rPr>
                        <a:t>nV</a:t>
                      </a:r>
                      <a:r>
                        <a:rPr kumimoji="1" lang="en-US" altLang="ja-JP" sz="1050" baseline="0" dirty="0" smtClean="0">
                          <a:latin typeface="东芝黑体 Regular" panose="020B0500000000000000" pitchFamily="34" charset="-122"/>
                          <a:ea typeface="东芝黑体 Regular" panose="020B0500000000000000" pitchFamily="34" charset="-122"/>
                        </a:rPr>
                        <a:t>/</a:t>
                      </a:r>
                      <a:r>
                        <a:rPr kumimoji="1" lang="ja-JP" altLang="en-US" sz="1050" baseline="0" dirty="0" smtClean="0">
                          <a:latin typeface="东芝黑体 Regular" panose="020B0500000000000000" pitchFamily="34" charset="-122"/>
                          <a:ea typeface="东芝黑体 Regular" panose="020B0500000000000000" pitchFamily="34" charset="-122"/>
                        </a:rPr>
                        <a:t>√</a:t>
                      </a:r>
                      <a:r>
                        <a:rPr kumimoji="1" lang="en-US" altLang="ja-JP" sz="1050" baseline="0" dirty="0" smtClean="0">
                          <a:latin typeface="东芝黑体 Regular" panose="020B0500000000000000" pitchFamily="34" charset="-122"/>
                          <a:ea typeface="东芝黑体 Regular" panose="020B0500000000000000" pitchFamily="34" charset="-122"/>
                        </a:rPr>
                        <a:t>Hz]</a:t>
                      </a:r>
                      <a:endParaRPr kumimoji="1" lang="ja-JP" altLang="en-US" sz="1050" baseline="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6</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xmlns="" val="1227366569"/>
                  </a:ext>
                </a:extLst>
              </a:tr>
            </a:tbl>
          </a:graphicData>
        </a:graphic>
      </p:graphicFrame>
      <p:grpSp>
        <p:nvGrpSpPr>
          <p:cNvPr id="171" name="グループ化 170"/>
          <p:cNvGrpSpPr/>
          <p:nvPr/>
        </p:nvGrpSpPr>
        <p:grpSpPr>
          <a:xfrm>
            <a:off x="2684988" y="3983038"/>
            <a:ext cx="3381375" cy="1631950"/>
            <a:chOff x="2281238" y="3983038"/>
            <a:chExt cx="3381375" cy="1631950"/>
          </a:xfrm>
        </p:grpSpPr>
        <p:sp>
          <p:nvSpPr>
            <p:cNvPr id="112" name="Freeform 82"/>
            <p:cNvSpPr>
              <a:spLocks noEditPoints="1"/>
            </p:cNvSpPr>
            <p:nvPr/>
          </p:nvSpPr>
          <p:spPr bwMode="auto">
            <a:xfrm>
              <a:off x="2281238" y="3983038"/>
              <a:ext cx="41275" cy="57150"/>
            </a:xfrm>
            <a:custGeom>
              <a:avLst/>
              <a:gdLst>
                <a:gd name="T0" fmla="*/ 26 w 26"/>
                <a:gd name="T1" fmla="*/ 26 h 36"/>
                <a:gd name="T2" fmla="*/ 22 w 26"/>
                <a:gd name="T3" fmla="*/ 26 h 36"/>
                <a:gd name="T4" fmla="*/ 22 w 26"/>
                <a:gd name="T5" fmla="*/ 36 h 36"/>
                <a:gd name="T6" fmla="*/ 18 w 26"/>
                <a:gd name="T7" fmla="*/ 36 h 36"/>
                <a:gd name="T8" fmla="*/ 18 w 26"/>
                <a:gd name="T9" fmla="*/ 26 h 36"/>
                <a:gd name="T10" fmla="*/ 0 w 26"/>
                <a:gd name="T11" fmla="*/ 26 h 36"/>
                <a:gd name="T12" fmla="*/ 0 w 26"/>
                <a:gd name="T13" fmla="*/ 20 h 36"/>
                <a:gd name="T14" fmla="*/ 18 w 26"/>
                <a:gd name="T15" fmla="*/ 0 h 36"/>
                <a:gd name="T16" fmla="*/ 22 w 26"/>
                <a:gd name="T17" fmla="*/ 0 h 36"/>
                <a:gd name="T18" fmla="*/ 22 w 26"/>
                <a:gd name="T19" fmla="*/ 22 h 36"/>
                <a:gd name="T20" fmla="*/ 26 w 26"/>
                <a:gd name="T21" fmla="*/ 22 h 36"/>
                <a:gd name="T22" fmla="*/ 26 w 26"/>
                <a:gd name="T23" fmla="*/ 26 h 36"/>
                <a:gd name="T24" fmla="*/ 18 w 26"/>
                <a:gd name="T25" fmla="*/ 22 h 36"/>
                <a:gd name="T26" fmla="*/ 18 w 26"/>
                <a:gd name="T27" fmla="*/ 6 h 36"/>
                <a:gd name="T28" fmla="*/ 4 w 26"/>
                <a:gd name="T29" fmla="*/ 22 h 36"/>
                <a:gd name="T30" fmla="*/ 18 w 26"/>
                <a:gd name="T3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6">
                  <a:moveTo>
                    <a:pt x="26" y="26"/>
                  </a:moveTo>
                  <a:lnTo>
                    <a:pt x="22" y="26"/>
                  </a:lnTo>
                  <a:lnTo>
                    <a:pt x="22" y="36"/>
                  </a:lnTo>
                  <a:lnTo>
                    <a:pt x="18" y="36"/>
                  </a:lnTo>
                  <a:lnTo>
                    <a:pt x="18" y="26"/>
                  </a:lnTo>
                  <a:lnTo>
                    <a:pt x="0" y="26"/>
                  </a:lnTo>
                  <a:lnTo>
                    <a:pt x="0" y="20"/>
                  </a:lnTo>
                  <a:lnTo>
                    <a:pt x="18" y="0"/>
                  </a:lnTo>
                  <a:lnTo>
                    <a:pt x="22" y="0"/>
                  </a:lnTo>
                  <a:lnTo>
                    <a:pt x="22" y="22"/>
                  </a:lnTo>
                  <a:lnTo>
                    <a:pt x="26" y="22"/>
                  </a:lnTo>
                  <a:lnTo>
                    <a:pt x="26" y="26"/>
                  </a:lnTo>
                  <a:close/>
                  <a:moveTo>
                    <a:pt x="18" y="22"/>
                  </a:moveTo>
                  <a:lnTo>
                    <a:pt x="18" y="6"/>
                  </a:lnTo>
                  <a:lnTo>
                    <a:pt x="4" y="22"/>
                  </a:lnTo>
                  <a:lnTo>
                    <a:pt x="18" y="22"/>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3" name="Freeform 83"/>
            <p:cNvSpPr>
              <a:spLocks noEditPoints="1"/>
            </p:cNvSpPr>
            <p:nvPr/>
          </p:nvSpPr>
          <p:spPr bwMode="auto">
            <a:xfrm>
              <a:off x="2332038" y="3983038"/>
              <a:ext cx="38100" cy="57150"/>
            </a:xfrm>
            <a:custGeom>
              <a:avLst/>
              <a:gdLst>
                <a:gd name="T0" fmla="*/ 6 w 12"/>
                <a:gd name="T1" fmla="*/ 18 h 18"/>
                <a:gd name="T2" fmla="*/ 1 w 12"/>
                <a:gd name="T3" fmla="*/ 16 h 18"/>
                <a:gd name="T4" fmla="*/ 0 w 12"/>
                <a:gd name="T5" fmla="*/ 9 h 18"/>
                <a:gd name="T6" fmla="*/ 1 w 12"/>
                <a:gd name="T7" fmla="*/ 2 h 18"/>
                <a:gd name="T8" fmla="*/ 6 w 12"/>
                <a:gd name="T9" fmla="*/ 0 h 18"/>
                <a:gd name="T10" fmla="*/ 10 w 12"/>
                <a:gd name="T11" fmla="*/ 2 h 18"/>
                <a:gd name="T12" fmla="*/ 12 w 12"/>
                <a:gd name="T13" fmla="*/ 9 h 18"/>
                <a:gd name="T14" fmla="*/ 10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2" y="17"/>
                    <a:pt x="1" y="16"/>
                  </a:cubicBezTo>
                  <a:cubicBezTo>
                    <a:pt x="0" y="14"/>
                    <a:pt x="0" y="12"/>
                    <a:pt x="0" y="9"/>
                  </a:cubicBezTo>
                  <a:cubicBezTo>
                    <a:pt x="0" y="6"/>
                    <a:pt x="0" y="3"/>
                    <a:pt x="1" y="2"/>
                  </a:cubicBezTo>
                  <a:cubicBezTo>
                    <a:pt x="2" y="0"/>
                    <a:pt x="4" y="0"/>
                    <a:pt x="6" y="0"/>
                  </a:cubicBezTo>
                  <a:cubicBezTo>
                    <a:pt x="8" y="0"/>
                    <a:pt x="9" y="0"/>
                    <a:pt x="10" y="2"/>
                  </a:cubicBezTo>
                  <a:cubicBezTo>
                    <a:pt x="11" y="3"/>
                    <a:pt x="12" y="6"/>
                    <a:pt x="12" y="9"/>
                  </a:cubicBezTo>
                  <a:cubicBezTo>
                    <a:pt x="12" y="12"/>
                    <a:pt x="11" y="14"/>
                    <a:pt x="10" y="16"/>
                  </a:cubicBezTo>
                  <a:cubicBezTo>
                    <a:pt x="9" y="17"/>
                    <a:pt x="8" y="18"/>
                    <a:pt x="6" y="18"/>
                  </a:cubicBezTo>
                  <a:close/>
                  <a:moveTo>
                    <a:pt x="6" y="1"/>
                  </a:moveTo>
                  <a:cubicBezTo>
                    <a:pt x="4" y="1"/>
                    <a:pt x="3" y="2"/>
                    <a:pt x="3" y="3"/>
                  </a:cubicBezTo>
                  <a:cubicBezTo>
                    <a:pt x="2" y="4"/>
                    <a:pt x="2" y="6"/>
                    <a:pt x="2" y="9"/>
                  </a:cubicBezTo>
                  <a:cubicBezTo>
                    <a:pt x="2" y="12"/>
                    <a:pt x="2" y="14"/>
                    <a:pt x="3" y="15"/>
                  </a:cubicBezTo>
                  <a:cubicBezTo>
                    <a:pt x="3" y="16"/>
                    <a:pt x="4" y="16"/>
                    <a:pt x="6" y="16"/>
                  </a:cubicBezTo>
                  <a:cubicBezTo>
                    <a:pt x="7" y="16"/>
                    <a:pt x="8" y="16"/>
                    <a:pt x="9" y="15"/>
                  </a:cubicBezTo>
                  <a:cubicBezTo>
                    <a:pt x="9" y="14"/>
                    <a:pt x="10" y="12"/>
                    <a:pt x="10" y="9"/>
                  </a:cubicBezTo>
                  <a:cubicBezTo>
                    <a:pt x="10" y="6"/>
                    <a:pt x="9"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4" name="Freeform 84"/>
            <p:cNvSpPr>
              <a:spLocks/>
            </p:cNvSpPr>
            <p:nvPr/>
          </p:nvSpPr>
          <p:spPr bwMode="auto">
            <a:xfrm>
              <a:off x="2284413" y="4352926"/>
              <a:ext cx="38100" cy="57150"/>
            </a:xfrm>
            <a:custGeom>
              <a:avLst/>
              <a:gdLst>
                <a:gd name="T0" fmla="*/ 0 w 12"/>
                <a:gd name="T1" fmla="*/ 17 h 18"/>
                <a:gd name="T2" fmla="*/ 0 w 12"/>
                <a:gd name="T3" fmla="*/ 15 h 18"/>
                <a:gd name="T4" fmla="*/ 0 w 12"/>
                <a:gd name="T5" fmla="*/ 15 h 18"/>
                <a:gd name="T6" fmla="*/ 5 w 12"/>
                <a:gd name="T7" fmla="*/ 16 h 18"/>
                <a:gd name="T8" fmla="*/ 8 w 12"/>
                <a:gd name="T9" fmla="*/ 15 h 18"/>
                <a:gd name="T10" fmla="*/ 9 w 12"/>
                <a:gd name="T11" fmla="*/ 12 h 18"/>
                <a:gd name="T12" fmla="*/ 8 w 12"/>
                <a:gd name="T13" fmla="*/ 10 h 18"/>
                <a:gd name="T14" fmla="*/ 5 w 12"/>
                <a:gd name="T15" fmla="*/ 9 h 18"/>
                <a:gd name="T16" fmla="*/ 4 w 12"/>
                <a:gd name="T17" fmla="*/ 9 h 18"/>
                <a:gd name="T18" fmla="*/ 4 w 12"/>
                <a:gd name="T19" fmla="*/ 7 h 18"/>
                <a:gd name="T20" fmla="*/ 5 w 12"/>
                <a:gd name="T21" fmla="*/ 7 h 18"/>
                <a:gd name="T22" fmla="*/ 8 w 12"/>
                <a:gd name="T23" fmla="*/ 6 h 18"/>
                <a:gd name="T24" fmla="*/ 9 w 12"/>
                <a:gd name="T25" fmla="*/ 4 h 18"/>
                <a:gd name="T26" fmla="*/ 8 w 12"/>
                <a:gd name="T27" fmla="*/ 2 h 18"/>
                <a:gd name="T28" fmla="*/ 6 w 12"/>
                <a:gd name="T29" fmla="*/ 2 h 18"/>
                <a:gd name="T30" fmla="*/ 1 w 12"/>
                <a:gd name="T31" fmla="*/ 3 h 18"/>
                <a:gd name="T32" fmla="*/ 1 w 12"/>
                <a:gd name="T33" fmla="*/ 3 h 18"/>
                <a:gd name="T34" fmla="*/ 1 w 12"/>
                <a:gd name="T35" fmla="*/ 1 h 18"/>
                <a:gd name="T36" fmla="*/ 6 w 12"/>
                <a:gd name="T37" fmla="*/ 0 h 18"/>
                <a:gd name="T38" fmla="*/ 10 w 12"/>
                <a:gd name="T39" fmla="*/ 1 h 18"/>
                <a:gd name="T40" fmla="*/ 11 w 12"/>
                <a:gd name="T41" fmla="*/ 4 h 18"/>
                <a:gd name="T42" fmla="*/ 10 w 12"/>
                <a:gd name="T43" fmla="*/ 6 h 18"/>
                <a:gd name="T44" fmla="*/ 8 w 12"/>
                <a:gd name="T45" fmla="*/ 8 h 18"/>
                <a:gd name="T46" fmla="*/ 8 w 12"/>
                <a:gd name="T47" fmla="*/ 8 h 18"/>
                <a:gd name="T48" fmla="*/ 12 w 12"/>
                <a:gd name="T49" fmla="*/ 13 h 18"/>
                <a:gd name="T50" fmla="*/ 10 w 12"/>
                <a:gd name="T51" fmla="*/ 17 h 18"/>
                <a:gd name="T52" fmla="*/ 5 w 12"/>
                <a:gd name="T53" fmla="*/ 18 h 18"/>
                <a:gd name="T54" fmla="*/ 0 w 12"/>
                <a:gd name="T5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8">
                  <a:moveTo>
                    <a:pt x="0" y="17"/>
                  </a:moveTo>
                  <a:cubicBezTo>
                    <a:pt x="0" y="15"/>
                    <a:pt x="0" y="15"/>
                    <a:pt x="0" y="15"/>
                  </a:cubicBezTo>
                  <a:cubicBezTo>
                    <a:pt x="0" y="15"/>
                    <a:pt x="0" y="15"/>
                    <a:pt x="0" y="15"/>
                  </a:cubicBezTo>
                  <a:cubicBezTo>
                    <a:pt x="2" y="16"/>
                    <a:pt x="4" y="16"/>
                    <a:pt x="5" y="16"/>
                  </a:cubicBezTo>
                  <a:cubicBezTo>
                    <a:pt x="7" y="16"/>
                    <a:pt x="8" y="16"/>
                    <a:pt x="8" y="15"/>
                  </a:cubicBezTo>
                  <a:cubicBezTo>
                    <a:pt x="9" y="14"/>
                    <a:pt x="9" y="14"/>
                    <a:pt x="9" y="12"/>
                  </a:cubicBezTo>
                  <a:cubicBezTo>
                    <a:pt x="9" y="11"/>
                    <a:pt x="9" y="10"/>
                    <a:pt x="8" y="10"/>
                  </a:cubicBezTo>
                  <a:cubicBezTo>
                    <a:pt x="8" y="9"/>
                    <a:pt x="7" y="9"/>
                    <a:pt x="5" y="9"/>
                  </a:cubicBezTo>
                  <a:cubicBezTo>
                    <a:pt x="4" y="9"/>
                    <a:pt x="4" y="9"/>
                    <a:pt x="4" y="9"/>
                  </a:cubicBezTo>
                  <a:cubicBezTo>
                    <a:pt x="4" y="7"/>
                    <a:pt x="4" y="7"/>
                    <a:pt x="4" y="7"/>
                  </a:cubicBezTo>
                  <a:cubicBezTo>
                    <a:pt x="5" y="7"/>
                    <a:pt x="5" y="7"/>
                    <a:pt x="5" y="7"/>
                  </a:cubicBezTo>
                  <a:cubicBezTo>
                    <a:pt x="6" y="7"/>
                    <a:pt x="7" y="7"/>
                    <a:pt x="8" y="6"/>
                  </a:cubicBezTo>
                  <a:cubicBezTo>
                    <a:pt x="9" y="6"/>
                    <a:pt x="9" y="5"/>
                    <a:pt x="9" y="4"/>
                  </a:cubicBezTo>
                  <a:cubicBezTo>
                    <a:pt x="9" y="3"/>
                    <a:pt x="9" y="3"/>
                    <a:pt x="8" y="2"/>
                  </a:cubicBezTo>
                  <a:cubicBezTo>
                    <a:pt x="8" y="2"/>
                    <a:pt x="7" y="2"/>
                    <a:pt x="6" y="2"/>
                  </a:cubicBezTo>
                  <a:cubicBezTo>
                    <a:pt x="4" y="2"/>
                    <a:pt x="2" y="2"/>
                    <a:pt x="1" y="3"/>
                  </a:cubicBezTo>
                  <a:cubicBezTo>
                    <a:pt x="1" y="3"/>
                    <a:pt x="1" y="3"/>
                    <a:pt x="1" y="3"/>
                  </a:cubicBezTo>
                  <a:cubicBezTo>
                    <a:pt x="1" y="1"/>
                    <a:pt x="1" y="1"/>
                    <a:pt x="1" y="1"/>
                  </a:cubicBezTo>
                  <a:cubicBezTo>
                    <a:pt x="2" y="0"/>
                    <a:pt x="4" y="0"/>
                    <a:pt x="6" y="0"/>
                  </a:cubicBezTo>
                  <a:cubicBezTo>
                    <a:pt x="7" y="0"/>
                    <a:pt x="9" y="0"/>
                    <a:pt x="10" y="1"/>
                  </a:cubicBezTo>
                  <a:cubicBezTo>
                    <a:pt x="11" y="2"/>
                    <a:pt x="11" y="3"/>
                    <a:pt x="11" y="4"/>
                  </a:cubicBezTo>
                  <a:cubicBezTo>
                    <a:pt x="11" y="5"/>
                    <a:pt x="11" y="6"/>
                    <a:pt x="10" y="6"/>
                  </a:cubicBezTo>
                  <a:cubicBezTo>
                    <a:pt x="10" y="7"/>
                    <a:pt x="9" y="8"/>
                    <a:pt x="8" y="8"/>
                  </a:cubicBezTo>
                  <a:cubicBezTo>
                    <a:pt x="8" y="8"/>
                    <a:pt x="8" y="8"/>
                    <a:pt x="8" y="8"/>
                  </a:cubicBezTo>
                  <a:cubicBezTo>
                    <a:pt x="10" y="9"/>
                    <a:pt x="12" y="10"/>
                    <a:pt x="12" y="13"/>
                  </a:cubicBezTo>
                  <a:cubicBezTo>
                    <a:pt x="12" y="14"/>
                    <a:pt x="11" y="15"/>
                    <a:pt x="10" y="17"/>
                  </a:cubicBezTo>
                  <a:cubicBezTo>
                    <a:pt x="9" y="18"/>
                    <a:pt x="7" y="18"/>
                    <a:pt x="5" y="18"/>
                  </a:cubicBezTo>
                  <a:cubicBezTo>
                    <a:pt x="4" y="18"/>
                    <a:pt x="2" y="18"/>
                    <a:pt x="0" y="17"/>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5" name="Freeform 85"/>
            <p:cNvSpPr>
              <a:spLocks noEditPoints="1"/>
            </p:cNvSpPr>
            <p:nvPr/>
          </p:nvSpPr>
          <p:spPr bwMode="auto">
            <a:xfrm>
              <a:off x="2332038" y="4352926"/>
              <a:ext cx="38100" cy="57150"/>
            </a:xfrm>
            <a:custGeom>
              <a:avLst/>
              <a:gdLst>
                <a:gd name="T0" fmla="*/ 6 w 12"/>
                <a:gd name="T1" fmla="*/ 18 h 18"/>
                <a:gd name="T2" fmla="*/ 1 w 12"/>
                <a:gd name="T3" fmla="*/ 16 h 18"/>
                <a:gd name="T4" fmla="*/ 0 w 12"/>
                <a:gd name="T5" fmla="*/ 9 h 18"/>
                <a:gd name="T6" fmla="*/ 1 w 12"/>
                <a:gd name="T7" fmla="*/ 2 h 18"/>
                <a:gd name="T8" fmla="*/ 6 w 12"/>
                <a:gd name="T9" fmla="*/ 0 h 18"/>
                <a:gd name="T10" fmla="*/ 10 w 12"/>
                <a:gd name="T11" fmla="*/ 2 h 18"/>
                <a:gd name="T12" fmla="*/ 12 w 12"/>
                <a:gd name="T13" fmla="*/ 9 h 18"/>
                <a:gd name="T14" fmla="*/ 10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2" y="17"/>
                    <a:pt x="1" y="16"/>
                  </a:cubicBezTo>
                  <a:cubicBezTo>
                    <a:pt x="0" y="14"/>
                    <a:pt x="0" y="12"/>
                    <a:pt x="0" y="9"/>
                  </a:cubicBezTo>
                  <a:cubicBezTo>
                    <a:pt x="0" y="6"/>
                    <a:pt x="0" y="3"/>
                    <a:pt x="1" y="2"/>
                  </a:cubicBezTo>
                  <a:cubicBezTo>
                    <a:pt x="2" y="0"/>
                    <a:pt x="4" y="0"/>
                    <a:pt x="6" y="0"/>
                  </a:cubicBezTo>
                  <a:cubicBezTo>
                    <a:pt x="8" y="0"/>
                    <a:pt x="9" y="0"/>
                    <a:pt x="10" y="2"/>
                  </a:cubicBezTo>
                  <a:cubicBezTo>
                    <a:pt x="11" y="3"/>
                    <a:pt x="12" y="6"/>
                    <a:pt x="12" y="9"/>
                  </a:cubicBezTo>
                  <a:cubicBezTo>
                    <a:pt x="12" y="12"/>
                    <a:pt x="11" y="14"/>
                    <a:pt x="10" y="16"/>
                  </a:cubicBezTo>
                  <a:cubicBezTo>
                    <a:pt x="9" y="17"/>
                    <a:pt x="8" y="18"/>
                    <a:pt x="6" y="18"/>
                  </a:cubicBezTo>
                  <a:close/>
                  <a:moveTo>
                    <a:pt x="6" y="1"/>
                  </a:moveTo>
                  <a:cubicBezTo>
                    <a:pt x="4" y="1"/>
                    <a:pt x="3" y="2"/>
                    <a:pt x="3" y="3"/>
                  </a:cubicBezTo>
                  <a:cubicBezTo>
                    <a:pt x="2" y="4"/>
                    <a:pt x="2" y="6"/>
                    <a:pt x="2" y="9"/>
                  </a:cubicBezTo>
                  <a:cubicBezTo>
                    <a:pt x="2" y="12"/>
                    <a:pt x="2" y="14"/>
                    <a:pt x="3" y="15"/>
                  </a:cubicBezTo>
                  <a:cubicBezTo>
                    <a:pt x="3" y="16"/>
                    <a:pt x="4" y="16"/>
                    <a:pt x="6" y="16"/>
                  </a:cubicBezTo>
                  <a:cubicBezTo>
                    <a:pt x="7" y="16"/>
                    <a:pt x="8" y="16"/>
                    <a:pt x="9" y="15"/>
                  </a:cubicBezTo>
                  <a:cubicBezTo>
                    <a:pt x="9" y="14"/>
                    <a:pt x="10" y="12"/>
                    <a:pt x="10" y="9"/>
                  </a:cubicBezTo>
                  <a:cubicBezTo>
                    <a:pt x="10" y="6"/>
                    <a:pt x="9"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6" name="Freeform 86"/>
            <p:cNvSpPr>
              <a:spLocks/>
            </p:cNvSpPr>
            <p:nvPr/>
          </p:nvSpPr>
          <p:spPr bwMode="auto">
            <a:xfrm>
              <a:off x="2284413" y="4722813"/>
              <a:ext cx="38100" cy="57150"/>
            </a:xfrm>
            <a:custGeom>
              <a:avLst/>
              <a:gdLst>
                <a:gd name="T0" fmla="*/ 12 w 12"/>
                <a:gd name="T1" fmla="*/ 18 h 18"/>
                <a:gd name="T2" fmla="*/ 0 w 12"/>
                <a:gd name="T3" fmla="*/ 18 h 18"/>
                <a:gd name="T4" fmla="*/ 0 w 12"/>
                <a:gd name="T5" fmla="*/ 15 h 18"/>
                <a:gd name="T6" fmla="*/ 4 w 12"/>
                <a:gd name="T7" fmla="*/ 12 h 18"/>
                <a:gd name="T8" fmla="*/ 8 w 12"/>
                <a:gd name="T9" fmla="*/ 8 h 18"/>
                <a:gd name="T10" fmla="*/ 9 w 12"/>
                <a:gd name="T11" fmla="*/ 5 h 18"/>
                <a:gd name="T12" fmla="*/ 8 w 12"/>
                <a:gd name="T13" fmla="*/ 2 h 18"/>
                <a:gd name="T14" fmla="*/ 5 w 12"/>
                <a:gd name="T15" fmla="*/ 2 h 18"/>
                <a:gd name="T16" fmla="*/ 1 w 12"/>
                <a:gd name="T17" fmla="*/ 3 h 18"/>
                <a:gd name="T18" fmla="*/ 1 w 12"/>
                <a:gd name="T19" fmla="*/ 3 h 18"/>
                <a:gd name="T20" fmla="*/ 1 w 12"/>
                <a:gd name="T21" fmla="*/ 1 h 18"/>
                <a:gd name="T22" fmla="*/ 5 w 12"/>
                <a:gd name="T23" fmla="*/ 0 h 18"/>
                <a:gd name="T24" fmla="*/ 10 w 12"/>
                <a:gd name="T25" fmla="*/ 1 h 18"/>
                <a:gd name="T26" fmla="*/ 11 w 12"/>
                <a:gd name="T27" fmla="*/ 5 h 18"/>
                <a:gd name="T28" fmla="*/ 11 w 12"/>
                <a:gd name="T29" fmla="*/ 7 h 18"/>
                <a:gd name="T30" fmla="*/ 10 w 12"/>
                <a:gd name="T31" fmla="*/ 9 h 18"/>
                <a:gd name="T32" fmla="*/ 8 w 12"/>
                <a:gd name="T33" fmla="*/ 11 h 18"/>
                <a:gd name="T34" fmla="*/ 2 w 12"/>
                <a:gd name="T35" fmla="*/ 16 h 18"/>
                <a:gd name="T36" fmla="*/ 12 w 12"/>
                <a:gd name="T37" fmla="*/ 16 h 18"/>
                <a:gd name="T38" fmla="*/ 12 w 12"/>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12" y="18"/>
                  </a:moveTo>
                  <a:cubicBezTo>
                    <a:pt x="0" y="18"/>
                    <a:pt x="0" y="18"/>
                    <a:pt x="0" y="18"/>
                  </a:cubicBezTo>
                  <a:cubicBezTo>
                    <a:pt x="0" y="15"/>
                    <a:pt x="0" y="15"/>
                    <a:pt x="0" y="15"/>
                  </a:cubicBezTo>
                  <a:cubicBezTo>
                    <a:pt x="1" y="14"/>
                    <a:pt x="3" y="13"/>
                    <a:pt x="4" y="12"/>
                  </a:cubicBezTo>
                  <a:cubicBezTo>
                    <a:pt x="6" y="10"/>
                    <a:pt x="7" y="9"/>
                    <a:pt x="8" y="8"/>
                  </a:cubicBezTo>
                  <a:cubicBezTo>
                    <a:pt x="9" y="7"/>
                    <a:pt x="9" y="6"/>
                    <a:pt x="9" y="5"/>
                  </a:cubicBezTo>
                  <a:cubicBezTo>
                    <a:pt x="9" y="4"/>
                    <a:pt x="9" y="3"/>
                    <a:pt x="8" y="2"/>
                  </a:cubicBezTo>
                  <a:cubicBezTo>
                    <a:pt x="7" y="2"/>
                    <a:pt x="6" y="2"/>
                    <a:pt x="5" y="2"/>
                  </a:cubicBezTo>
                  <a:cubicBezTo>
                    <a:pt x="4" y="2"/>
                    <a:pt x="2" y="2"/>
                    <a:pt x="1" y="3"/>
                  </a:cubicBezTo>
                  <a:cubicBezTo>
                    <a:pt x="1" y="3"/>
                    <a:pt x="1" y="3"/>
                    <a:pt x="1" y="3"/>
                  </a:cubicBezTo>
                  <a:cubicBezTo>
                    <a:pt x="1" y="1"/>
                    <a:pt x="1" y="1"/>
                    <a:pt x="1" y="1"/>
                  </a:cubicBezTo>
                  <a:cubicBezTo>
                    <a:pt x="2" y="0"/>
                    <a:pt x="4" y="0"/>
                    <a:pt x="5" y="0"/>
                  </a:cubicBezTo>
                  <a:cubicBezTo>
                    <a:pt x="7" y="0"/>
                    <a:pt x="9" y="0"/>
                    <a:pt x="10" y="1"/>
                  </a:cubicBezTo>
                  <a:cubicBezTo>
                    <a:pt x="11" y="2"/>
                    <a:pt x="11" y="3"/>
                    <a:pt x="11" y="5"/>
                  </a:cubicBezTo>
                  <a:cubicBezTo>
                    <a:pt x="11" y="5"/>
                    <a:pt x="11" y="6"/>
                    <a:pt x="11" y="7"/>
                  </a:cubicBezTo>
                  <a:cubicBezTo>
                    <a:pt x="11" y="8"/>
                    <a:pt x="10" y="8"/>
                    <a:pt x="10" y="9"/>
                  </a:cubicBezTo>
                  <a:cubicBezTo>
                    <a:pt x="9" y="10"/>
                    <a:pt x="8" y="10"/>
                    <a:pt x="8" y="11"/>
                  </a:cubicBezTo>
                  <a:cubicBezTo>
                    <a:pt x="7" y="12"/>
                    <a:pt x="5" y="13"/>
                    <a:pt x="2" y="16"/>
                  </a:cubicBezTo>
                  <a:cubicBezTo>
                    <a:pt x="12" y="16"/>
                    <a:pt x="12" y="16"/>
                    <a:pt x="12" y="16"/>
                  </a:cubicBezTo>
                  <a:lnTo>
                    <a:pt x="12"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7" name="Freeform 87"/>
            <p:cNvSpPr>
              <a:spLocks noEditPoints="1"/>
            </p:cNvSpPr>
            <p:nvPr/>
          </p:nvSpPr>
          <p:spPr bwMode="auto">
            <a:xfrm>
              <a:off x="2332038" y="4722813"/>
              <a:ext cx="38100" cy="57150"/>
            </a:xfrm>
            <a:custGeom>
              <a:avLst/>
              <a:gdLst>
                <a:gd name="T0" fmla="*/ 6 w 12"/>
                <a:gd name="T1" fmla="*/ 18 h 18"/>
                <a:gd name="T2" fmla="*/ 1 w 12"/>
                <a:gd name="T3" fmla="*/ 16 h 18"/>
                <a:gd name="T4" fmla="*/ 0 w 12"/>
                <a:gd name="T5" fmla="*/ 9 h 18"/>
                <a:gd name="T6" fmla="*/ 1 w 12"/>
                <a:gd name="T7" fmla="*/ 2 h 18"/>
                <a:gd name="T8" fmla="*/ 6 w 12"/>
                <a:gd name="T9" fmla="*/ 0 h 18"/>
                <a:gd name="T10" fmla="*/ 10 w 12"/>
                <a:gd name="T11" fmla="*/ 2 h 18"/>
                <a:gd name="T12" fmla="*/ 12 w 12"/>
                <a:gd name="T13" fmla="*/ 9 h 18"/>
                <a:gd name="T14" fmla="*/ 10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2" y="17"/>
                    <a:pt x="1" y="16"/>
                  </a:cubicBezTo>
                  <a:cubicBezTo>
                    <a:pt x="0" y="14"/>
                    <a:pt x="0" y="12"/>
                    <a:pt x="0" y="9"/>
                  </a:cubicBezTo>
                  <a:cubicBezTo>
                    <a:pt x="0" y="6"/>
                    <a:pt x="0" y="3"/>
                    <a:pt x="1" y="2"/>
                  </a:cubicBezTo>
                  <a:cubicBezTo>
                    <a:pt x="2" y="0"/>
                    <a:pt x="4" y="0"/>
                    <a:pt x="6" y="0"/>
                  </a:cubicBezTo>
                  <a:cubicBezTo>
                    <a:pt x="8" y="0"/>
                    <a:pt x="9" y="0"/>
                    <a:pt x="10" y="2"/>
                  </a:cubicBezTo>
                  <a:cubicBezTo>
                    <a:pt x="11" y="3"/>
                    <a:pt x="12" y="6"/>
                    <a:pt x="12" y="9"/>
                  </a:cubicBezTo>
                  <a:cubicBezTo>
                    <a:pt x="12" y="12"/>
                    <a:pt x="11" y="14"/>
                    <a:pt x="10" y="16"/>
                  </a:cubicBezTo>
                  <a:cubicBezTo>
                    <a:pt x="9" y="17"/>
                    <a:pt x="8" y="18"/>
                    <a:pt x="6" y="18"/>
                  </a:cubicBezTo>
                  <a:close/>
                  <a:moveTo>
                    <a:pt x="6" y="1"/>
                  </a:moveTo>
                  <a:cubicBezTo>
                    <a:pt x="4" y="1"/>
                    <a:pt x="3" y="2"/>
                    <a:pt x="3" y="3"/>
                  </a:cubicBezTo>
                  <a:cubicBezTo>
                    <a:pt x="2" y="4"/>
                    <a:pt x="2" y="6"/>
                    <a:pt x="2" y="9"/>
                  </a:cubicBezTo>
                  <a:cubicBezTo>
                    <a:pt x="2" y="12"/>
                    <a:pt x="2" y="14"/>
                    <a:pt x="3" y="15"/>
                  </a:cubicBezTo>
                  <a:cubicBezTo>
                    <a:pt x="3" y="16"/>
                    <a:pt x="4" y="16"/>
                    <a:pt x="6" y="16"/>
                  </a:cubicBezTo>
                  <a:cubicBezTo>
                    <a:pt x="7" y="16"/>
                    <a:pt x="8" y="16"/>
                    <a:pt x="9" y="15"/>
                  </a:cubicBezTo>
                  <a:cubicBezTo>
                    <a:pt x="9" y="14"/>
                    <a:pt x="10" y="12"/>
                    <a:pt x="10" y="9"/>
                  </a:cubicBezTo>
                  <a:cubicBezTo>
                    <a:pt x="10" y="6"/>
                    <a:pt x="9"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8" name="Freeform 88"/>
            <p:cNvSpPr>
              <a:spLocks/>
            </p:cNvSpPr>
            <p:nvPr/>
          </p:nvSpPr>
          <p:spPr bwMode="auto">
            <a:xfrm>
              <a:off x="2290763" y="5092701"/>
              <a:ext cx="28575" cy="57150"/>
            </a:xfrm>
            <a:custGeom>
              <a:avLst/>
              <a:gdLst>
                <a:gd name="T0" fmla="*/ 9 w 9"/>
                <a:gd name="T1" fmla="*/ 18 h 18"/>
                <a:gd name="T2" fmla="*/ 0 w 9"/>
                <a:gd name="T3" fmla="*/ 18 h 18"/>
                <a:gd name="T4" fmla="*/ 0 w 9"/>
                <a:gd name="T5" fmla="*/ 16 h 18"/>
                <a:gd name="T6" fmla="*/ 3 w 9"/>
                <a:gd name="T7" fmla="*/ 16 h 18"/>
                <a:gd name="T8" fmla="*/ 3 w 9"/>
                <a:gd name="T9" fmla="*/ 4 h 18"/>
                <a:gd name="T10" fmla="*/ 0 w 9"/>
                <a:gd name="T11" fmla="*/ 4 h 18"/>
                <a:gd name="T12" fmla="*/ 0 w 9"/>
                <a:gd name="T13" fmla="*/ 3 h 18"/>
                <a:gd name="T14" fmla="*/ 3 w 9"/>
                <a:gd name="T15" fmla="*/ 2 h 18"/>
                <a:gd name="T16" fmla="*/ 4 w 9"/>
                <a:gd name="T17" fmla="*/ 0 h 18"/>
                <a:gd name="T18" fmla="*/ 5 w 9"/>
                <a:gd name="T19" fmla="*/ 0 h 18"/>
                <a:gd name="T20" fmla="*/ 5 w 9"/>
                <a:gd name="T21" fmla="*/ 16 h 18"/>
                <a:gd name="T22" fmla="*/ 9 w 9"/>
                <a:gd name="T23" fmla="*/ 16 h 18"/>
                <a:gd name="T24" fmla="*/ 9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9" y="18"/>
                  </a:moveTo>
                  <a:cubicBezTo>
                    <a:pt x="0" y="18"/>
                    <a:pt x="0" y="18"/>
                    <a:pt x="0" y="18"/>
                  </a:cubicBezTo>
                  <a:cubicBezTo>
                    <a:pt x="0" y="16"/>
                    <a:pt x="0" y="16"/>
                    <a:pt x="0" y="16"/>
                  </a:cubicBezTo>
                  <a:cubicBezTo>
                    <a:pt x="3" y="16"/>
                    <a:pt x="3" y="16"/>
                    <a:pt x="3" y="16"/>
                  </a:cubicBezTo>
                  <a:cubicBezTo>
                    <a:pt x="3" y="4"/>
                    <a:pt x="3" y="4"/>
                    <a:pt x="3" y="4"/>
                  </a:cubicBezTo>
                  <a:cubicBezTo>
                    <a:pt x="0" y="4"/>
                    <a:pt x="0" y="4"/>
                    <a:pt x="0" y="4"/>
                  </a:cubicBezTo>
                  <a:cubicBezTo>
                    <a:pt x="0" y="3"/>
                    <a:pt x="0" y="3"/>
                    <a:pt x="0" y="3"/>
                  </a:cubicBezTo>
                  <a:cubicBezTo>
                    <a:pt x="1" y="3"/>
                    <a:pt x="2" y="2"/>
                    <a:pt x="3" y="2"/>
                  </a:cubicBezTo>
                  <a:cubicBezTo>
                    <a:pt x="3" y="1"/>
                    <a:pt x="4" y="1"/>
                    <a:pt x="4" y="0"/>
                  </a:cubicBezTo>
                  <a:cubicBezTo>
                    <a:pt x="5" y="0"/>
                    <a:pt x="5" y="0"/>
                    <a:pt x="5" y="0"/>
                  </a:cubicBezTo>
                  <a:cubicBezTo>
                    <a:pt x="5" y="16"/>
                    <a:pt x="5" y="16"/>
                    <a:pt x="5" y="16"/>
                  </a:cubicBezTo>
                  <a:cubicBezTo>
                    <a:pt x="9" y="16"/>
                    <a:pt x="9" y="16"/>
                    <a:pt x="9" y="16"/>
                  </a:cubicBezTo>
                  <a:lnTo>
                    <a:pt x="9"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19" name="Freeform 89"/>
            <p:cNvSpPr>
              <a:spLocks noEditPoints="1"/>
            </p:cNvSpPr>
            <p:nvPr/>
          </p:nvSpPr>
          <p:spPr bwMode="auto">
            <a:xfrm>
              <a:off x="2332038" y="5092701"/>
              <a:ext cx="38100" cy="57150"/>
            </a:xfrm>
            <a:custGeom>
              <a:avLst/>
              <a:gdLst>
                <a:gd name="T0" fmla="*/ 6 w 12"/>
                <a:gd name="T1" fmla="*/ 18 h 18"/>
                <a:gd name="T2" fmla="*/ 1 w 12"/>
                <a:gd name="T3" fmla="*/ 16 h 18"/>
                <a:gd name="T4" fmla="*/ 0 w 12"/>
                <a:gd name="T5" fmla="*/ 9 h 18"/>
                <a:gd name="T6" fmla="*/ 1 w 12"/>
                <a:gd name="T7" fmla="*/ 2 h 18"/>
                <a:gd name="T8" fmla="*/ 6 w 12"/>
                <a:gd name="T9" fmla="*/ 0 h 18"/>
                <a:gd name="T10" fmla="*/ 10 w 12"/>
                <a:gd name="T11" fmla="*/ 2 h 18"/>
                <a:gd name="T12" fmla="*/ 12 w 12"/>
                <a:gd name="T13" fmla="*/ 9 h 18"/>
                <a:gd name="T14" fmla="*/ 10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2" y="17"/>
                    <a:pt x="1" y="16"/>
                  </a:cubicBezTo>
                  <a:cubicBezTo>
                    <a:pt x="0" y="14"/>
                    <a:pt x="0" y="12"/>
                    <a:pt x="0" y="9"/>
                  </a:cubicBezTo>
                  <a:cubicBezTo>
                    <a:pt x="0" y="6"/>
                    <a:pt x="0" y="3"/>
                    <a:pt x="1" y="2"/>
                  </a:cubicBezTo>
                  <a:cubicBezTo>
                    <a:pt x="2" y="0"/>
                    <a:pt x="4" y="0"/>
                    <a:pt x="6" y="0"/>
                  </a:cubicBezTo>
                  <a:cubicBezTo>
                    <a:pt x="8" y="0"/>
                    <a:pt x="9" y="0"/>
                    <a:pt x="10" y="2"/>
                  </a:cubicBezTo>
                  <a:cubicBezTo>
                    <a:pt x="11" y="3"/>
                    <a:pt x="12" y="6"/>
                    <a:pt x="12" y="9"/>
                  </a:cubicBezTo>
                  <a:cubicBezTo>
                    <a:pt x="12" y="12"/>
                    <a:pt x="11" y="14"/>
                    <a:pt x="10" y="16"/>
                  </a:cubicBezTo>
                  <a:cubicBezTo>
                    <a:pt x="9" y="17"/>
                    <a:pt x="8" y="18"/>
                    <a:pt x="6" y="18"/>
                  </a:cubicBezTo>
                  <a:close/>
                  <a:moveTo>
                    <a:pt x="6" y="1"/>
                  </a:moveTo>
                  <a:cubicBezTo>
                    <a:pt x="4" y="1"/>
                    <a:pt x="3" y="2"/>
                    <a:pt x="3" y="3"/>
                  </a:cubicBezTo>
                  <a:cubicBezTo>
                    <a:pt x="2" y="4"/>
                    <a:pt x="2" y="6"/>
                    <a:pt x="2" y="9"/>
                  </a:cubicBezTo>
                  <a:cubicBezTo>
                    <a:pt x="2" y="12"/>
                    <a:pt x="2" y="14"/>
                    <a:pt x="3" y="15"/>
                  </a:cubicBezTo>
                  <a:cubicBezTo>
                    <a:pt x="3" y="16"/>
                    <a:pt x="4" y="16"/>
                    <a:pt x="6" y="16"/>
                  </a:cubicBezTo>
                  <a:cubicBezTo>
                    <a:pt x="7" y="16"/>
                    <a:pt x="8" y="16"/>
                    <a:pt x="9" y="15"/>
                  </a:cubicBezTo>
                  <a:cubicBezTo>
                    <a:pt x="9" y="14"/>
                    <a:pt x="10" y="12"/>
                    <a:pt x="10" y="9"/>
                  </a:cubicBezTo>
                  <a:cubicBezTo>
                    <a:pt x="10" y="6"/>
                    <a:pt x="9"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0" name="Freeform 90"/>
            <p:cNvSpPr>
              <a:spLocks noEditPoints="1"/>
            </p:cNvSpPr>
            <p:nvPr/>
          </p:nvSpPr>
          <p:spPr bwMode="auto">
            <a:xfrm>
              <a:off x="2332038" y="5462588"/>
              <a:ext cx="38100" cy="57150"/>
            </a:xfrm>
            <a:custGeom>
              <a:avLst/>
              <a:gdLst>
                <a:gd name="T0" fmla="*/ 6 w 12"/>
                <a:gd name="T1" fmla="*/ 18 h 18"/>
                <a:gd name="T2" fmla="*/ 1 w 12"/>
                <a:gd name="T3" fmla="*/ 16 h 18"/>
                <a:gd name="T4" fmla="*/ 0 w 12"/>
                <a:gd name="T5" fmla="*/ 9 h 18"/>
                <a:gd name="T6" fmla="*/ 1 w 12"/>
                <a:gd name="T7" fmla="*/ 2 h 18"/>
                <a:gd name="T8" fmla="*/ 6 w 12"/>
                <a:gd name="T9" fmla="*/ 0 h 18"/>
                <a:gd name="T10" fmla="*/ 10 w 12"/>
                <a:gd name="T11" fmla="*/ 2 h 18"/>
                <a:gd name="T12" fmla="*/ 12 w 12"/>
                <a:gd name="T13" fmla="*/ 9 h 18"/>
                <a:gd name="T14" fmla="*/ 10 w 12"/>
                <a:gd name="T15" fmla="*/ 16 h 18"/>
                <a:gd name="T16" fmla="*/ 6 w 12"/>
                <a:gd name="T17" fmla="*/ 18 h 18"/>
                <a:gd name="T18" fmla="*/ 6 w 12"/>
                <a:gd name="T19" fmla="*/ 1 h 18"/>
                <a:gd name="T20" fmla="*/ 3 w 12"/>
                <a:gd name="T21" fmla="*/ 3 h 18"/>
                <a:gd name="T22" fmla="*/ 2 w 12"/>
                <a:gd name="T23" fmla="*/ 9 h 18"/>
                <a:gd name="T24" fmla="*/ 3 w 12"/>
                <a:gd name="T25" fmla="*/ 15 h 18"/>
                <a:gd name="T26" fmla="*/ 6 w 12"/>
                <a:gd name="T27" fmla="*/ 16 h 18"/>
                <a:gd name="T28" fmla="*/ 9 w 12"/>
                <a:gd name="T29" fmla="*/ 15 h 18"/>
                <a:gd name="T30" fmla="*/ 10 w 12"/>
                <a:gd name="T31" fmla="*/ 9 h 18"/>
                <a:gd name="T32" fmla="*/ 9 w 12"/>
                <a:gd name="T33" fmla="*/ 3 h 18"/>
                <a:gd name="T34" fmla="*/ 6 w 12"/>
                <a:gd name="T3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8">
                  <a:moveTo>
                    <a:pt x="6" y="18"/>
                  </a:moveTo>
                  <a:cubicBezTo>
                    <a:pt x="4" y="18"/>
                    <a:pt x="2" y="17"/>
                    <a:pt x="1" y="16"/>
                  </a:cubicBezTo>
                  <a:cubicBezTo>
                    <a:pt x="0" y="14"/>
                    <a:pt x="0" y="12"/>
                    <a:pt x="0" y="9"/>
                  </a:cubicBezTo>
                  <a:cubicBezTo>
                    <a:pt x="0" y="6"/>
                    <a:pt x="0" y="3"/>
                    <a:pt x="1" y="2"/>
                  </a:cubicBezTo>
                  <a:cubicBezTo>
                    <a:pt x="2" y="0"/>
                    <a:pt x="4" y="0"/>
                    <a:pt x="6" y="0"/>
                  </a:cubicBezTo>
                  <a:cubicBezTo>
                    <a:pt x="8" y="0"/>
                    <a:pt x="9" y="0"/>
                    <a:pt x="10" y="2"/>
                  </a:cubicBezTo>
                  <a:cubicBezTo>
                    <a:pt x="11" y="3"/>
                    <a:pt x="12" y="6"/>
                    <a:pt x="12" y="9"/>
                  </a:cubicBezTo>
                  <a:cubicBezTo>
                    <a:pt x="12" y="12"/>
                    <a:pt x="11" y="14"/>
                    <a:pt x="10" y="16"/>
                  </a:cubicBezTo>
                  <a:cubicBezTo>
                    <a:pt x="9" y="17"/>
                    <a:pt x="8" y="18"/>
                    <a:pt x="6" y="18"/>
                  </a:cubicBezTo>
                  <a:close/>
                  <a:moveTo>
                    <a:pt x="6" y="1"/>
                  </a:moveTo>
                  <a:cubicBezTo>
                    <a:pt x="4" y="1"/>
                    <a:pt x="3" y="2"/>
                    <a:pt x="3" y="3"/>
                  </a:cubicBezTo>
                  <a:cubicBezTo>
                    <a:pt x="2" y="4"/>
                    <a:pt x="2" y="6"/>
                    <a:pt x="2" y="9"/>
                  </a:cubicBezTo>
                  <a:cubicBezTo>
                    <a:pt x="2" y="12"/>
                    <a:pt x="2" y="14"/>
                    <a:pt x="3" y="15"/>
                  </a:cubicBezTo>
                  <a:cubicBezTo>
                    <a:pt x="3" y="16"/>
                    <a:pt x="4" y="16"/>
                    <a:pt x="6" y="16"/>
                  </a:cubicBezTo>
                  <a:cubicBezTo>
                    <a:pt x="7" y="16"/>
                    <a:pt x="8" y="16"/>
                    <a:pt x="9" y="15"/>
                  </a:cubicBezTo>
                  <a:cubicBezTo>
                    <a:pt x="9" y="14"/>
                    <a:pt x="10" y="12"/>
                    <a:pt x="10" y="9"/>
                  </a:cubicBezTo>
                  <a:cubicBezTo>
                    <a:pt x="10" y="6"/>
                    <a:pt x="9" y="4"/>
                    <a:pt x="9" y="3"/>
                  </a:cubicBezTo>
                  <a:cubicBezTo>
                    <a:pt x="8" y="2"/>
                    <a:pt x="7" y="1"/>
                    <a:pt x="6" y="1"/>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1" name="Freeform 91"/>
            <p:cNvSpPr>
              <a:spLocks/>
            </p:cNvSpPr>
            <p:nvPr/>
          </p:nvSpPr>
          <p:spPr bwMode="auto">
            <a:xfrm>
              <a:off x="2379663" y="5554663"/>
              <a:ext cx="31750" cy="57150"/>
            </a:xfrm>
            <a:custGeom>
              <a:avLst/>
              <a:gdLst>
                <a:gd name="T0" fmla="*/ 10 w 10"/>
                <a:gd name="T1" fmla="*/ 18 h 18"/>
                <a:gd name="T2" fmla="*/ 0 w 10"/>
                <a:gd name="T3" fmla="*/ 18 h 18"/>
                <a:gd name="T4" fmla="*/ 0 w 10"/>
                <a:gd name="T5" fmla="*/ 17 h 18"/>
                <a:gd name="T6" fmla="*/ 4 w 10"/>
                <a:gd name="T7" fmla="*/ 17 h 18"/>
                <a:gd name="T8" fmla="*/ 4 w 10"/>
                <a:gd name="T9" fmla="*/ 4 h 18"/>
                <a:gd name="T10" fmla="*/ 0 w 10"/>
                <a:gd name="T11" fmla="*/ 4 h 18"/>
                <a:gd name="T12" fmla="*/ 0 w 10"/>
                <a:gd name="T13" fmla="*/ 3 h 18"/>
                <a:gd name="T14" fmla="*/ 4 w 10"/>
                <a:gd name="T15" fmla="*/ 2 h 18"/>
                <a:gd name="T16" fmla="*/ 5 w 10"/>
                <a:gd name="T17" fmla="*/ 0 h 18"/>
                <a:gd name="T18" fmla="*/ 6 w 10"/>
                <a:gd name="T19" fmla="*/ 0 h 18"/>
                <a:gd name="T20" fmla="*/ 6 w 10"/>
                <a:gd name="T21" fmla="*/ 17 h 18"/>
                <a:gd name="T22" fmla="*/ 10 w 10"/>
                <a:gd name="T23" fmla="*/ 17 h 18"/>
                <a:gd name="T24" fmla="*/ 10 w 1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8">
                  <a:moveTo>
                    <a:pt x="10" y="18"/>
                  </a:moveTo>
                  <a:cubicBezTo>
                    <a:pt x="0" y="18"/>
                    <a:pt x="0" y="18"/>
                    <a:pt x="0" y="18"/>
                  </a:cubicBezTo>
                  <a:cubicBezTo>
                    <a:pt x="0" y="17"/>
                    <a:pt x="0" y="17"/>
                    <a:pt x="0" y="17"/>
                  </a:cubicBezTo>
                  <a:cubicBezTo>
                    <a:pt x="4" y="17"/>
                    <a:pt x="4" y="17"/>
                    <a:pt x="4" y="17"/>
                  </a:cubicBezTo>
                  <a:cubicBezTo>
                    <a:pt x="4" y="4"/>
                    <a:pt x="4" y="4"/>
                    <a:pt x="4" y="4"/>
                  </a:cubicBezTo>
                  <a:cubicBezTo>
                    <a:pt x="0" y="4"/>
                    <a:pt x="0" y="4"/>
                    <a:pt x="0" y="4"/>
                  </a:cubicBezTo>
                  <a:cubicBezTo>
                    <a:pt x="0" y="3"/>
                    <a:pt x="0" y="3"/>
                    <a:pt x="0" y="3"/>
                  </a:cubicBezTo>
                  <a:cubicBezTo>
                    <a:pt x="2" y="3"/>
                    <a:pt x="3" y="3"/>
                    <a:pt x="4" y="2"/>
                  </a:cubicBezTo>
                  <a:cubicBezTo>
                    <a:pt x="4" y="2"/>
                    <a:pt x="4" y="1"/>
                    <a:pt x="5" y="0"/>
                  </a:cubicBezTo>
                  <a:cubicBezTo>
                    <a:pt x="6" y="0"/>
                    <a:pt x="6" y="0"/>
                    <a:pt x="6" y="0"/>
                  </a:cubicBezTo>
                  <a:cubicBezTo>
                    <a:pt x="6" y="17"/>
                    <a:pt x="6" y="17"/>
                    <a:pt x="6" y="17"/>
                  </a:cubicBezTo>
                  <a:cubicBezTo>
                    <a:pt x="10" y="17"/>
                    <a:pt x="10" y="17"/>
                    <a:pt x="10" y="17"/>
                  </a:cubicBezTo>
                  <a:lnTo>
                    <a:pt x="10"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2" name="Freeform 92"/>
            <p:cNvSpPr>
              <a:spLocks noEditPoints="1"/>
            </p:cNvSpPr>
            <p:nvPr/>
          </p:nvSpPr>
          <p:spPr bwMode="auto">
            <a:xfrm>
              <a:off x="2424113"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9 w 12"/>
                <a:gd name="T29" fmla="*/ 15 h 19"/>
                <a:gd name="T30" fmla="*/ 9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2" y="18"/>
                    <a:pt x="1" y="16"/>
                  </a:cubicBezTo>
                  <a:cubicBezTo>
                    <a:pt x="0" y="15"/>
                    <a:pt x="0" y="13"/>
                    <a:pt x="0" y="9"/>
                  </a:cubicBezTo>
                  <a:cubicBezTo>
                    <a:pt x="0" y="6"/>
                    <a:pt x="0" y="4"/>
                    <a:pt x="1" y="2"/>
                  </a:cubicBezTo>
                  <a:cubicBezTo>
                    <a:pt x="2" y="1"/>
                    <a:pt x="4"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9" y="15"/>
                  </a:cubicBezTo>
                  <a:cubicBezTo>
                    <a:pt x="9" y="14"/>
                    <a:pt x="9" y="12"/>
                    <a:pt x="9" y="9"/>
                  </a:cubicBezTo>
                  <a:cubicBezTo>
                    <a:pt x="9" y="7"/>
                    <a:pt x="9" y="5"/>
                    <a:pt x="9"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3" name="Freeform 93"/>
            <p:cNvSpPr>
              <a:spLocks/>
            </p:cNvSpPr>
            <p:nvPr/>
          </p:nvSpPr>
          <p:spPr bwMode="auto">
            <a:xfrm>
              <a:off x="3397251" y="5554663"/>
              <a:ext cx="31750" cy="57150"/>
            </a:xfrm>
            <a:custGeom>
              <a:avLst/>
              <a:gdLst>
                <a:gd name="T0" fmla="*/ 10 w 10"/>
                <a:gd name="T1" fmla="*/ 18 h 18"/>
                <a:gd name="T2" fmla="*/ 0 w 10"/>
                <a:gd name="T3" fmla="*/ 18 h 18"/>
                <a:gd name="T4" fmla="*/ 0 w 10"/>
                <a:gd name="T5" fmla="*/ 17 h 18"/>
                <a:gd name="T6" fmla="*/ 4 w 10"/>
                <a:gd name="T7" fmla="*/ 17 h 18"/>
                <a:gd name="T8" fmla="*/ 4 w 10"/>
                <a:gd name="T9" fmla="*/ 4 h 18"/>
                <a:gd name="T10" fmla="*/ 0 w 10"/>
                <a:gd name="T11" fmla="*/ 4 h 18"/>
                <a:gd name="T12" fmla="*/ 0 w 10"/>
                <a:gd name="T13" fmla="*/ 3 h 18"/>
                <a:gd name="T14" fmla="*/ 3 w 10"/>
                <a:gd name="T15" fmla="*/ 2 h 18"/>
                <a:gd name="T16" fmla="*/ 4 w 10"/>
                <a:gd name="T17" fmla="*/ 0 h 18"/>
                <a:gd name="T18" fmla="*/ 6 w 10"/>
                <a:gd name="T19" fmla="*/ 0 h 18"/>
                <a:gd name="T20" fmla="*/ 6 w 10"/>
                <a:gd name="T21" fmla="*/ 17 h 18"/>
                <a:gd name="T22" fmla="*/ 10 w 10"/>
                <a:gd name="T23" fmla="*/ 17 h 18"/>
                <a:gd name="T24" fmla="*/ 10 w 1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8">
                  <a:moveTo>
                    <a:pt x="10" y="18"/>
                  </a:moveTo>
                  <a:cubicBezTo>
                    <a:pt x="0" y="18"/>
                    <a:pt x="0" y="18"/>
                    <a:pt x="0" y="18"/>
                  </a:cubicBezTo>
                  <a:cubicBezTo>
                    <a:pt x="0" y="17"/>
                    <a:pt x="0" y="17"/>
                    <a:pt x="0" y="17"/>
                  </a:cubicBezTo>
                  <a:cubicBezTo>
                    <a:pt x="4" y="17"/>
                    <a:pt x="4" y="17"/>
                    <a:pt x="4" y="17"/>
                  </a:cubicBezTo>
                  <a:cubicBezTo>
                    <a:pt x="4" y="4"/>
                    <a:pt x="4" y="4"/>
                    <a:pt x="4" y="4"/>
                  </a:cubicBezTo>
                  <a:cubicBezTo>
                    <a:pt x="0" y="4"/>
                    <a:pt x="0" y="4"/>
                    <a:pt x="0" y="4"/>
                  </a:cubicBezTo>
                  <a:cubicBezTo>
                    <a:pt x="0" y="3"/>
                    <a:pt x="0" y="3"/>
                    <a:pt x="0" y="3"/>
                  </a:cubicBezTo>
                  <a:cubicBezTo>
                    <a:pt x="2" y="3"/>
                    <a:pt x="3" y="3"/>
                    <a:pt x="3" y="2"/>
                  </a:cubicBezTo>
                  <a:cubicBezTo>
                    <a:pt x="4" y="2"/>
                    <a:pt x="4" y="1"/>
                    <a:pt x="4" y="0"/>
                  </a:cubicBezTo>
                  <a:cubicBezTo>
                    <a:pt x="6" y="0"/>
                    <a:pt x="6" y="0"/>
                    <a:pt x="6" y="0"/>
                  </a:cubicBezTo>
                  <a:cubicBezTo>
                    <a:pt x="6" y="17"/>
                    <a:pt x="6" y="17"/>
                    <a:pt x="6" y="17"/>
                  </a:cubicBezTo>
                  <a:cubicBezTo>
                    <a:pt x="10" y="17"/>
                    <a:pt x="10" y="17"/>
                    <a:pt x="10" y="17"/>
                  </a:cubicBezTo>
                  <a:lnTo>
                    <a:pt x="10"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4" name="Freeform 94"/>
            <p:cNvSpPr>
              <a:spLocks noEditPoints="1"/>
            </p:cNvSpPr>
            <p:nvPr/>
          </p:nvSpPr>
          <p:spPr bwMode="auto">
            <a:xfrm>
              <a:off x="3441701"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8 w 12"/>
                <a:gd name="T29" fmla="*/ 15 h 19"/>
                <a:gd name="T30" fmla="*/ 9 w 12"/>
                <a:gd name="T31" fmla="*/ 9 h 19"/>
                <a:gd name="T32" fmla="*/ 8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3" y="19"/>
                    <a:pt x="2" y="18"/>
                    <a:pt x="1" y="16"/>
                  </a:cubicBezTo>
                  <a:cubicBezTo>
                    <a:pt x="0" y="15"/>
                    <a:pt x="0" y="13"/>
                    <a:pt x="0" y="9"/>
                  </a:cubicBezTo>
                  <a:cubicBezTo>
                    <a:pt x="0" y="6"/>
                    <a:pt x="0" y="4"/>
                    <a:pt x="1" y="2"/>
                  </a:cubicBezTo>
                  <a:cubicBezTo>
                    <a:pt x="2" y="1"/>
                    <a:pt x="3"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8" y="15"/>
                  </a:cubicBezTo>
                  <a:cubicBezTo>
                    <a:pt x="9" y="14"/>
                    <a:pt x="9" y="12"/>
                    <a:pt x="9" y="9"/>
                  </a:cubicBezTo>
                  <a:cubicBezTo>
                    <a:pt x="9" y="7"/>
                    <a:pt x="9" y="5"/>
                    <a:pt x="8"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5" name="Freeform 95"/>
            <p:cNvSpPr>
              <a:spLocks noEditPoints="1"/>
            </p:cNvSpPr>
            <p:nvPr/>
          </p:nvSpPr>
          <p:spPr bwMode="auto">
            <a:xfrm>
              <a:off x="3486151" y="5554663"/>
              <a:ext cx="41275" cy="60325"/>
            </a:xfrm>
            <a:custGeom>
              <a:avLst/>
              <a:gdLst>
                <a:gd name="T0" fmla="*/ 6 w 13"/>
                <a:gd name="T1" fmla="*/ 19 h 19"/>
                <a:gd name="T2" fmla="*/ 2 w 13"/>
                <a:gd name="T3" fmla="*/ 16 h 19"/>
                <a:gd name="T4" fmla="*/ 0 w 13"/>
                <a:gd name="T5" fmla="*/ 9 h 19"/>
                <a:gd name="T6" fmla="*/ 2 w 13"/>
                <a:gd name="T7" fmla="*/ 2 h 19"/>
                <a:gd name="T8" fmla="*/ 6 w 13"/>
                <a:gd name="T9" fmla="*/ 0 h 19"/>
                <a:gd name="T10" fmla="*/ 11 w 13"/>
                <a:gd name="T11" fmla="*/ 2 h 19"/>
                <a:gd name="T12" fmla="*/ 13 w 13"/>
                <a:gd name="T13" fmla="*/ 9 h 19"/>
                <a:gd name="T14" fmla="*/ 11 w 13"/>
                <a:gd name="T15" fmla="*/ 16 h 19"/>
                <a:gd name="T16" fmla="*/ 6 w 13"/>
                <a:gd name="T17" fmla="*/ 19 h 19"/>
                <a:gd name="T18" fmla="*/ 6 w 13"/>
                <a:gd name="T19" fmla="*/ 2 h 19"/>
                <a:gd name="T20" fmla="*/ 4 w 13"/>
                <a:gd name="T21" fmla="*/ 4 h 19"/>
                <a:gd name="T22" fmla="*/ 3 w 13"/>
                <a:gd name="T23" fmla="*/ 9 h 19"/>
                <a:gd name="T24" fmla="*/ 4 w 13"/>
                <a:gd name="T25" fmla="*/ 15 h 19"/>
                <a:gd name="T26" fmla="*/ 6 w 13"/>
                <a:gd name="T27" fmla="*/ 17 h 19"/>
                <a:gd name="T28" fmla="*/ 9 w 13"/>
                <a:gd name="T29" fmla="*/ 15 h 19"/>
                <a:gd name="T30" fmla="*/ 10 w 13"/>
                <a:gd name="T31" fmla="*/ 9 h 19"/>
                <a:gd name="T32" fmla="*/ 9 w 13"/>
                <a:gd name="T33" fmla="*/ 4 h 19"/>
                <a:gd name="T34" fmla="*/ 6 w 13"/>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6" y="19"/>
                  </a:moveTo>
                  <a:cubicBezTo>
                    <a:pt x="4" y="19"/>
                    <a:pt x="3" y="18"/>
                    <a:pt x="2" y="16"/>
                  </a:cubicBezTo>
                  <a:cubicBezTo>
                    <a:pt x="1" y="15"/>
                    <a:pt x="0" y="13"/>
                    <a:pt x="0" y="9"/>
                  </a:cubicBezTo>
                  <a:cubicBezTo>
                    <a:pt x="0" y="6"/>
                    <a:pt x="1" y="4"/>
                    <a:pt x="2" y="2"/>
                  </a:cubicBezTo>
                  <a:cubicBezTo>
                    <a:pt x="3" y="1"/>
                    <a:pt x="4" y="0"/>
                    <a:pt x="6" y="0"/>
                  </a:cubicBezTo>
                  <a:cubicBezTo>
                    <a:pt x="9" y="0"/>
                    <a:pt x="10" y="1"/>
                    <a:pt x="11" y="2"/>
                  </a:cubicBezTo>
                  <a:cubicBezTo>
                    <a:pt x="12" y="4"/>
                    <a:pt x="13" y="6"/>
                    <a:pt x="13" y="9"/>
                  </a:cubicBezTo>
                  <a:cubicBezTo>
                    <a:pt x="13" y="12"/>
                    <a:pt x="12" y="15"/>
                    <a:pt x="11" y="16"/>
                  </a:cubicBezTo>
                  <a:cubicBezTo>
                    <a:pt x="10" y="18"/>
                    <a:pt x="9" y="19"/>
                    <a:pt x="6" y="19"/>
                  </a:cubicBezTo>
                  <a:close/>
                  <a:moveTo>
                    <a:pt x="6" y="2"/>
                  </a:moveTo>
                  <a:cubicBezTo>
                    <a:pt x="5" y="2"/>
                    <a:pt x="4" y="2"/>
                    <a:pt x="4" y="4"/>
                  </a:cubicBezTo>
                  <a:cubicBezTo>
                    <a:pt x="3" y="5"/>
                    <a:pt x="3" y="7"/>
                    <a:pt x="3" y="9"/>
                  </a:cubicBezTo>
                  <a:cubicBezTo>
                    <a:pt x="3" y="12"/>
                    <a:pt x="3" y="14"/>
                    <a:pt x="4" y="15"/>
                  </a:cubicBezTo>
                  <a:cubicBezTo>
                    <a:pt x="4" y="16"/>
                    <a:pt x="5" y="17"/>
                    <a:pt x="6" y="17"/>
                  </a:cubicBezTo>
                  <a:cubicBezTo>
                    <a:pt x="8" y="17"/>
                    <a:pt x="9" y="16"/>
                    <a:pt x="9" y="15"/>
                  </a:cubicBezTo>
                  <a:cubicBezTo>
                    <a:pt x="10" y="14"/>
                    <a:pt x="10" y="12"/>
                    <a:pt x="10" y="9"/>
                  </a:cubicBezTo>
                  <a:cubicBezTo>
                    <a:pt x="10" y="7"/>
                    <a:pt x="10" y="5"/>
                    <a:pt x="9" y="4"/>
                  </a:cubicBezTo>
                  <a:cubicBezTo>
                    <a:pt x="9" y="2"/>
                    <a:pt x="8"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6" name="Freeform 96"/>
            <p:cNvSpPr>
              <a:spLocks/>
            </p:cNvSpPr>
            <p:nvPr/>
          </p:nvSpPr>
          <p:spPr bwMode="auto">
            <a:xfrm>
              <a:off x="4432301" y="5554663"/>
              <a:ext cx="28575" cy="57150"/>
            </a:xfrm>
            <a:custGeom>
              <a:avLst/>
              <a:gdLst>
                <a:gd name="T0" fmla="*/ 9 w 9"/>
                <a:gd name="T1" fmla="*/ 18 h 18"/>
                <a:gd name="T2" fmla="*/ 0 w 9"/>
                <a:gd name="T3" fmla="*/ 18 h 18"/>
                <a:gd name="T4" fmla="*/ 0 w 9"/>
                <a:gd name="T5" fmla="*/ 17 h 18"/>
                <a:gd name="T6" fmla="*/ 3 w 9"/>
                <a:gd name="T7" fmla="*/ 17 h 18"/>
                <a:gd name="T8" fmla="*/ 3 w 9"/>
                <a:gd name="T9" fmla="*/ 4 h 18"/>
                <a:gd name="T10" fmla="*/ 0 w 9"/>
                <a:gd name="T11" fmla="*/ 4 h 18"/>
                <a:gd name="T12" fmla="*/ 0 w 9"/>
                <a:gd name="T13" fmla="*/ 3 h 18"/>
                <a:gd name="T14" fmla="*/ 3 w 9"/>
                <a:gd name="T15" fmla="*/ 2 h 18"/>
                <a:gd name="T16" fmla="*/ 4 w 9"/>
                <a:gd name="T17" fmla="*/ 0 h 18"/>
                <a:gd name="T18" fmla="*/ 5 w 9"/>
                <a:gd name="T19" fmla="*/ 0 h 18"/>
                <a:gd name="T20" fmla="*/ 5 w 9"/>
                <a:gd name="T21" fmla="*/ 17 h 18"/>
                <a:gd name="T22" fmla="*/ 9 w 9"/>
                <a:gd name="T23" fmla="*/ 17 h 18"/>
                <a:gd name="T24" fmla="*/ 9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9" y="18"/>
                  </a:moveTo>
                  <a:cubicBezTo>
                    <a:pt x="0" y="18"/>
                    <a:pt x="0" y="18"/>
                    <a:pt x="0" y="18"/>
                  </a:cubicBezTo>
                  <a:cubicBezTo>
                    <a:pt x="0" y="17"/>
                    <a:pt x="0" y="17"/>
                    <a:pt x="0" y="17"/>
                  </a:cubicBezTo>
                  <a:cubicBezTo>
                    <a:pt x="3" y="17"/>
                    <a:pt x="3" y="17"/>
                    <a:pt x="3" y="17"/>
                  </a:cubicBezTo>
                  <a:cubicBezTo>
                    <a:pt x="3" y="4"/>
                    <a:pt x="3" y="4"/>
                    <a:pt x="3" y="4"/>
                  </a:cubicBezTo>
                  <a:cubicBezTo>
                    <a:pt x="0" y="4"/>
                    <a:pt x="0" y="4"/>
                    <a:pt x="0" y="4"/>
                  </a:cubicBezTo>
                  <a:cubicBezTo>
                    <a:pt x="0" y="3"/>
                    <a:pt x="0" y="3"/>
                    <a:pt x="0" y="3"/>
                  </a:cubicBezTo>
                  <a:cubicBezTo>
                    <a:pt x="1" y="3"/>
                    <a:pt x="2" y="3"/>
                    <a:pt x="3" y="2"/>
                  </a:cubicBezTo>
                  <a:cubicBezTo>
                    <a:pt x="3" y="2"/>
                    <a:pt x="4" y="1"/>
                    <a:pt x="4" y="0"/>
                  </a:cubicBezTo>
                  <a:cubicBezTo>
                    <a:pt x="5" y="0"/>
                    <a:pt x="5" y="0"/>
                    <a:pt x="5" y="0"/>
                  </a:cubicBezTo>
                  <a:cubicBezTo>
                    <a:pt x="5" y="17"/>
                    <a:pt x="5" y="17"/>
                    <a:pt x="5" y="17"/>
                  </a:cubicBezTo>
                  <a:cubicBezTo>
                    <a:pt x="9" y="17"/>
                    <a:pt x="9" y="17"/>
                    <a:pt x="9" y="17"/>
                  </a:cubicBezTo>
                  <a:lnTo>
                    <a:pt x="9"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7" name="Freeform 97"/>
            <p:cNvSpPr>
              <a:spLocks noEditPoints="1"/>
            </p:cNvSpPr>
            <p:nvPr/>
          </p:nvSpPr>
          <p:spPr bwMode="auto">
            <a:xfrm>
              <a:off x="4473576"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9 w 12"/>
                <a:gd name="T29" fmla="*/ 15 h 19"/>
                <a:gd name="T30" fmla="*/ 10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2" y="18"/>
                    <a:pt x="1" y="16"/>
                  </a:cubicBezTo>
                  <a:cubicBezTo>
                    <a:pt x="0" y="15"/>
                    <a:pt x="0" y="13"/>
                    <a:pt x="0" y="9"/>
                  </a:cubicBezTo>
                  <a:cubicBezTo>
                    <a:pt x="0" y="6"/>
                    <a:pt x="0" y="4"/>
                    <a:pt x="1" y="2"/>
                  </a:cubicBezTo>
                  <a:cubicBezTo>
                    <a:pt x="2" y="1"/>
                    <a:pt x="4"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9" y="15"/>
                  </a:cubicBezTo>
                  <a:cubicBezTo>
                    <a:pt x="9" y="14"/>
                    <a:pt x="10" y="12"/>
                    <a:pt x="10" y="9"/>
                  </a:cubicBezTo>
                  <a:cubicBezTo>
                    <a:pt x="10" y="7"/>
                    <a:pt x="9" y="5"/>
                    <a:pt x="9"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8" name="Freeform 98"/>
            <p:cNvSpPr>
              <a:spLocks noEditPoints="1"/>
            </p:cNvSpPr>
            <p:nvPr/>
          </p:nvSpPr>
          <p:spPr bwMode="auto">
            <a:xfrm>
              <a:off x="4521201"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9 w 12"/>
                <a:gd name="T29" fmla="*/ 15 h 19"/>
                <a:gd name="T30" fmla="*/ 9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2" y="18"/>
                    <a:pt x="1" y="16"/>
                  </a:cubicBezTo>
                  <a:cubicBezTo>
                    <a:pt x="0" y="15"/>
                    <a:pt x="0" y="13"/>
                    <a:pt x="0" y="9"/>
                  </a:cubicBezTo>
                  <a:cubicBezTo>
                    <a:pt x="0" y="6"/>
                    <a:pt x="0" y="4"/>
                    <a:pt x="1" y="2"/>
                  </a:cubicBezTo>
                  <a:cubicBezTo>
                    <a:pt x="2" y="1"/>
                    <a:pt x="4"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9" y="15"/>
                  </a:cubicBezTo>
                  <a:cubicBezTo>
                    <a:pt x="9" y="14"/>
                    <a:pt x="9" y="12"/>
                    <a:pt x="9" y="9"/>
                  </a:cubicBezTo>
                  <a:cubicBezTo>
                    <a:pt x="9" y="7"/>
                    <a:pt x="9" y="5"/>
                    <a:pt x="9"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29" name="Freeform 99"/>
            <p:cNvSpPr>
              <a:spLocks noEditPoints="1"/>
            </p:cNvSpPr>
            <p:nvPr/>
          </p:nvSpPr>
          <p:spPr bwMode="auto">
            <a:xfrm>
              <a:off x="4568826"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8 w 12"/>
                <a:gd name="T29" fmla="*/ 15 h 19"/>
                <a:gd name="T30" fmla="*/ 9 w 12"/>
                <a:gd name="T31" fmla="*/ 9 h 19"/>
                <a:gd name="T32" fmla="*/ 8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2" y="18"/>
                    <a:pt x="1" y="16"/>
                  </a:cubicBezTo>
                  <a:cubicBezTo>
                    <a:pt x="0" y="15"/>
                    <a:pt x="0" y="13"/>
                    <a:pt x="0" y="9"/>
                  </a:cubicBezTo>
                  <a:cubicBezTo>
                    <a:pt x="0" y="6"/>
                    <a:pt x="0" y="4"/>
                    <a:pt x="1" y="2"/>
                  </a:cubicBezTo>
                  <a:cubicBezTo>
                    <a:pt x="2" y="1"/>
                    <a:pt x="4"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8" y="15"/>
                  </a:cubicBezTo>
                  <a:cubicBezTo>
                    <a:pt x="9" y="14"/>
                    <a:pt x="9" y="12"/>
                    <a:pt x="9" y="9"/>
                  </a:cubicBezTo>
                  <a:cubicBezTo>
                    <a:pt x="9" y="7"/>
                    <a:pt x="9" y="5"/>
                    <a:pt x="8"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0" name="Freeform 100"/>
            <p:cNvSpPr>
              <a:spLocks/>
            </p:cNvSpPr>
            <p:nvPr/>
          </p:nvSpPr>
          <p:spPr bwMode="auto">
            <a:xfrm>
              <a:off x="5440363" y="5554663"/>
              <a:ext cx="31750" cy="57150"/>
            </a:xfrm>
            <a:custGeom>
              <a:avLst/>
              <a:gdLst>
                <a:gd name="T0" fmla="*/ 10 w 10"/>
                <a:gd name="T1" fmla="*/ 18 h 18"/>
                <a:gd name="T2" fmla="*/ 0 w 10"/>
                <a:gd name="T3" fmla="*/ 18 h 18"/>
                <a:gd name="T4" fmla="*/ 0 w 10"/>
                <a:gd name="T5" fmla="*/ 17 h 18"/>
                <a:gd name="T6" fmla="*/ 4 w 10"/>
                <a:gd name="T7" fmla="*/ 17 h 18"/>
                <a:gd name="T8" fmla="*/ 4 w 10"/>
                <a:gd name="T9" fmla="*/ 4 h 18"/>
                <a:gd name="T10" fmla="*/ 0 w 10"/>
                <a:gd name="T11" fmla="*/ 4 h 18"/>
                <a:gd name="T12" fmla="*/ 0 w 10"/>
                <a:gd name="T13" fmla="*/ 3 h 18"/>
                <a:gd name="T14" fmla="*/ 3 w 10"/>
                <a:gd name="T15" fmla="*/ 2 h 18"/>
                <a:gd name="T16" fmla="*/ 5 w 10"/>
                <a:gd name="T17" fmla="*/ 0 h 18"/>
                <a:gd name="T18" fmla="*/ 6 w 10"/>
                <a:gd name="T19" fmla="*/ 0 h 18"/>
                <a:gd name="T20" fmla="*/ 6 w 10"/>
                <a:gd name="T21" fmla="*/ 17 h 18"/>
                <a:gd name="T22" fmla="*/ 10 w 10"/>
                <a:gd name="T23" fmla="*/ 17 h 18"/>
                <a:gd name="T24" fmla="*/ 10 w 1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8">
                  <a:moveTo>
                    <a:pt x="10" y="18"/>
                  </a:moveTo>
                  <a:cubicBezTo>
                    <a:pt x="0" y="18"/>
                    <a:pt x="0" y="18"/>
                    <a:pt x="0" y="18"/>
                  </a:cubicBezTo>
                  <a:cubicBezTo>
                    <a:pt x="0" y="17"/>
                    <a:pt x="0" y="17"/>
                    <a:pt x="0" y="17"/>
                  </a:cubicBezTo>
                  <a:cubicBezTo>
                    <a:pt x="4" y="17"/>
                    <a:pt x="4" y="17"/>
                    <a:pt x="4" y="17"/>
                  </a:cubicBezTo>
                  <a:cubicBezTo>
                    <a:pt x="4" y="4"/>
                    <a:pt x="4" y="4"/>
                    <a:pt x="4" y="4"/>
                  </a:cubicBezTo>
                  <a:cubicBezTo>
                    <a:pt x="0" y="4"/>
                    <a:pt x="0" y="4"/>
                    <a:pt x="0" y="4"/>
                  </a:cubicBezTo>
                  <a:cubicBezTo>
                    <a:pt x="0" y="3"/>
                    <a:pt x="0" y="3"/>
                    <a:pt x="0" y="3"/>
                  </a:cubicBezTo>
                  <a:cubicBezTo>
                    <a:pt x="2" y="3"/>
                    <a:pt x="3" y="3"/>
                    <a:pt x="3" y="2"/>
                  </a:cubicBezTo>
                  <a:cubicBezTo>
                    <a:pt x="4" y="2"/>
                    <a:pt x="4" y="1"/>
                    <a:pt x="5" y="0"/>
                  </a:cubicBezTo>
                  <a:cubicBezTo>
                    <a:pt x="6" y="0"/>
                    <a:pt x="6" y="0"/>
                    <a:pt x="6" y="0"/>
                  </a:cubicBezTo>
                  <a:cubicBezTo>
                    <a:pt x="6" y="17"/>
                    <a:pt x="6" y="17"/>
                    <a:pt x="6" y="17"/>
                  </a:cubicBezTo>
                  <a:cubicBezTo>
                    <a:pt x="10" y="17"/>
                    <a:pt x="10" y="17"/>
                    <a:pt x="10" y="17"/>
                  </a:cubicBezTo>
                  <a:lnTo>
                    <a:pt x="10" y="18"/>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1" name="Freeform 101"/>
            <p:cNvSpPr>
              <a:spLocks noEditPoints="1"/>
            </p:cNvSpPr>
            <p:nvPr/>
          </p:nvSpPr>
          <p:spPr bwMode="auto">
            <a:xfrm>
              <a:off x="5484813"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9 w 12"/>
                <a:gd name="T29" fmla="*/ 15 h 19"/>
                <a:gd name="T30" fmla="*/ 9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2" y="18"/>
                    <a:pt x="1" y="16"/>
                  </a:cubicBezTo>
                  <a:cubicBezTo>
                    <a:pt x="0" y="15"/>
                    <a:pt x="0" y="13"/>
                    <a:pt x="0" y="9"/>
                  </a:cubicBezTo>
                  <a:cubicBezTo>
                    <a:pt x="0" y="6"/>
                    <a:pt x="0" y="4"/>
                    <a:pt x="1" y="2"/>
                  </a:cubicBezTo>
                  <a:cubicBezTo>
                    <a:pt x="2" y="1"/>
                    <a:pt x="4"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9" y="15"/>
                  </a:cubicBezTo>
                  <a:cubicBezTo>
                    <a:pt x="9" y="14"/>
                    <a:pt x="9" y="12"/>
                    <a:pt x="9" y="9"/>
                  </a:cubicBezTo>
                  <a:cubicBezTo>
                    <a:pt x="9" y="7"/>
                    <a:pt x="9" y="5"/>
                    <a:pt x="9"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2" name="Freeform 102"/>
            <p:cNvSpPr>
              <a:spLocks noEditPoints="1"/>
            </p:cNvSpPr>
            <p:nvPr/>
          </p:nvSpPr>
          <p:spPr bwMode="auto">
            <a:xfrm>
              <a:off x="5532438" y="5554663"/>
              <a:ext cx="38100" cy="60325"/>
            </a:xfrm>
            <a:custGeom>
              <a:avLst/>
              <a:gdLst>
                <a:gd name="T0" fmla="*/ 6 w 12"/>
                <a:gd name="T1" fmla="*/ 19 h 19"/>
                <a:gd name="T2" fmla="*/ 1 w 12"/>
                <a:gd name="T3" fmla="*/ 16 h 19"/>
                <a:gd name="T4" fmla="*/ 0 w 12"/>
                <a:gd name="T5" fmla="*/ 9 h 19"/>
                <a:gd name="T6" fmla="*/ 1 w 12"/>
                <a:gd name="T7" fmla="*/ 2 h 19"/>
                <a:gd name="T8" fmla="*/ 6 w 12"/>
                <a:gd name="T9" fmla="*/ 0 h 19"/>
                <a:gd name="T10" fmla="*/ 10 w 12"/>
                <a:gd name="T11" fmla="*/ 2 h 19"/>
                <a:gd name="T12" fmla="*/ 12 w 12"/>
                <a:gd name="T13" fmla="*/ 9 h 19"/>
                <a:gd name="T14" fmla="*/ 10 w 12"/>
                <a:gd name="T15" fmla="*/ 16 h 19"/>
                <a:gd name="T16" fmla="*/ 6 w 12"/>
                <a:gd name="T17" fmla="*/ 19 h 19"/>
                <a:gd name="T18" fmla="*/ 6 w 12"/>
                <a:gd name="T19" fmla="*/ 2 h 19"/>
                <a:gd name="T20" fmla="*/ 3 w 12"/>
                <a:gd name="T21" fmla="*/ 4 h 19"/>
                <a:gd name="T22" fmla="*/ 2 w 12"/>
                <a:gd name="T23" fmla="*/ 9 h 19"/>
                <a:gd name="T24" fmla="*/ 3 w 12"/>
                <a:gd name="T25" fmla="*/ 15 h 19"/>
                <a:gd name="T26" fmla="*/ 6 w 12"/>
                <a:gd name="T27" fmla="*/ 17 h 19"/>
                <a:gd name="T28" fmla="*/ 8 w 12"/>
                <a:gd name="T29" fmla="*/ 15 h 19"/>
                <a:gd name="T30" fmla="*/ 9 w 12"/>
                <a:gd name="T31" fmla="*/ 9 h 19"/>
                <a:gd name="T32" fmla="*/ 8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3" y="19"/>
                    <a:pt x="2" y="18"/>
                    <a:pt x="1" y="16"/>
                  </a:cubicBezTo>
                  <a:cubicBezTo>
                    <a:pt x="0" y="15"/>
                    <a:pt x="0" y="13"/>
                    <a:pt x="0" y="9"/>
                  </a:cubicBezTo>
                  <a:cubicBezTo>
                    <a:pt x="0" y="6"/>
                    <a:pt x="0" y="4"/>
                    <a:pt x="1" y="2"/>
                  </a:cubicBezTo>
                  <a:cubicBezTo>
                    <a:pt x="2" y="1"/>
                    <a:pt x="3" y="0"/>
                    <a:pt x="6" y="0"/>
                  </a:cubicBezTo>
                  <a:cubicBezTo>
                    <a:pt x="8" y="0"/>
                    <a:pt x="9" y="1"/>
                    <a:pt x="10" y="2"/>
                  </a:cubicBezTo>
                  <a:cubicBezTo>
                    <a:pt x="11" y="4"/>
                    <a:pt x="12" y="6"/>
                    <a:pt x="12" y="9"/>
                  </a:cubicBezTo>
                  <a:cubicBezTo>
                    <a:pt x="12" y="12"/>
                    <a:pt x="11" y="15"/>
                    <a:pt x="10" y="16"/>
                  </a:cubicBezTo>
                  <a:cubicBezTo>
                    <a:pt x="9" y="18"/>
                    <a:pt x="8" y="19"/>
                    <a:pt x="6" y="19"/>
                  </a:cubicBezTo>
                  <a:close/>
                  <a:moveTo>
                    <a:pt x="6" y="2"/>
                  </a:moveTo>
                  <a:cubicBezTo>
                    <a:pt x="4" y="2"/>
                    <a:pt x="3" y="2"/>
                    <a:pt x="3" y="4"/>
                  </a:cubicBezTo>
                  <a:cubicBezTo>
                    <a:pt x="2" y="5"/>
                    <a:pt x="2" y="7"/>
                    <a:pt x="2" y="9"/>
                  </a:cubicBezTo>
                  <a:cubicBezTo>
                    <a:pt x="2" y="12"/>
                    <a:pt x="2" y="14"/>
                    <a:pt x="3" y="15"/>
                  </a:cubicBezTo>
                  <a:cubicBezTo>
                    <a:pt x="3" y="16"/>
                    <a:pt x="4" y="17"/>
                    <a:pt x="6" y="17"/>
                  </a:cubicBezTo>
                  <a:cubicBezTo>
                    <a:pt x="7" y="17"/>
                    <a:pt x="8" y="16"/>
                    <a:pt x="8" y="15"/>
                  </a:cubicBezTo>
                  <a:cubicBezTo>
                    <a:pt x="9" y="14"/>
                    <a:pt x="9" y="12"/>
                    <a:pt x="9" y="9"/>
                  </a:cubicBezTo>
                  <a:cubicBezTo>
                    <a:pt x="9" y="7"/>
                    <a:pt x="9" y="5"/>
                    <a:pt x="8" y="4"/>
                  </a:cubicBezTo>
                  <a:cubicBezTo>
                    <a:pt x="8" y="2"/>
                    <a:pt x="7"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3" name="Freeform 103"/>
            <p:cNvSpPr>
              <a:spLocks noEditPoints="1"/>
            </p:cNvSpPr>
            <p:nvPr/>
          </p:nvSpPr>
          <p:spPr bwMode="auto">
            <a:xfrm>
              <a:off x="5576888" y="5554663"/>
              <a:ext cx="41275" cy="60325"/>
            </a:xfrm>
            <a:custGeom>
              <a:avLst/>
              <a:gdLst>
                <a:gd name="T0" fmla="*/ 6 w 13"/>
                <a:gd name="T1" fmla="*/ 19 h 19"/>
                <a:gd name="T2" fmla="*/ 2 w 13"/>
                <a:gd name="T3" fmla="*/ 16 h 19"/>
                <a:gd name="T4" fmla="*/ 0 w 13"/>
                <a:gd name="T5" fmla="*/ 9 h 19"/>
                <a:gd name="T6" fmla="*/ 2 w 13"/>
                <a:gd name="T7" fmla="*/ 2 h 19"/>
                <a:gd name="T8" fmla="*/ 6 w 13"/>
                <a:gd name="T9" fmla="*/ 0 h 19"/>
                <a:gd name="T10" fmla="*/ 11 w 13"/>
                <a:gd name="T11" fmla="*/ 2 h 19"/>
                <a:gd name="T12" fmla="*/ 13 w 13"/>
                <a:gd name="T13" fmla="*/ 9 h 19"/>
                <a:gd name="T14" fmla="*/ 11 w 13"/>
                <a:gd name="T15" fmla="*/ 16 h 19"/>
                <a:gd name="T16" fmla="*/ 6 w 13"/>
                <a:gd name="T17" fmla="*/ 19 h 19"/>
                <a:gd name="T18" fmla="*/ 6 w 13"/>
                <a:gd name="T19" fmla="*/ 2 h 19"/>
                <a:gd name="T20" fmla="*/ 4 w 13"/>
                <a:gd name="T21" fmla="*/ 4 h 19"/>
                <a:gd name="T22" fmla="*/ 3 w 13"/>
                <a:gd name="T23" fmla="*/ 9 h 19"/>
                <a:gd name="T24" fmla="*/ 4 w 13"/>
                <a:gd name="T25" fmla="*/ 15 h 19"/>
                <a:gd name="T26" fmla="*/ 6 w 13"/>
                <a:gd name="T27" fmla="*/ 17 h 19"/>
                <a:gd name="T28" fmla="*/ 9 w 13"/>
                <a:gd name="T29" fmla="*/ 15 h 19"/>
                <a:gd name="T30" fmla="*/ 10 w 13"/>
                <a:gd name="T31" fmla="*/ 9 h 19"/>
                <a:gd name="T32" fmla="*/ 9 w 13"/>
                <a:gd name="T33" fmla="*/ 4 h 19"/>
                <a:gd name="T34" fmla="*/ 6 w 13"/>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9">
                  <a:moveTo>
                    <a:pt x="6" y="19"/>
                  </a:moveTo>
                  <a:cubicBezTo>
                    <a:pt x="4" y="19"/>
                    <a:pt x="3" y="18"/>
                    <a:pt x="2" y="16"/>
                  </a:cubicBezTo>
                  <a:cubicBezTo>
                    <a:pt x="1" y="15"/>
                    <a:pt x="0" y="13"/>
                    <a:pt x="0" y="9"/>
                  </a:cubicBezTo>
                  <a:cubicBezTo>
                    <a:pt x="0" y="6"/>
                    <a:pt x="1" y="4"/>
                    <a:pt x="2" y="2"/>
                  </a:cubicBezTo>
                  <a:cubicBezTo>
                    <a:pt x="3" y="1"/>
                    <a:pt x="4" y="0"/>
                    <a:pt x="6" y="0"/>
                  </a:cubicBezTo>
                  <a:cubicBezTo>
                    <a:pt x="9" y="0"/>
                    <a:pt x="10" y="1"/>
                    <a:pt x="11" y="2"/>
                  </a:cubicBezTo>
                  <a:cubicBezTo>
                    <a:pt x="12" y="4"/>
                    <a:pt x="13" y="6"/>
                    <a:pt x="13" y="9"/>
                  </a:cubicBezTo>
                  <a:cubicBezTo>
                    <a:pt x="13" y="12"/>
                    <a:pt x="12" y="15"/>
                    <a:pt x="11" y="16"/>
                  </a:cubicBezTo>
                  <a:cubicBezTo>
                    <a:pt x="10" y="18"/>
                    <a:pt x="9" y="19"/>
                    <a:pt x="6" y="19"/>
                  </a:cubicBezTo>
                  <a:close/>
                  <a:moveTo>
                    <a:pt x="6" y="2"/>
                  </a:moveTo>
                  <a:cubicBezTo>
                    <a:pt x="5" y="2"/>
                    <a:pt x="4" y="2"/>
                    <a:pt x="4" y="4"/>
                  </a:cubicBezTo>
                  <a:cubicBezTo>
                    <a:pt x="3" y="5"/>
                    <a:pt x="3" y="7"/>
                    <a:pt x="3" y="9"/>
                  </a:cubicBezTo>
                  <a:cubicBezTo>
                    <a:pt x="3" y="12"/>
                    <a:pt x="3" y="14"/>
                    <a:pt x="4" y="15"/>
                  </a:cubicBezTo>
                  <a:cubicBezTo>
                    <a:pt x="4" y="16"/>
                    <a:pt x="5" y="17"/>
                    <a:pt x="6" y="17"/>
                  </a:cubicBezTo>
                  <a:cubicBezTo>
                    <a:pt x="8" y="17"/>
                    <a:pt x="9" y="16"/>
                    <a:pt x="9" y="15"/>
                  </a:cubicBezTo>
                  <a:cubicBezTo>
                    <a:pt x="10" y="14"/>
                    <a:pt x="10" y="12"/>
                    <a:pt x="10" y="9"/>
                  </a:cubicBezTo>
                  <a:cubicBezTo>
                    <a:pt x="10" y="7"/>
                    <a:pt x="10" y="5"/>
                    <a:pt x="9" y="4"/>
                  </a:cubicBezTo>
                  <a:cubicBezTo>
                    <a:pt x="9" y="2"/>
                    <a:pt x="8"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4" name="Freeform 104"/>
            <p:cNvSpPr>
              <a:spLocks noEditPoints="1"/>
            </p:cNvSpPr>
            <p:nvPr/>
          </p:nvSpPr>
          <p:spPr bwMode="auto">
            <a:xfrm>
              <a:off x="5624513" y="5554663"/>
              <a:ext cx="38100" cy="60325"/>
            </a:xfrm>
            <a:custGeom>
              <a:avLst/>
              <a:gdLst>
                <a:gd name="T0" fmla="*/ 6 w 12"/>
                <a:gd name="T1" fmla="*/ 19 h 19"/>
                <a:gd name="T2" fmla="*/ 2 w 12"/>
                <a:gd name="T3" fmla="*/ 16 h 19"/>
                <a:gd name="T4" fmla="*/ 0 w 12"/>
                <a:gd name="T5" fmla="*/ 9 h 19"/>
                <a:gd name="T6" fmla="*/ 2 w 12"/>
                <a:gd name="T7" fmla="*/ 2 h 19"/>
                <a:gd name="T8" fmla="*/ 6 w 12"/>
                <a:gd name="T9" fmla="*/ 0 h 19"/>
                <a:gd name="T10" fmla="*/ 11 w 12"/>
                <a:gd name="T11" fmla="*/ 2 h 19"/>
                <a:gd name="T12" fmla="*/ 12 w 12"/>
                <a:gd name="T13" fmla="*/ 9 h 19"/>
                <a:gd name="T14" fmla="*/ 11 w 12"/>
                <a:gd name="T15" fmla="*/ 16 h 19"/>
                <a:gd name="T16" fmla="*/ 6 w 12"/>
                <a:gd name="T17" fmla="*/ 19 h 19"/>
                <a:gd name="T18" fmla="*/ 6 w 12"/>
                <a:gd name="T19" fmla="*/ 2 h 19"/>
                <a:gd name="T20" fmla="*/ 3 w 12"/>
                <a:gd name="T21" fmla="*/ 4 h 19"/>
                <a:gd name="T22" fmla="*/ 3 w 12"/>
                <a:gd name="T23" fmla="*/ 9 h 19"/>
                <a:gd name="T24" fmla="*/ 3 w 12"/>
                <a:gd name="T25" fmla="*/ 15 h 19"/>
                <a:gd name="T26" fmla="*/ 6 w 12"/>
                <a:gd name="T27" fmla="*/ 17 h 19"/>
                <a:gd name="T28" fmla="*/ 9 w 12"/>
                <a:gd name="T29" fmla="*/ 15 h 19"/>
                <a:gd name="T30" fmla="*/ 10 w 12"/>
                <a:gd name="T31" fmla="*/ 9 h 19"/>
                <a:gd name="T32" fmla="*/ 9 w 12"/>
                <a:gd name="T33" fmla="*/ 4 h 19"/>
                <a:gd name="T34" fmla="*/ 6 w 12"/>
                <a:gd name="T3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9">
                  <a:moveTo>
                    <a:pt x="6" y="19"/>
                  </a:moveTo>
                  <a:cubicBezTo>
                    <a:pt x="4" y="19"/>
                    <a:pt x="3" y="18"/>
                    <a:pt x="2" y="16"/>
                  </a:cubicBezTo>
                  <a:cubicBezTo>
                    <a:pt x="1" y="15"/>
                    <a:pt x="0" y="13"/>
                    <a:pt x="0" y="9"/>
                  </a:cubicBezTo>
                  <a:cubicBezTo>
                    <a:pt x="0" y="6"/>
                    <a:pt x="1" y="4"/>
                    <a:pt x="2" y="2"/>
                  </a:cubicBezTo>
                  <a:cubicBezTo>
                    <a:pt x="3" y="1"/>
                    <a:pt x="4" y="0"/>
                    <a:pt x="6" y="0"/>
                  </a:cubicBezTo>
                  <a:cubicBezTo>
                    <a:pt x="8" y="0"/>
                    <a:pt x="10" y="1"/>
                    <a:pt x="11" y="2"/>
                  </a:cubicBezTo>
                  <a:cubicBezTo>
                    <a:pt x="12" y="4"/>
                    <a:pt x="12" y="6"/>
                    <a:pt x="12" y="9"/>
                  </a:cubicBezTo>
                  <a:cubicBezTo>
                    <a:pt x="12" y="12"/>
                    <a:pt x="12" y="15"/>
                    <a:pt x="11" y="16"/>
                  </a:cubicBezTo>
                  <a:cubicBezTo>
                    <a:pt x="10" y="18"/>
                    <a:pt x="8" y="19"/>
                    <a:pt x="6" y="19"/>
                  </a:cubicBezTo>
                  <a:close/>
                  <a:moveTo>
                    <a:pt x="6" y="2"/>
                  </a:moveTo>
                  <a:cubicBezTo>
                    <a:pt x="5" y="2"/>
                    <a:pt x="4" y="2"/>
                    <a:pt x="3" y="4"/>
                  </a:cubicBezTo>
                  <a:cubicBezTo>
                    <a:pt x="3" y="5"/>
                    <a:pt x="3" y="7"/>
                    <a:pt x="3" y="9"/>
                  </a:cubicBezTo>
                  <a:cubicBezTo>
                    <a:pt x="3" y="12"/>
                    <a:pt x="3" y="14"/>
                    <a:pt x="3" y="15"/>
                  </a:cubicBezTo>
                  <a:cubicBezTo>
                    <a:pt x="4" y="16"/>
                    <a:pt x="5" y="17"/>
                    <a:pt x="6" y="17"/>
                  </a:cubicBezTo>
                  <a:cubicBezTo>
                    <a:pt x="8" y="17"/>
                    <a:pt x="9" y="16"/>
                    <a:pt x="9" y="15"/>
                  </a:cubicBezTo>
                  <a:cubicBezTo>
                    <a:pt x="10" y="14"/>
                    <a:pt x="10" y="12"/>
                    <a:pt x="10" y="9"/>
                  </a:cubicBezTo>
                  <a:cubicBezTo>
                    <a:pt x="10" y="7"/>
                    <a:pt x="10" y="5"/>
                    <a:pt x="9" y="4"/>
                  </a:cubicBezTo>
                  <a:cubicBezTo>
                    <a:pt x="9" y="2"/>
                    <a:pt x="8" y="2"/>
                    <a:pt x="6" y="2"/>
                  </a:cubicBez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5" name="Freeform 105"/>
            <p:cNvSpPr>
              <a:spLocks noEditPoints="1"/>
            </p:cNvSpPr>
            <p:nvPr/>
          </p:nvSpPr>
          <p:spPr bwMode="auto">
            <a:xfrm>
              <a:off x="2408238" y="4002088"/>
              <a:ext cx="3155950" cy="1482725"/>
            </a:xfrm>
            <a:custGeom>
              <a:avLst/>
              <a:gdLst>
                <a:gd name="T0" fmla="*/ 1988 w 1988"/>
                <a:gd name="T1" fmla="*/ 934 h 934"/>
                <a:gd name="T2" fmla="*/ 0 w 1988"/>
                <a:gd name="T3" fmla="*/ 934 h 934"/>
                <a:gd name="T4" fmla="*/ 0 w 1988"/>
                <a:gd name="T5" fmla="*/ 0 h 934"/>
                <a:gd name="T6" fmla="*/ 1988 w 1988"/>
                <a:gd name="T7" fmla="*/ 0 h 934"/>
                <a:gd name="T8" fmla="*/ 1988 w 1988"/>
                <a:gd name="T9" fmla="*/ 934 h 934"/>
                <a:gd name="T10" fmla="*/ 4 w 1988"/>
                <a:gd name="T11" fmla="*/ 930 h 934"/>
                <a:gd name="T12" fmla="*/ 1984 w 1988"/>
                <a:gd name="T13" fmla="*/ 930 h 934"/>
                <a:gd name="T14" fmla="*/ 1984 w 1988"/>
                <a:gd name="T15" fmla="*/ 4 h 934"/>
                <a:gd name="T16" fmla="*/ 4 w 1988"/>
                <a:gd name="T17" fmla="*/ 4 h 934"/>
                <a:gd name="T18" fmla="*/ 4 w 1988"/>
                <a:gd name="T19" fmla="*/ 93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8" h="934">
                  <a:moveTo>
                    <a:pt x="1988" y="934"/>
                  </a:moveTo>
                  <a:lnTo>
                    <a:pt x="0" y="934"/>
                  </a:lnTo>
                  <a:lnTo>
                    <a:pt x="0" y="0"/>
                  </a:lnTo>
                  <a:lnTo>
                    <a:pt x="1988" y="0"/>
                  </a:lnTo>
                  <a:lnTo>
                    <a:pt x="1988" y="934"/>
                  </a:lnTo>
                  <a:close/>
                  <a:moveTo>
                    <a:pt x="4" y="930"/>
                  </a:moveTo>
                  <a:lnTo>
                    <a:pt x="1984" y="930"/>
                  </a:lnTo>
                  <a:lnTo>
                    <a:pt x="1984" y="4"/>
                  </a:lnTo>
                  <a:lnTo>
                    <a:pt x="4" y="4"/>
                  </a:lnTo>
                  <a:lnTo>
                    <a:pt x="4" y="930"/>
                  </a:lnTo>
                  <a:close/>
                </a:path>
              </a:pathLst>
            </a:custGeom>
            <a:solidFill>
              <a:srgbClr val="2D4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6" name="Rectangle 106"/>
            <p:cNvSpPr>
              <a:spLocks noChangeArrowheads="1"/>
            </p:cNvSpPr>
            <p:nvPr/>
          </p:nvSpPr>
          <p:spPr bwMode="auto">
            <a:xfrm>
              <a:off x="2411413" y="5295901"/>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7" name="Rectangle 107"/>
            <p:cNvSpPr>
              <a:spLocks noChangeArrowheads="1"/>
            </p:cNvSpPr>
            <p:nvPr/>
          </p:nvSpPr>
          <p:spPr bwMode="auto">
            <a:xfrm>
              <a:off x="2411413" y="5111751"/>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8" name="Rectangle 108"/>
            <p:cNvSpPr>
              <a:spLocks noChangeArrowheads="1"/>
            </p:cNvSpPr>
            <p:nvPr/>
          </p:nvSpPr>
          <p:spPr bwMode="auto">
            <a:xfrm>
              <a:off x="2411413" y="4926013"/>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39" name="Rectangle 109"/>
            <p:cNvSpPr>
              <a:spLocks noChangeArrowheads="1"/>
            </p:cNvSpPr>
            <p:nvPr/>
          </p:nvSpPr>
          <p:spPr bwMode="auto">
            <a:xfrm>
              <a:off x="2411413" y="4741863"/>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0" name="Rectangle 110"/>
            <p:cNvSpPr>
              <a:spLocks noChangeArrowheads="1"/>
            </p:cNvSpPr>
            <p:nvPr/>
          </p:nvSpPr>
          <p:spPr bwMode="auto">
            <a:xfrm>
              <a:off x="2411413" y="4556126"/>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1" name="Rectangle 111"/>
            <p:cNvSpPr>
              <a:spLocks noChangeArrowheads="1"/>
            </p:cNvSpPr>
            <p:nvPr/>
          </p:nvSpPr>
          <p:spPr bwMode="auto">
            <a:xfrm>
              <a:off x="2411413" y="4375151"/>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2" name="Rectangle 112"/>
            <p:cNvSpPr>
              <a:spLocks noChangeArrowheads="1"/>
            </p:cNvSpPr>
            <p:nvPr/>
          </p:nvSpPr>
          <p:spPr bwMode="auto">
            <a:xfrm>
              <a:off x="2411413" y="4189413"/>
              <a:ext cx="3149600" cy="31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3" name="Rectangle 113"/>
            <p:cNvSpPr>
              <a:spLocks noChangeArrowheads="1"/>
            </p:cNvSpPr>
            <p:nvPr/>
          </p:nvSpPr>
          <p:spPr bwMode="auto">
            <a:xfrm>
              <a:off x="2728913"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4" name="Rectangle 114"/>
            <p:cNvSpPr>
              <a:spLocks noChangeArrowheads="1"/>
            </p:cNvSpPr>
            <p:nvPr/>
          </p:nvSpPr>
          <p:spPr bwMode="auto">
            <a:xfrm>
              <a:off x="2919413"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5" name="Rectangle 115"/>
            <p:cNvSpPr>
              <a:spLocks noChangeArrowheads="1"/>
            </p:cNvSpPr>
            <p:nvPr/>
          </p:nvSpPr>
          <p:spPr bwMode="auto">
            <a:xfrm>
              <a:off x="30448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6" name="Rectangle 116"/>
            <p:cNvSpPr>
              <a:spLocks noChangeArrowheads="1"/>
            </p:cNvSpPr>
            <p:nvPr/>
          </p:nvSpPr>
          <p:spPr bwMode="auto">
            <a:xfrm>
              <a:off x="31496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7" name="Rectangle 117"/>
            <p:cNvSpPr>
              <a:spLocks noChangeArrowheads="1"/>
            </p:cNvSpPr>
            <p:nvPr/>
          </p:nvSpPr>
          <p:spPr bwMode="auto">
            <a:xfrm>
              <a:off x="323215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8" name="Rectangle 118"/>
            <p:cNvSpPr>
              <a:spLocks noChangeArrowheads="1"/>
            </p:cNvSpPr>
            <p:nvPr/>
          </p:nvSpPr>
          <p:spPr bwMode="auto">
            <a:xfrm>
              <a:off x="33020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49" name="Rectangle 119"/>
            <p:cNvSpPr>
              <a:spLocks noChangeArrowheads="1"/>
            </p:cNvSpPr>
            <p:nvPr/>
          </p:nvSpPr>
          <p:spPr bwMode="auto">
            <a:xfrm>
              <a:off x="33623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0" name="Rectangle 120"/>
            <p:cNvSpPr>
              <a:spLocks noChangeArrowheads="1"/>
            </p:cNvSpPr>
            <p:nvPr/>
          </p:nvSpPr>
          <p:spPr bwMode="auto">
            <a:xfrm>
              <a:off x="34163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1" name="Rectangle 121"/>
            <p:cNvSpPr>
              <a:spLocks noChangeArrowheads="1"/>
            </p:cNvSpPr>
            <p:nvPr/>
          </p:nvSpPr>
          <p:spPr bwMode="auto">
            <a:xfrm>
              <a:off x="34639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2" name="Rectangle 122"/>
            <p:cNvSpPr>
              <a:spLocks noChangeArrowheads="1"/>
            </p:cNvSpPr>
            <p:nvPr/>
          </p:nvSpPr>
          <p:spPr bwMode="auto">
            <a:xfrm>
              <a:off x="37719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3" name="Rectangle 123"/>
            <p:cNvSpPr>
              <a:spLocks noChangeArrowheads="1"/>
            </p:cNvSpPr>
            <p:nvPr/>
          </p:nvSpPr>
          <p:spPr bwMode="auto">
            <a:xfrm>
              <a:off x="39624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4" name="Rectangle 124"/>
            <p:cNvSpPr>
              <a:spLocks noChangeArrowheads="1"/>
            </p:cNvSpPr>
            <p:nvPr/>
          </p:nvSpPr>
          <p:spPr bwMode="auto">
            <a:xfrm>
              <a:off x="40862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5" name="Rectangle 125"/>
            <p:cNvSpPr>
              <a:spLocks noChangeArrowheads="1"/>
            </p:cNvSpPr>
            <p:nvPr/>
          </p:nvSpPr>
          <p:spPr bwMode="auto">
            <a:xfrm>
              <a:off x="419417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6" name="Rectangle 126"/>
            <p:cNvSpPr>
              <a:spLocks noChangeArrowheads="1"/>
            </p:cNvSpPr>
            <p:nvPr/>
          </p:nvSpPr>
          <p:spPr bwMode="auto">
            <a:xfrm>
              <a:off x="42767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7" name="Rectangle 127"/>
            <p:cNvSpPr>
              <a:spLocks noChangeArrowheads="1"/>
            </p:cNvSpPr>
            <p:nvPr/>
          </p:nvSpPr>
          <p:spPr bwMode="auto">
            <a:xfrm>
              <a:off x="434657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8" name="Rectangle 128"/>
            <p:cNvSpPr>
              <a:spLocks noChangeArrowheads="1"/>
            </p:cNvSpPr>
            <p:nvPr/>
          </p:nvSpPr>
          <p:spPr bwMode="auto">
            <a:xfrm>
              <a:off x="4403726"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59" name="Rectangle 129"/>
            <p:cNvSpPr>
              <a:spLocks noChangeArrowheads="1"/>
            </p:cNvSpPr>
            <p:nvPr/>
          </p:nvSpPr>
          <p:spPr bwMode="auto">
            <a:xfrm>
              <a:off x="44577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0" name="Rectangle 130"/>
            <p:cNvSpPr>
              <a:spLocks noChangeArrowheads="1"/>
            </p:cNvSpPr>
            <p:nvPr/>
          </p:nvSpPr>
          <p:spPr bwMode="auto">
            <a:xfrm>
              <a:off x="4508501"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1" name="Rectangle 131"/>
            <p:cNvSpPr>
              <a:spLocks noChangeArrowheads="1"/>
            </p:cNvSpPr>
            <p:nvPr/>
          </p:nvSpPr>
          <p:spPr bwMode="auto">
            <a:xfrm>
              <a:off x="4818063"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2" name="Rectangle 132"/>
            <p:cNvSpPr>
              <a:spLocks noChangeArrowheads="1"/>
            </p:cNvSpPr>
            <p:nvPr/>
          </p:nvSpPr>
          <p:spPr bwMode="auto">
            <a:xfrm>
              <a:off x="5008563"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3" name="Rectangle 133"/>
            <p:cNvSpPr>
              <a:spLocks noChangeArrowheads="1"/>
            </p:cNvSpPr>
            <p:nvPr/>
          </p:nvSpPr>
          <p:spPr bwMode="auto">
            <a:xfrm>
              <a:off x="5132388"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4" name="Rectangle 134"/>
            <p:cNvSpPr>
              <a:spLocks noChangeArrowheads="1"/>
            </p:cNvSpPr>
            <p:nvPr/>
          </p:nvSpPr>
          <p:spPr bwMode="auto">
            <a:xfrm>
              <a:off x="5240338"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5" name="Rectangle 135"/>
            <p:cNvSpPr>
              <a:spLocks noChangeArrowheads="1"/>
            </p:cNvSpPr>
            <p:nvPr/>
          </p:nvSpPr>
          <p:spPr bwMode="auto">
            <a:xfrm>
              <a:off x="5322888"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6" name="Rectangle 136"/>
            <p:cNvSpPr>
              <a:spLocks noChangeArrowheads="1"/>
            </p:cNvSpPr>
            <p:nvPr/>
          </p:nvSpPr>
          <p:spPr bwMode="auto">
            <a:xfrm>
              <a:off x="5392738"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7" name="Rectangle 137"/>
            <p:cNvSpPr>
              <a:spLocks noChangeArrowheads="1"/>
            </p:cNvSpPr>
            <p:nvPr/>
          </p:nvSpPr>
          <p:spPr bwMode="auto">
            <a:xfrm>
              <a:off x="5449888"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68" name="Rectangle 138"/>
            <p:cNvSpPr>
              <a:spLocks noChangeArrowheads="1"/>
            </p:cNvSpPr>
            <p:nvPr/>
          </p:nvSpPr>
          <p:spPr bwMode="auto">
            <a:xfrm>
              <a:off x="5503863" y="4005263"/>
              <a:ext cx="3175" cy="147637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grpSp>
      <p:pic>
        <p:nvPicPr>
          <p:cNvPr id="15" name="図 14"/>
          <p:cNvPicPr>
            <a:picLocks noChangeAspect="1"/>
          </p:cNvPicPr>
          <p:nvPr/>
        </p:nvPicPr>
        <p:blipFill>
          <a:blip r:embed="rId2"/>
          <a:stretch>
            <a:fillRect/>
          </a:stretch>
        </p:blipFill>
        <p:spPr>
          <a:xfrm>
            <a:off x="10922495" y="4405557"/>
            <a:ext cx="520456" cy="520456"/>
          </a:xfrm>
          <a:prstGeom prst="rect">
            <a:avLst/>
          </a:prstGeom>
        </p:spPr>
      </p:pic>
      <p:sp>
        <p:nvSpPr>
          <p:cNvPr id="4" name="テキスト プレースホルダー 3"/>
          <p:cNvSpPr>
            <a:spLocks noGrp="1"/>
          </p:cNvSpPr>
          <p:nvPr>
            <p:ph type="body" sz="quarter" idx="24"/>
          </p:nvPr>
        </p:nvSpPr>
        <p:spPr>
          <a:xfrm>
            <a:off x="576000" y="1080000"/>
            <a:ext cx="11015621" cy="357895"/>
          </a:xfrm>
        </p:spPr>
        <p:txBody>
          <a:bodyPr/>
          <a:lstStyle/>
          <a:p>
            <a:pPr marL="0" indent="0"/>
            <a:r>
              <a:rPr lang="zh-CN" altLang="en-US" sz="2000" dirty="0" smtClean="0">
                <a:latin typeface="东芝黑体 Regular" panose="020B0500000000000000" pitchFamily="34" charset="-122"/>
                <a:ea typeface="东芝黑体 Regular" panose="020B0500000000000000" pitchFamily="34" charset="-122"/>
              </a:rPr>
              <a:t>因超低的噪声可检出微小信号并放大</a:t>
            </a:r>
            <a:endParaRPr lang="en-US" altLang="ja-JP" sz="2000" dirty="0">
              <a:latin typeface="东芝黑体 Regular" panose="020B0500000000000000" pitchFamily="34" charset="-122"/>
              <a:ea typeface="东芝黑体 Regular" panose="020B0500000000000000" pitchFamily="34" charset="-122"/>
            </a:endParaRPr>
          </a:p>
        </p:txBody>
      </p:sp>
      <p:sp>
        <p:nvSpPr>
          <p:cNvPr id="7" name="テキスト プレースホルダー 6"/>
          <p:cNvSpPr>
            <a:spLocks noGrp="1"/>
          </p:cNvSpPr>
          <p:nvPr>
            <p:ph type="body" sz="quarter" idx="18"/>
          </p:nvPr>
        </p:nvSpPr>
        <p:spPr/>
        <p:txBody>
          <a:bodyPr/>
          <a:lstStyle/>
          <a:p>
            <a:pPr>
              <a:lnSpc>
                <a:spcPct val="100000"/>
              </a:lnSpc>
              <a:spcBef>
                <a:spcPts val="0"/>
              </a:spcBef>
            </a:pPr>
            <a:r>
              <a:rPr lang="en-US" altLang="ja-JP" dirty="0">
                <a:latin typeface="东芝黑体 Regular" panose="020B0500000000000000" pitchFamily="34" charset="-122"/>
                <a:ea typeface="东芝黑体 Regular" panose="020B0500000000000000" pitchFamily="34" charset="-122"/>
              </a:rPr>
              <a:t>Ultra low </a:t>
            </a:r>
            <a:r>
              <a:rPr lang="en-US" altLang="ja-JP" dirty="0" smtClean="0">
                <a:latin typeface="东芝黑体 Regular" panose="020B0500000000000000" pitchFamily="34" charset="-122"/>
                <a:ea typeface="东芝黑体 Regular" panose="020B0500000000000000" pitchFamily="34" charset="-122"/>
              </a:rPr>
              <a:t>noise</a:t>
            </a:r>
          </a:p>
          <a:p>
            <a:pPr>
              <a:lnSpc>
                <a:spcPct val="100000"/>
              </a:lnSpc>
              <a:spcBef>
                <a:spcPts val="0"/>
              </a:spcBef>
            </a:pPr>
            <a:r>
              <a:rPr lang="en-US" altLang="ja-JP" dirty="0" smtClean="0">
                <a:latin typeface="东芝黑体 Regular" panose="020B0500000000000000" pitchFamily="34" charset="-122"/>
                <a:ea typeface="东芝黑体 Regular" panose="020B0500000000000000" pitchFamily="34" charset="-122"/>
              </a:rPr>
              <a:t>V</a:t>
            </a:r>
            <a:r>
              <a:rPr lang="en-US" altLang="ja-JP" sz="1200" dirty="0" smtClean="0">
                <a:latin typeface="东芝黑体 Regular" panose="020B0500000000000000" pitchFamily="34" charset="-122"/>
                <a:ea typeface="东芝黑体 Regular" panose="020B0500000000000000" pitchFamily="34" charset="-122"/>
              </a:rPr>
              <a:t>NI</a:t>
            </a:r>
            <a:r>
              <a:rPr lang="en-US" altLang="ja-JP" dirty="0" smtClean="0">
                <a:latin typeface="东芝黑体 Regular" panose="020B0500000000000000" pitchFamily="34" charset="-122"/>
                <a:ea typeface="东芝黑体 Regular" panose="020B0500000000000000" pitchFamily="34" charset="-122"/>
              </a:rPr>
              <a:t>(Typ.)</a:t>
            </a:r>
            <a:r>
              <a:rPr lang="ja-JP" altLang="en-US" dirty="0">
                <a:latin typeface="东芝黑体 Regular" panose="020B0500000000000000" pitchFamily="34" charset="-122"/>
                <a:ea typeface="东芝黑体 Regular" panose="020B0500000000000000" pitchFamily="34" charset="-122"/>
              </a:rPr>
              <a:t> </a:t>
            </a:r>
            <a:r>
              <a:rPr lang="ja-JP" altLang="en-US" dirty="0" smtClean="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6.0 [</a:t>
            </a:r>
            <a:r>
              <a:rPr lang="en-US" altLang="ja-JP" dirty="0" err="1" smtClean="0">
                <a:latin typeface="东芝黑体 Regular" panose="020B0500000000000000" pitchFamily="34" charset="-122"/>
                <a:ea typeface="东芝黑体 Regular" panose="020B0500000000000000" pitchFamily="34" charset="-122"/>
              </a:rPr>
              <a:t>nV</a:t>
            </a:r>
            <a:r>
              <a:rPr lang="en-US" altLang="ja-JP" dirty="0" smtClean="0">
                <a:latin typeface="东芝黑体 Regular" panose="020B0500000000000000" pitchFamily="34" charset="-122"/>
                <a:ea typeface="东芝黑体 Regular" panose="020B0500000000000000" pitchFamily="34" charset="-122"/>
              </a:rPr>
              <a:t>/√Hz]</a:t>
            </a:r>
            <a:r>
              <a:rPr lang="ja-JP" altLang="en-US" dirty="0">
                <a:latin typeface="东芝黑体 Regular" panose="020B0500000000000000" pitchFamily="34" charset="-122"/>
                <a:ea typeface="东芝黑体 Regular" panose="020B0500000000000000" pitchFamily="34" charset="-122"/>
              </a:rPr>
              <a:t> </a:t>
            </a:r>
            <a:r>
              <a:rPr lang="en-US" altLang="ja-JP" dirty="0">
                <a:latin typeface="东芝黑体 Regular" panose="020B0500000000000000" pitchFamily="34" charset="-122"/>
                <a:ea typeface="东芝黑体 Regular" panose="020B0500000000000000" pitchFamily="34" charset="-122"/>
              </a:rPr>
              <a:t/>
            </a:r>
            <a:br>
              <a:rPr lang="en-US" altLang="ja-JP" dirty="0">
                <a:latin typeface="东芝黑体 Regular" panose="020B0500000000000000" pitchFamily="34" charset="-122"/>
                <a:ea typeface="东芝黑体 Regular" panose="020B0500000000000000" pitchFamily="34" charset="-122"/>
              </a:rPr>
            </a:br>
            <a:r>
              <a:rPr lang="ja-JP" altLang="en-US" dirty="0" smtClean="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f</a:t>
            </a:r>
            <a:r>
              <a:rPr lang="ja-JP" altLang="en-US" dirty="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1kHz</a:t>
            </a:r>
            <a:endParaRPr lang="ja-JP" altLang="en-US" dirty="0">
              <a:latin typeface="东芝黑体 Regular" panose="020B0500000000000000" pitchFamily="34" charset="-122"/>
              <a:ea typeface="东芝黑体 Regular" panose="020B0500000000000000" pitchFamily="34" charset="-122"/>
            </a:endParaRPr>
          </a:p>
        </p:txBody>
      </p:sp>
      <p:sp>
        <p:nvSpPr>
          <p:cNvPr id="8" name="テキスト プレースホルダー 7"/>
          <p:cNvSpPr>
            <a:spLocks noGrp="1"/>
          </p:cNvSpPr>
          <p:nvPr>
            <p:ph type="body" sz="quarter" idx="19"/>
          </p:nvPr>
        </p:nvSpPr>
        <p:spPr/>
        <p:txBody>
          <a:bodyPr/>
          <a:lstStyle/>
          <a:p>
            <a:r>
              <a:rPr lang="en-US" altLang="zh-TW" dirty="0">
                <a:latin typeface="东芝黑体 Regular" panose="020B0500000000000000" pitchFamily="34" charset="-122"/>
                <a:ea typeface="东芝黑体 Regular" panose="020B0500000000000000" pitchFamily="34" charset="-122"/>
              </a:rPr>
              <a:t>Low current </a:t>
            </a:r>
            <a:r>
              <a:rPr lang="en-US" altLang="zh-TW" dirty="0" smtClean="0">
                <a:latin typeface="东芝黑体 Regular" panose="020B0500000000000000" pitchFamily="34" charset="-122"/>
                <a:ea typeface="东芝黑体 Regular" panose="020B0500000000000000" pitchFamily="34" charset="-122"/>
              </a:rPr>
              <a:t>consumption</a:t>
            </a:r>
            <a:r>
              <a:rPr lang="en-US" altLang="zh-TW" dirty="0">
                <a:latin typeface="东芝黑体 Regular" panose="020B0500000000000000" pitchFamily="34" charset="-122"/>
                <a:ea typeface="东芝黑体 Regular" panose="020B0500000000000000" pitchFamily="34" charset="-122"/>
              </a:rPr>
              <a:t/>
            </a:r>
            <a:br>
              <a:rPr lang="en-US" altLang="zh-TW" dirty="0">
                <a:latin typeface="东芝黑体 Regular" panose="020B0500000000000000" pitchFamily="34" charset="-122"/>
                <a:ea typeface="东芝黑体 Regular" panose="020B0500000000000000" pitchFamily="34" charset="-122"/>
              </a:rPr>
            </a:br>
            <a:r>
              <a:rPr lang="en-US" altLang="zh-TW" dirty="0" smtClean="0">
                <a:latin typeface="东芝黑体 Regular" panose="020B0500000000000000" pitchFamily="34" charset="-122"/>
                <a:ea typeface="东芝黑体 Regular" panose="020B0500000000000000" pitchFamily="34" charset="-122"/>
              </a:rPr>
              <a:t>I</a:t>
            </a:r>
            <a:r>
              <a:rPr lang="en-US" altLang="zh-TW" sz="1100" dirty="0" smtClean="0">
                <a:latin typeface="东芝黑体 Regular" panose="020B0500000000000000" pitchFamily="34" charset="-122"/>
                <a:ea typeface="东芝黑体 Regular" panose="020B0500000000000000" pitchFamily="34" charset="-122"/>
              </a:rPr>
              <a:t>DD</a:t>
            </a:r>
            <a:r>
              <a:rPr lang="en-US" altLang="zh-TW" dirty="0" smtClean="0">
                <a:latin typeface="东芝黑体 Regular" panose="020B0500000000000000" pitchFamily="34" charset="-122"/>
                <a:ea typeface="东芝黑体 Regular" panose="020B0500000000000000" pitchFamily="34" charset="-122"/>
              </a:rPr>
              <a:t>(Typ.)</a:t>
            </a:r>
            <a:r>
              <a:rPr lang="ja-JP" altLang="en-US" dirty="0" smtClean="0">
                <a:latin typeface="东芝黑体 Regular" panose="020B0500000000000000" pitchFamily="34" charset="-122"/>
                <a:ea typeface="东芝黑体 Regular" panose="020B0500000000000000" pitchFamily="34" charset="-122"/>
              </a:rPr>
              <a:t>＝</a:t>
            </a:r>
            <a:r>
              <a:rPr lang="en-US" altLang="zh-TW" dirty="0" smtClean="0">
                <a:latin typeface="东芝黑体 Regular" panose="020B0500000000000000" pitchFamily="34" charset="-122"/>
                <a:ea typeface="东芝黑体 Regular" panose="020B0500000000000000" pitchFamily="34" charset="-122"/>
              </a:rPr>
              <a:t>430[</a:t>
            </a:r>
            <a:r>
              <a:rPr lang="el-GR" altLang="zh-TW" dirty="0" smtClean="0">
                <a:ea typeface="东芝黑体 Regular" panose="020B0500000000000000" pitchFamily="34" charset="-122"/>
              </a:rPr>
              <a:t>μ</a:t>
            </a:r>
            <a:r>
              <a:rPr lang="en-US" altLang="zh-TW" dirty="0" smtClean="0">
                <a:latin typeface="东芝黑体 Regular" panose="020B0500000000000000" pitchFamily="34" charset="-122"/>
                <a:ea typeface="东芝黑体 Regular" panose="020B0500000000000000" pitchFamily="34" charset="-122"/>
              </a:rPr>
              <a:t>A]</a:t>
            </a:r>
            <a:endParaRPr lang="zh-TW" altLang="en-US" dirty="0">
              <a:latin typeface="东芝黑体 Regular" panose="020B0500000000000000" pitchFamily="34" charset="-122"/>
              <a:ea typeface="东芝黑体 Regular" panose="020B0500000000000000" pitchFamily="34" charset="-122"/>
            </a:endParaRPr>
          </a:p>
        </p:txBody>
      </p:sp>
      <p:sp>
        <p:nvSpPr>
          <p:cNvPr id="9" name="テキスト プレースホルダー 8"/>
          <p:cNvSpPr>
            <a:spLocks noGrp="1"/>
          </p:cNvSpPr>
          <p:nvPr>
            <p:ph type="body" sz="quarter" idx="20"/>
          </p:nvPr>
        </p:nvSpPr>
        <p:spPr/>
        <p:txBody>
          <a:bodyPr/>
          <a:lstStyle/>
          <a:p>
            <a:r>
              <a:rPr lang="en-US" altLang="ja-JP" dirty="0" smtClean="0">
                <a:latin typeface="东芝黑体 Regular" panose="020B0500000000000000" pitchFamily="34" charset="-122"/>
                <a:ea typeface="东芝黑体 Regular" panose="020B0500000000000000" pitchFamily="34" charset="-122"/>
              </a:rPr>
              <a:t>Low voltage operation</a:t>
            </a:r>
            <a:endParaRPr lang="en-US" altLang="ja-JP" dirty="0">
              <a:latin typeface="东芝黑体 Regular" panose="020B0500000000000000" pitchFamily="34" charset="-122"/>
              <a:ea typeface="东芝黑体 Regular" panose="020B0500000000000000" pitchFamily="34" charset="-122"/>
            </a:endParaRPr>
          </a:p>
        </p:txBody>
      </p:sp>
      <p:sp>
        <p:nvSpPr>
          <p:cNvPr id="10" name="テキスト プレースホルダー 9"/>
          <p:cNvSpPr>
            <a:spLocks noGrp="1"/>
          </p:cNvSpPr>
          <p:nvPr>
            <p:ph type="body" sz="quarter" idx="21"/>
          </p:nvPr>
        </p:nvSpPr>
        <p:spPr/>
        <p:txBody>
          <a:bodyPr/>
          <a:lstStyle/>
          <a:p>
            <a:pPr>
              <a:lnSpc>
                <a:spcPct val="100000"/>
              </a:lnSpc>
            </a:pPr>
            <a:r>
              <a:rPr lang="en-US" altLang="ja-JP" sz="1200" dirty="0">
                <a:latin typeface="东芝黑体 Regular" panose="020B0500000000000000" pitchFamily="34" charset="-122"/>
                <a:ea typeface="东芝黑体 Regular" panose="020B0500000000000000" pitchFamily="34" charset="-122"/>
              </a:rPr>
              <a:t>Very small signals detected by various sensors [Note 1] can be amplify with low noise using CMOS op-amp by optimizing the processing, we achieved one of the industry's lowest [note 2] input equivalent noise voltage.</a:t>
            </a:r>
          </a:p>
        </p:txBody>
      </p:sp>
      <p:sp>
        <p:nvSpPr>
          <p:cNvPr id="11" name="テキスト プレースホルダー 10"/>
          <p:cNvSpPr>
            <a:spLocks noGrp="1"/>
          </p:cNvSpPr>
          <p:nvPr>
            <p:ph type="body" sz="quarter" idx="28"/>
          </p:nvPr>
        </p:nvSpPr>
        <p:spPr/>
        <p:txBody>
          <a:bodyPr/>
          <a:lstStyle/>
          <a:p>
            <a:pPr>
              <a:lnSpc>
                <a:spcPct val="100000"/>
              </a:lnSpc>
            </a:pPr>
            <a:r>
              <a:rPr lang="en-US" altLang="ja-JP" dirty="0">
                <a:latin typeface="东芝黑体 Regular" panose="020B0500000000000000" pitchFamily="34" charset="-122"/>
                <a:ea typeface="东芝黑体 Regular" panose="020B0500000000000000" pitchFamily="34" charset="-122"/>
              </a:rPr>
              <a:t>The low current consumption characteristics of the CMOS processing contributes to the extension of battery life of the compact </a:t>
            </a:r>
            <a:r>
              <a:rPr lang="en-US" altLang="ja-JP" dirty="0" err="1">
                <a:latin typeface="东芝黑体 Regular" panose="020B0500000000000000" pitchFamily="34" charset="-122"/>
                <a:ea typeface="东芝黑体 Regular" panose="020B0500000000000000" pitchFamily="34" charset="-122"/>
              </a:rPr>
              <a:t>IoT</a:t>
            </a:r>
            <a:r>
              <a:rPr lang="en-US" altLang="ja-JP" dirty="0">
                <a:latin typeface="东芝黑体 Regular" panose="020B0500000000000000" pitchFamily="34" charset="-122"/>
                <a:ea typeface="东芝黑体 Regular" panose="020B0500000000000000" pitchFamily="34" charset="-122"/>
              </a:rPr>
              <a:t> devices [Note 3].</a:t>
            </a:r>
            <a:endParaRPr kumimoji="1" lang="ja-JP" altLang="en-US" dirty="0">
              <a:latin typeface="东芝黑体 Regular" panose="020B0500000000000000" pitchFamily="34" charset="-122"/>
              <a:ea typeface="东芝黑体 Regular" panose="020B0500000000000000" pitchFamily="34" charset="-122"/>
            </a:endParaRPr>
          </a:p>
        </p:txBody>
      </p:sp>
      <p:sp>
        <p:nvSpPr>
          <p:cNvPr id="12" name="テキスト プレースホルダー 11"/>
          <p:cNvSpPr>
            <a:spLocks noGrp="1"/>
          </p:cNvSpPr>
          <p:nvPr>
            <p:ph type="body" sz="quarter" idx="29"/>
          </p:nvPr>
        </p:nvSpPr>
        <p:spPr/>
        <p:txBody>
          <a:bodyPr/>
          <a:lstStyle/>
          <a:p>
            <a:r>
              <a:rPr kumimoji="1" lang="en-US" altLang="ja-JP" dirty="0" smtClean="0">
                <a:latin typeface="东芝黑体 Regular" panose="020B0500000000000000" pitchFamily="34" charset="-122"/>
                <a:ea typeface="东芝黑体 Regular" panose="020B0500000000000000" pitchFamily="34" charset="-122"/>
              </a:rPr>
              <a:t>Can be operated in case of </a:t>
            </a:r>
          </a:p>
          <a:p>
            <a:r>
              <a:rPr lang="en-US" altLang="ja-JP" dirty="0" smtClean="0">
                <a:latin typeface="东芝黑体 Regular" panose="020B0500000000000000" pitchFamily="34" charset="-122"/>
                <a:ea typeface="东芝黑体 Regular" panose="020B0500000000000000" pitchFamily="34" charset="-122"/>
              </a:rPr>
              <a:t>V</a:t>
            </a:r>
            <a:r>
              <a:rPr lang="en-US" altLang="ja-JP" sz="1100" dirty="0" smtClean="0">
                <a:latin typeface="东芝黑体 Regular" panose="020B0500000000000000" pitchFamily="34" charset="-122"/>
                <a:ea typeface="东芝黑体 Regular" panose="020B0500000000000000" pitchFamily="34" charset="-122"/>
              </a:rPr>
              <a:t>DD</a:t>
            </a:r>
            <a:r>
              <a:rPr lang="ja-JP" altLang="en-US" dirty="0" smtClean="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2.2</a:t>
            </a:r>
            <a:r>
              <a:rPr lang="en-US" altLang="zh-CN" dirty="0" smtClean="0">
                <a:latin typeface="东芝黑体 Regular" panose="020B0500000000000000" pitchFamily="34" charset="-122"/>
                <a:ea typeface="东芝黑体 Regular" panose="020B0500000000000000" pitchFamily="34" charset="-122"/>
              </a:rPr>
              <a:t>V</a:t>
            </a:r>
            <a:r>
              <a:rPr lang="en-US" altLang="ja-JP" dirty="0" smtClean="0">
                <a:latin typeface="东芝黑体 Regular" panose="020B0500000000000000" pitchFamily="34" charset="-122"/>
                <a:ea typeface="东芝黑体 Regular" panose="020B0500000000000000" pitchFamily="34" charset="-122"/>
              </a:rPr>
              <a:t>〜5.5V.</a:t>
            </a:r>
            <a:endParaRPr lang="ja-JP" altLang="en-US" dirty="0">
              <a:latin typeface="东芝黑体 Regular" panose="020B0500000000000000" pitchFamily="34" charset="-122"/>
              <a:ea typeface="东芝黑体 Regular" panose="020B0500000000000000" pitchFamily="34" charset="-122"/>
            </a:endParaRPr>
          </a:p>
          <a:p>
            <a:endParaRPr kumimoji="1" lang="ja-JP" altLang="en-US" dirty="0">
              <a:latin typeface="东芝黑体 Regular" panose="020B0500000000000000" pitchFamily="34" charset="-122"/>
              <a:ea typeface="东芝黑体 Regular" panose="020B0500000000000000" pitchFamily="34" charset="-122"/>
            </a:endParaRPr>
          </a:p>
        </p:txBody>
      </p:sp>
      <p:sp>
        <p:nvSpPr>
          <p:cNvPr id="19" name="正方形/長方形 18"/>
          <p:cNvSpPr/>
          <p:nvPr/>
        </p:nvSpPr>
        <p:spPr>
          <a:xfrm>
            <a:off x="660485" y="3913716"/>
            <a:ext cx="1432636" cy="523220"/>
          </a:xfrm>
          <a:prstGeom prst="rect">
            <a:avLst/>
          </a:prstGeom>
        </p:spPr>
        <p:txBody>
          <a:bodyPr wrap="none">
            <a:spAutoFit/>
          </a:bodyPr>
          <a:lstStyle/>
          <a:p>
            <a:r>
              <a:rPr lang="en-US" altLang="ja-JP" sz="1400" dirty="0">
                <a:solidFill>
                  <a:schemeClr val="accent1"/>
                </a:solidFill>
                <a:latin typeface="东芝黑体 Regular" panose="020B0500000000000000" pitchFamily="34" charset="-122"/>
                <a:ea typeface="东芝黑体 Regular" panose="020B0500000000000000" pitchFamily="34" charset="-122"/>
              </a:rPr>
              <a:t>Ultra low </a:t>
            </a:r>
            <a:r>
              <a:rPr lang="en-US" altLang="ja-JP" sz="1400" dirty="0" smtClean="0">
                <a:solidFill>
                  <a:schemeClr val="accent1"/>
                </a:solidFill>
                <a:latin typeface="东芝黑体 Regular" panose="020B0500000000000000" pitchFamily="34" charset="-122"/>
                <a:ea typeface="东芝黑体 Regular" panose="020B0500000000000000" pitchFamily="34" charset="-122"/>
              </a:rPr>
              <a:t>noise</a:t>
            </a:r>
          </a:p>
          <a:p>
            <a:r>
              <a:rPr lang="en-US" altLang="ja-JP" sz="1400" dirty="0" smtClean="0">
                <a:solidFill>
                  <a:schemeClr val="accent1"/>
                </a:solidFill>
                <a:latin typeface="东芝黑体 Regular" panose="020B0500000000000000" pitchFamily="34" charset="-122"/>
                <a:ea typeface="东芝黑体 Regular" panose="020B0500000000000000" pitchFamily="34" charset="-122"/>
              </a:rPr>
              <a:t>characteristics</a:t>
            </a:r>
            <a:endParaRPr lang="en-US" altLang="ja-JP" sz="1400" dirty="0">
              <a:solidFill>
                <a:schemeClr val="accent1"/>
              </a:solidFill>
              <a:latin typeface="东芝黑体 Regular" panose="020B0500000000000000" pitchFamily="34" charset="-122"/>
              <a:ea typeface="东芝黑体 Regular" panose="020B0500000000000000" pitchFamily="34" charset="-122"/>
            </a:endParaRPr>
          </a:p>
        </p:txBody>
      </p:sp>
      <p:sp>
        <p:nvSpPr>
          <p:cNvPr id="20" name="正方形/長方形 19"/>
          <p:cNvSpPr/>
          <p:nvPr/>
        </p:nvSpPr>
        <p:spPr>
          <a:xfrm>
            <a:off x="649145" y="4361132"/>
            <a:ext cx="1556836" cy="253916"/>
          </a:xfrm>
          <a:prstGeom prst="rect">
            <a:avLst/>
          </a:prstGeom>
        </p:spPr>
        <p:txBody>
          <a:bodyPr wrap="none">
            <a:spAutoFit/>
          </a:bodyPr>
          <a:lstStyle/>
          <a:p>
            <a:r>
              <a:rPr lang="en-US" altLang="ja-JP" sz="1050" dirty="0">
                <a:latin typeface="东芝黑体 Regular" panose="020B0500000000000000" pitchFamily="34" charset="-122"/>
                <a:ea typeface="东芝黑体 Regular" panose="020B0500000000000000" pitchFamily="34" charset="-122"/>
              </a:rPr>
              <a:t>(Toshiba comparison)</a:t>
            </a:r>
          </a:p>
        </p:txBody>
      </p:sp>
      <p:sp>
        <p:nvSpPr>
          <p:cNvPr id="21" name="テキスト ボックス 20"/>
          <p:cNvSpPr txBox="1"/>
          <p:nvPr/>
        </p:nvSpPr>
        <p:spPr>
          <a:xfrm>
            <a:off x="462215" y="5844442"/>
            <a:ext cx="8866842" cy="553998"/>
          </a:xfrm>
          <a:prstGeom prst="rect">
            <a:avLst/>
          </a:prstGeom>
          <a:noFill/>
          <a:ln>
            <a:noFill/>
          </a:ln>
        </p:spPr>
        <p:txBody>
          <a:bodyPr wrap="square" rtlCol="0">
            <a:spAutoFit/>
          </a:bodyPr>
          <a:lstStyle/>
          <a:p>
            <a:r>
              <a:rPr lang="en-US" altLang="ja-JP" sz="1000" dirty="0">
                <a:latin typeface="东芝黑体 Regular" panose="020B0500000000000000" pitchFamily="34" charset="-122"/>
                <a:ea typeface="东芝黑体 Regular" panose="020B0500000000000000" pitchFamily="34" charset="-122"/>
                <a:cs typeface="Meiryo UI" pitchFamily="50" charset="-128"/>
              </a:rPr>
              <a:t>[Note 1] Sensor types: vibration detection sensor, shock sensor, accelerometer, pressure sensor, infrared sensor, temperature </a:t>
            </a:r>
            <a:r>
              <a:rPr lang="en-US" altLang="ja-JP" sz="1000" dirty="0" smtClean="0">
                <a:latin typeface="东芝黑体 Regular" panose="020B0500000000000000" pitchFamily="34" charset="-122"/>
                <a:ea typeface="东芝黑体 Regular" panose="020B0500000000000000" pitchFamily="34" charset="-122"/>
                <a:cs typeface="Meiryo UI" pitchFamily="50" charset="-128"/>
              </a:rPr>
              <a:t>sensor</a:t>
            </a:r>
          </a:p>
          <a:p>
            <a:r>
              <a:rPr lang="en-US" altLang="ja-JP" sz="1000" dirty="0" smtClean="0">
                <a:latin typeface="东芝黑体 Regular" panose="020B0500000000000000" pitchFamily="34" charset="-122"/>
                <a:ea typeface="东芝黑体 Regular" panose="020B0500000000000000" pitchFamily="34" charset="-122"/>
                <a:cs typeface="Meiryo UI" pitchFamily="50" charset="-128"/>
              </a:rPr>
              <a:t>[Note </a:t>
            </a:r>
            <a:r>
              <a:rPr lang="en-US" altLang="ja-JP" sz="1000" dirty="0">
                <a:latin typeface="东芝黑体 Regular" panose="020B0500000000000000" pitchFamily="34" charset="-122"/>
                <a:ea typeface="东芝黑体 Regular" panose="020B0500000000000000" pitchFamily="34" charset="-122"/>
                <a:cs typeface="Meiryo UI" pitchFamily="50" charset="-128"/>
              </a:rPr>
              <a:t>2] Based on Toshiba data (May 2017). </a:t>
            </a:r>
          </a:p>
          <a:p>
            <a:r>
              <a:rPr lang="en-US" altLang="ja-JP" sz="1000" dirty="0" smtClean="0">
                <a:latin typeface="东芝黑体 Regular" panose="020B0500000000000000" pitchFamily="34" charset="-122"/>
                <a:ea typeface="东芝黑体 Regular" panose="020B0500000000000000" pitchFamily="34" charset="-122"/>
                <a:cs typeface="Meiryo UI" pitchFamily="50" charset="-128"/>
              </a:rPr>
              <a:t>[</a:t>
            </a:r>
            <a:r>
              <a:rPr lang="en-US" altLang="ja-JP" sz="1000" dirty="0">
                <a:latin typeface="东芝黑体 Regular" panose="020B0500000000000000" pitchFamily="34" charset="-122"/>
                <a:ea typeface="东芝黑体 Regular" panose="020B0500000000000000" pitchFamily="34" charset="-122"/>
                <a:cs typeface="Meiryo UI" pitchFamily="50" charset="-128"/>
              </a:rPr>
              <a:t>Note 3] Compared with Toshiba's op-amps using bipolar </a:t>
            </a:r>
            <a:r>
              <a:rPr lang="en-US" altLang="ja-JP" sz="1000" dirty="0" smtClean="0">
                <a:latin typeface="东芝黑体 Regular" panose="020B0500000000000000" pitchFamily="34" charset="-122"/>
                <a:ea typeface="东芝黑体 Regular" panose="020B0500000000000000" pitchFamily="34" charset="-122"/>
                <a:cs typeface="Meiryo UI" pitchFamily="50" charset="-128"/>
              </a:rPr>
              <a:t>processing</a:t>
            </a:r>
            <a:endParaRPr lang="en-US" altLang="ja-JP" sz="1000" dirty="0">
              <a:latin typeface="东芝黑体 Regular" panose="020B0500000000000000" pitchFamily="34" charset="-122"/>
              <a:ea typeface="东芝黑体 Regular" panose="020B0500000000000000" pitchFamily="34" charset="-122"/>
              <a:cs typeface="Meiryo UI" pitchFamily="50" charset="-128"/>
            </a:endParaRPr>
          </a:p>
        </p:txBody>
      </p:sp>
      <p:sp>
        <p:nvSpPr>
          <p:cNvPr id="30" name="テキスト ボックス 29"/>
          <p:cNvSpPr txBox="1"/>
          <p:nvPr/>
        </p:nvSpPr>
        <p:spPr>
          <a:xfrm rot="16200000">
            <a:off x="1837930" y="4597499"/>
            <a:ext cx="1386919" cy="307777"/>
          </a:xfrm>
          <a:prstGeom prst="rect">
            <a:avLst/>
          </a:prstGeom>
          <a:noFill/>
        </p:spPr>
        <p:txBody>
          <a:bodyPr wrap="none" rtlCol="0">
            <a:spAutoFit/>
          </a:bodyPr>
          <a:lstStyle/>
          <a:p>
            <a:pPr algn="ctr"/>
            <a:r>
              <a:rPr lang="en-US" altLang="ja-JP" sz="600" dirty="0" smtClean="0">
                <a:solidFill>
                  <a:schemeClr val="accent2"/>
                </a:solidFill>
                <a:latin typeface="东芝黑体 Regular" panose="020B0500000000000000" pitchFamily="34" charset="-122"/>
                <a:ea typeface="东芝黑体 Regular" panose="020B0500000000000000" pitchFamily="34" charset="-122"/>
              </a:rPr>
              <a:t>Equivalent input noise voltage V</a:t>
            </a:r>
            <a:r>
              <a:rPr lang="en-US" altLang="ja-JP" sz="600" baseline="-25000" dirty="0" smtClean="0">
                <a:solidFill>
                  <a:schemeClr val="accent2"/>
                </a:solidFill>
                <a:latin typeface="东芝黑体 Regular" panose="020B0500000000000000" pitchFamily="34" charset="-122"/>
                <a:ea typeface="东芝黑体 Regular" panose="020B0500000000000000" pitchFamily="34" charset="-122"/>
              </a:rPr>
              <a:t>IN</a:t>
            </a:r>
          </a:p>
          <a:p>
            <a:pPr algn="ctr"/>
            <a:r>
              <a:rPr kumimoji="1" lang="en-US" altLang="ja-JP" sz="800" dirty="0" smtClean="0">
                <a:solidFill>
                  <a:schemeClr val="accent2"/>
                </a:solidFill>
                <a:latin typeface="东芝黑体 Regular" panose="020B0500000000000000" pitchFamily="34" charset="-122"/>
                <a:ea typeface="东芝黑体 Regular" panose="020B0500000000000000" pitchFamily="34" charset="-122"/>
              </a:rPr>
              <a:t>(</a:t>
            </a:r>
            <a:r>
              <a:rPr kumimoji="1" lang="en-US" altLang="ja-JP" sz="800" dirty="0" err="1" smtClean="0">
                <a:solidFill>
                  <a:schemeClr val="accent2"/>
                </a:solidFill>
                <a:latin typeface="东芝黑体 Regular" panose="020B0500000000000000" pitchFamily="34" charset="-122"/>
                <a:ea typeface="东芝黑体 Regular" panose="020B0500000000000000" pitchFamily="34" charset="-122"/>
              </a:rPr>
              <a:t>nV</a:t>
            </a:r>
            <a:r>
              <a:rPr kumimoji="1" lang="en-US" altLang="ja-JP" sz="800" dirty="0" smtClean="0">
                <a:solidFill>
                  <a:schemeClr val="accent2"/>
                </a:solidFill>
                <a:latin typeface="东芝黑体 Regular" panose="020B0500000000000000" pitchFamily="34" charset="-122"/>
                <a:ea typeface="东芝黑体 Regular" panose="020B0500000000000000" pitchFamily="34" charset="-122"/>
              </a:rPr>
              <a:t>/</a:t>
            </a:r>
            <a:r>
              <a:rPr kumimoji="1" lang="ja-JP" altLang="en-US" sz="800" dirty="0" smtClean="0">
                <a:solidFill>
                  <a:schemeClr val="accent2"/>
                </a:solidFill>
                <a:latin typeface="东芝黑体 Regular" panose="020B0500000000000000" pitchFamily="34" charset="-122"/>
                <a:ea typeface="东芝黑体 Regular" panose="020B0500000000000000" pitchFamily="34" charset="-122"/>
              </a:rPr>
              <a:t>√</a:t>
            </a:r>
            <a:r>
              <a:rPr kumimoji="1" lang="en-US" altLang="ja-JP" sz="800" dirty="0" smtClean="0">
                <a:solidFill>
                  <a:schemeClr val="accent2"/>
                </a:solidFill>
                <a:latin typeface="东芝黑体 Regular" panose="020B0500000000000000" pitchFamily="34" charset="-122"/>
                <a:ea typeface="东芝黑体 Regular" panose="020B0500000000000000" pitchFamily="34" charset="-122"/>
              </a:rPr>
              <a:t>Hz)</a:t>
            </a:r>
            <a:endParaRPr kumimoji="1" lang="ja-JP" altLang="en-US" sz="800" dirty="0">
              <a:solidFill>
                <a:schemeClr val="accent2"/>
              </a:solidFill>
              <a:latin typeface="东芝黑体 Regular" panose="020B0500000000000000" pitchFamily="34" charset="-122"/>
              <a:ea typeface="东芝黑体 Regular" panose="020B0500000000000000" pitchFamily="34" charset="-122"/>
            </a:endParaRPr>
          </a:p>
        </p:txBody>
      </p:sp>
      <p:sp>
        <p:nvSpPr>
          <p:cNvPr id="31" name="テキスト ボックス 30"/>
          <p:cNvSpPr txBox="1"/>
          <p:nvPr/>
        </p:nvSpPr>
        <p:spPr>
          <a:xfrm>
            <a:off x="3984198" y="5546661"/>
            <a:ext cx="750526" cy="323165"/>
          </a:xfrm>
          <a:prstGeom prst="rect">
            <a:avLst/>
          </a:prstGeom>
          <a:noFill/>
        </p:spPr>
        <p:txBody>
          <a:bodyPr wrap="none" rtlCol="0">
            <a:spAutoFit/>
          </a:bodyPr>
          <a:lstStyle/>
          <a:p>
            <a:pPr algn="ctr"/>
            <a:r>
              <a:rPr lang="en-US" altLang="ja-JP" sz="600" dirty="0" smtClean="0">
                <a:solidFill>
                  <a:schemeClr val="accent2"/>
                </a:solidFill>
                <a:latin typeface="东芝黑体 Regular" panose="020B0500000000000000" pitchFamily="34" charset="-122"/>
                <a:ea typeface="东芝黑体 Regular" panose="020B0500000000000000" pitchFamily="34" charset="-122"/>
              </a:rPr>
              <a:t>Frequency f(Hz)</a:t>
            </a:r>
          </a:p>
          <a:p>
            <a:pPr algn="ctr"/>
            <a:r>
              <a:rPr kumimoji="1" lang="en-US" altLang="ja-JP" sz="900" dirty="0" smtClean="0">
                <a:solidFill>
                  <a:schemeClr val="accent2"/>
                </a:solidFill>
                <a:latin typeface="东芝黑体 Regular" panose="020B0500000000000000" pitchFamily="34" charset="-122"/>
                <a:ea typeface="东芝黑体 Regular" panose="020B0500000000000000" pitchFamily="34" charset="-122"/>
              </a:rPr>
              <a:t>V</a:t>
            </a:r>
            <a:r>
              <a:rPr kumimoji="1" lang="en-US" altLang="ja-JP" sz="700" dirty="0" smtClean="0">
                <a:solidFill>
                  <a:schemeClr val="accent2"/>
                </a:solidFill>
                <a:latin typeface="东芝黑体 Regular" panose="020B0500000000000000" pitchFamily="34" charset="-122"/>
                <a:ea typeface="东芝黑体 Regular" panose="020B0500000000000000" pitchFamily="34" charset="-122"/>
              </a:rPr>
              <a:t>NI </a:t>
            </a:r>
            <a:r>
              <a:rPr kumimoji="1" lang="en-US" altLang="ja-JP" sz="900" dirty="0" smtClean="0">
                <a:solidFill>
                  <a:schemeClr val="accent2"/>
                </a:solidFill>
                <a:latin typeface="东芝黑体 Regular" panose="020B0500000000000000" pitchFamily="34" charset="-122"/>
                <a:ea typeface="东芝黑体 Regular" panose="020B0500000000000000" pitchFamily="34" charset="-122"/>
              </a:rPr>
              <a:t>- f</a:t>
            </a:r>
            <a:endParaRPr kumimoji="1" lang="ja-JP" altLang="en-US" sz="900" dirty="0">
              <a:solidFill>
                <a:schemeClr val="accent2"/>
              </a:solidFill>
              <a:latin typeface="东芝黑体 Regular" panose="020B0500000000000000" pitchFamily="34" charset="-122"/>
              <a:ea typeface="东芝黑体 Regular" panose="020B0500000000000000" pitchFamily="34" charset="-122"/>
            </a:endParaRPr>
          </a:p>
        </p:txBody>
      </p:sp>
      <p:sp>
        <p:nvSpPr>
          <p:cNvPr id="169" name="Freeform 139"/>
          <p:cNvSpPr>
            <a:spLocks/>
          </p:cNvSpPr>
          <p:nvPr/>
        </p:nvSpPr>
        <p:spPr bwMode="auto">
          <a:xfrm>
            <a:off x="2811988" y="4511676"/>
            <a:ext cx="3152775" cy="692150"/>
          </a:xfrm>
          <a:custGeom>
            <a:avLst/>
            <a:gdLst>
              <a:gd name="T0" fmla="*/ 912 w 992"/>
              <a:gd name="T1" fmla="*/ 217 h 217"/>
              <a:gd name="T2" fmla="*/ 402 w 992"/>
              <a:gd name="T3" fmla="*/ 208 h 217"/>
              <a:gd name="T4" fmla="*/ 296 w 992"/>
              <a:gd name="T5" fmla="*/ 199 h 217"/>
              <a:gd name="T6" fmla="*/ 186 w 992"/>
              <a:gd name="T7" fmla="*/ 160 h 217"/>
              <a:gd name="T8" fmla="*/ 142 w 992"/>
              <a:gd name="T9" fmla="*/ 127 h 217"/>
              <a:gd name="T10" fmla="*/ 0 w 992"/>
              <a:gd name="T11" fmla="*/ 3 h 217"/>
              <a:gd name="T12" fmla="*/ 2 w 992"/>
              <a:gd name="T13" fmla="*/ 0 h 217"/>
              <a:gd name="T14" fmla="*/ 145 w 992"/>
              <a:gd name="T15" fmla="*/ 124 h 217"/>
              <a:gd name="T16" fmla="*/ 188 w 992"/>
              <a:gd name="T17" fmla="*/ 157 h 217"/>
              <a:gd name="T18" fmla="*/ 297 w 992"/>
              <a:gd name="T19" fmla="*/ 195 h 217"/>
              <a:gd name="T20" fmla="*/ 402 w 992"/>
              <a:gd name="T21" fmla="*/ 204 h 217"/>
              <a:gd name="T22" fmla="*/ 992 w 992"/>
              <a:gd name="T23" fmla="*/ 212 h 217"/>
              <a:gd name="T24" fmla="*/ 992 w 992"/>
              <a:gd name="T25" fmla="*/ 216 h 217"/>
              <a:gd name="T26" fmla="*/ 912 w 992"/>
              <a:gd name="T2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 h="217">
                <a:moveTo>
                  <a:pt x="912" y="217"/>
                </a:moveTo>
                <a:cubicBezTo>
                  <a:pt x="716" y="217"/>
                  <a:pt x="475" y="214"/>
                  <a:pt x="402" y="208"/>
                </a:cubicBezTo>
                <a:cubicBezTo>
                  <a:pt x="371" y="206"/>
                  <a:pt x="336" y="203"/>
                  <a:pt x="296" y="199"/>
                </a:cubicBezTo>
                <a:cubicBezTo>
                  <a:pt x="256" y="195"/>
                  <a:pt x="223" y="183"/>
                  <a:pt x="186" y="160"/>
                </a:cubicBezTo>
                <a:cubicBezTo>
                  <a:pt x="171" y="151"/>
                  <a:pt x="156" y="140"/>
                  <a:pt x="142" y="127"/>
                </a:cubicBezTo>
                <a:cubicBezTo>
                  <a:pt x="0" y="3"/>
                  <a:pt x="0" y="3"/>
                  <a:pt x="0" y="3"/>
                </a:cubicBezTo>
                <a:cubicBezTo>
                  <a:pt x="2" y="0"/>
                  <a:pt x="2" y="0"/>
                  <a:pt x="2" y="0"/>
                </a:cubicBezTo>
                <a:cubicBezTo>
                  <a:pt x="145" y="124"/>
                  <a:pt x="145" y="124"/>
                  <a:pt x="145" y="124"/>
                </a:cubicBezTo>
                <a:cubicBezTo>
                  <a:pt x="159" y="137"/>
                  <a:pt x="173" y="148"/>
                  <a:pt x="188" y="157"/>
                </a:cubicBezTo>
                <a:cubicBezTo>
                  <a:pt x="225" y="180"/>
                  <a:pt x="258" y="191"/>
                  <a:pt x="297" y="195"/>
                </a:cubicBezTo>
                <a:cubicBezTo>
                  <a:pt x="336" y="199"/>
                  <a:pt x="372" y="202"/>
                  <a:pt x="402" y="204"/>
                </a:cubicBezTo>
                <a:cubicBezTo>
                  <a:pt x="486" y="210"/>
                  <a:pt x="788" y="214"/>
                  <a:pt x="992" y="212"/>
                </a:cubicBezTo>
                <a:cubicBezTo>
                  <a:pt x="992" y="216"/>
                  <a:pt x="992" y="216"/>
                  <a:pt x="992" y="216"/>
                </a:cubicBezTo>
                <a:cubicBezTo>
                  <a:pt x="967" y="217"/>
                  <a:pt x="940" y="217"/>
                  <a:pt x="912" y="2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70" name="Freeform 140"/>
          <p:cNvSpPr>
            <a:spLocks/>
          </p:cNvSpPr>
          <p:nvPr/>
        </p:nvSpPr>
        <p:spPr bwMode="auto">
          <a:xfrm>
            <a:off x="2815163" y="4814888"/>
            <a:ext cx="3149600" cy="442913"/>
          </a:xfrm>
          <a:custGeom>
            <a:avLst/>
            <a:gdLst>
              <a:gd name="T0" fmla="*/ 0 w 991"/>
              <a:gd name="T1" fmla="*/ 0 h 139"/>
              <a:gd name="T2" fmla="*/ 260 w 991"/>
              <a:gd name="T3" fmla="*/ 104 h 139"/>
              <a:gd name="T4" fmla="*/ 548 w 991"/>
              <a:gd name="T5" fmla="*/ 124 h 139"/>
              <a:gd name="T6" fmla="*/ 991 w 991"/>
              <a:gd name="T7" fmla="*/ 127 h 139"/>
              <a:gd name="T8" fmla="*/ 991 w 991"/>
              <a:gd name="T9" fmla="*/ 139 h 139"/>
              <a:gd name="T10" fmla="*/ 548 w 991"/>
              <a:gd name="T11" fmla="*/ 136 h 139"/>
              <a:gd name="T12" fmla="*/ 258 w 991"/>
              <a:gd name="T13" fmla="*/ 116 h 139"/>
              <a:gd name="T14" fmla="*/ 0 w 991"/>
              <a:gd name="T15" fmla="*/ 13 h 139"/>
              <a:gd name="T16" fmla="*/ 0 w 991"/>
              <a:gd name="T1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1" h="139">
                <a:moveTo>
                  <a:pt x="0" y="0"/>
                </a:moveTo>
                <a:cubicBezTo>
                  <a:pt x="32" y="15"/>
                  <a:pt x="207" y="96"/>
                  <a:pt x="260" y="104"/>
                </a:cubicBezTo>
                <a:cubicBezTo>
                  <a:pt x="336" y="116"/>
                  <a:pt x="433" y="123"/>
                  <a:pt x="548" y="124"/>
                </a:cubicBezTo>
                <a:cubicBezTo>
                  <a:pt x="649" y="126"/>
                  <a:pt x="988" y="127"/>
                  <a:pt x="991" y="127"/>
                </a:cubicBezTo>
                <a:cubicBezTo>
                  <a:pt x="991" y="139"/>
                  <a:pt x="991" y="139"/>
                  <a:pt x="991" y="139"/>
                </a:cubicBezTo>
                <a:cubicBezTo>
                  <a:pt x="988" y="139"/>
                  <a:pt x="649" y="138"/>
                  <a:pt x="548" y="136"/>
                </a:cubicBezTo>
                <a:cubicBezTo>
                  <a:pt x="432" y="135"/>
                  <a:pt x="334" y="128"/>
                  <a:pt x="258" y="116"/>
                </a:cubicBezTo>
                <a:cubicBezTo>
                  <a:pt x="205" y="108"/>
                  <a:pt x="43" y="34"/>
                  <a:pt x="0" y="13"/>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73" name="角丸四角形 172"/>
          <p:cNvSpPr/>
          <p:nvPr/>
        </p:nvSpPr>
        <p:spPr>
          <a:xfrm>
            <a:off x="3133035" y="4511676"/>
            <a:ext cx="1744291" cy="1825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latin typeface="东芝黑体 Regular" panose="020B0500000000000000" pitchFamily="34" charset="-122"/>
                <a:ea typeface="东芝黑体 Regular" panose="020B0500000000000000" pitchFamily="34" charset="-122"/>
              </a:rPr>
              <a:t>Previous product</a:t>
            </a:r>
            <a:r>
              <a:rPr lang="ja-JP" altLang="en-US" sz="800" dirty="0" smtClean="0">
                <a:latin typeface="东芝黑体 Regular" panose="020B0500000000000000" pitchFamily="34" charset="-122"/>
                <a:ea typeface="东芝黑体 Regular" panose="020B0500000000000000" pitchFamily="34" charset="-122"/>
              </a:rPr>
              <a:t>：</a:t>
            </a:r>
            <a:r>
              <a:rPr lang="en-US" altLang="ja-JP" sz="800" dirty="0" smtClean="0">
                <a:latin typeface="东芝黑体 Regular" panose="020B0500000000000000" pitchFamily="34" charset="-122"/>
                <a:ea typeface="东芝黑体 Regular" panose="020B0500000000000000" pitchFamily="34" charset="-122"/>
              </a:rPr>
              <a:t>TC75S63TU</a:t>
            </a:r>
            <a:endParaRPr kumimoji="1" lang="ja-JP" altLang="en-US" sz="800" dirty="0" smtClean="0">
              <a:latin typeface="东芝黑体 Regular" panose="020B0500000000000000" pitchFamily="34" charset="-122"/>
              <a:ea typeface="东芝黑体 Regular" panose="020B0500000000000000" pitchFamily="34" charset="-122"/>
            </a:endParaRPr>
          </a:p>
        </p:txBody>
      </p:sp>
      <p:sp>
        <p:nvSpPr>
          <p:cNvPr id="174" name="角丸四角形 173"/>
          <p:cNvSpPr/>
          <p:nvPr/>
        </p:nvSpPr>
        <p:spPr>
          <a:xfrm>
            <a:off x="3133035" y="5269934"/>
            <a:ext cx="1438837" cy="1729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latin typeface="东芝黑体 Regular" panose="020B0500000000000000" pitchFamily="34" charset="-122"/>
                <a:ea typeface="东芝黑体 Regular" panose="020B0500000000000000" pitchFamily="34" charset="-122"/>
              </a:rPr>
              <a:t>TC75S67TU</a:t>
            </a:r>
            <a:endParaRPr kumimoji="1" lang="ja-JP" altLang="en-US" sz="800" dirty="0" smtClean="0">
              <a:latin typeface="东芝黑体 Regular" panose="020B0500000000000000" pitchFamily="34" charset="-122"/>
              <a:ea typeface="东芝黑体 Regular" panose="020B0500000000000000" pitchFamily="34" charset="-122"/>
            </a:endParaRPr>
          </a:p>
        </p:txBody>
      </p:sp>
      <p:sp>
        <p:nvSpPr>
          <p:cNvPr id="87" name="Freeform 5"/>
          <p:cNvSpPr>
            <a:spLocks noEditPoints="1"/>
          </p:cNvSpPr>
          <p:nvPr/>
        </p:nvSpPr>
        <p:spPr bwMode="auto">
          <a:xfrm>
            <a:off x="10191198" y="5962022"/>
            <a:ext cx="203090" cy="143554"/>
          </a:xfrm>
          <a:custGeom>
            <a:avLst/>
            <a:gdLst>
              <a:gd name="T0" fmla="*/ 33 w 34"/>
              <a:gd name="T1" fmla="*/ 5 h 23"/>
              <a:gd name="T2" fmla="*/ 30 w 34"/>
              <a:gd name="T3" fmla="*/ 5 h 23"/>
              <a:gd name="T4" fmla="*/ 30 w 34"/>
              <a:gd name="T5" fmla="*/ 1 h 23"/>
              <a:gd name="T6" fmla="*/ 29 w 34"/>
              <a:gd name="T7" fmla="*/ 0 h 23"/>
              <a:gd name="T8" fmla="*/ 0 w 34"/>
              <a:gd name="T9" fmla="*/ 0 h 23"/>
              <a:gd name="T10" fmla="*/ 0 w 34"/>
              <a:gd name="T11" fmla="*/ 1 h 23"/>
              <a:gd name="T12" fmla="*/ 0 w 34"/>
              <a:gd name="T13" fmla="*/ 18 h 23"/>
              <a:gd name="T14" fmla="*/ 0 w 34"/>
              <a:gd name="T15" fmla="*/ 18 h 23"/>
              <a:gd name="T16" fmla="*/ 4 w 34"/>
              <a:gd name="T17" fmla="*/ 18 h 23"/>
              <a:gd name="T18" fmla="*/ 4 w 34"/>
              <a:gd name="T19" fmla="*/ 23 h 23"/>
              <a:gd name="T20" fmla="*/ 4 w 34"/>
              <a:gd name="T21" fmla="*/ 23 h 23"/>
              <a:gd name="T22" fmla="*/ 33 w 34"/>
              <a:gd name="T23" fmla="*/ 23 h 23"/>
              <a:gd name="T24" fmla="*/ 34 w 34"/>
              <a:gd name="T25" fmla="*/ 23 h 23"/>
              <a:gd name="T26" fmla="*/ 34 w 34"/>
              <a:gd name="T27" fmla="*/ 6 h 23"/>
              <a:gd name="T28" fmla="*/ 33 w 34"/>
              <a:gd name="T29" fmla="*/ 5 h 23"/>
              <a:gd name="T30" fmla="*/ 33 w 34"/>
              <a:gd name="T31" fmla="*/ 10 h 23"/>
              <a:gd name="T32" fmla="*/ 5 w 34"/>
              <a:gd name="T33" fmla="*/ 10 h 23"/>
              <a:gd name="T34" fmla="*/ 5 w 34"/>
              <a:gd name="T35" fmla="*/ 6 h 23"/>
              <a:gd name="T36" fmla="*/ 33 w 34"/>
              <a:gd name="T37" fmla="*/ 6 h 23"/>
              <a:gd name="T38" fmla="*/ 33 w 34"/>
              <a:gd name="T39" fmla="*/ 10 h 23"/>
              <a:gd name="T40" fmla="*/ 5 w 34"/>
              <a:gd name="T41" fmla="*/ 22 h 23"/>
              <a:gd name="T42" fmla="*/ 5 w 34"/>
              <a:gd name="T43" fmla="*/ 11 h 23"/>
              <a:gd name="T44" fmla="*/ 33 w 34"/>
              <a:gd name="T45" fmla="*/ 11 h 23"/>
              <a:gd name="T46" fmla="*/ 33 w 34"/>
              <a:gd name="T47" fmla="*/ 22 h 23"/>
              <a:gd name="T48" fmla="*/ 5 w 34"/>
              <a:gd name="T49" fmla="*/ 22 h 23"/>
              <a:gd name="T50" fmla="*/ 1 w 34"/>
              <a:gd name="T51" fmla="*/ 1 h 23"/>
              <a:gd name="T52" fmla="*/ 29 w 34"/>
              <a:gd name="T53" fmla="*/ 1 h 23"/>
              <a:gd name="T54" fmla="*/ 29 w 34"/>
              <a:gd name="T55" fmla="*/ 5 h 23"/>
              <a:gd name="T56" fmla="*/ 4 w 34"/>
              <a:gd name="T57" fmla="*/ 5 h 23"/>
              <a:gd name="T58" fmla="*/ 4 w 34"/>
              <a:gd name="T59" fmla="*/ 6 h 23"/>
              <a:gd name="T60" fmla="*/ 4 w 34"/>
              <a:gd name="T61" fmla="*/ 17 h 23"/>
              <a:gd name="T62" fmla="*/ 1 w 34"/>
              <a:gd name="T63" fmla="*/ 17 h 23"/>
              <a:gd name="T64" fmla="*/ 1 w 34"/>
              <a:gd name="T6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3">
                <a:moveTo>
                  <a:pt x="33" y="5"/>
                </a:moveTo>
                <a:cubicBezTo>
                  <a:pt x="30" y="5"/>
                  <a:pt x="30" y="5"/>
                  <a:pt x="30" y="5"/>
                </a:cubicBezTo>
                <a:cubicBezTo>
                  <a:pt x="30" y="1"/>
                  <a:pt x="30" y="1"/>
                  <a:pt x="30" y="1"/>
                </a:cubicBezTo>
                <a:cubicBezTo>
                  <a:pt x="30" y="1"/>
                  <a:pt x="30" y="0"/>
                  <a:pt x="29" y="0"/>
                </a:cubicBezTo>
                <a:cubicBezTo>
                  <a:pt x="0" y="0"/>
                  <a:pt x="0" y="0"/>
                  <a:pt x="0" y="0"/>
                </a:cubicBezTo>
                <a:cubicBezTo>
                  <a:pt x="0" y="0"/>
                  <a:pt x="0" y="1"/>
                  <a:pt x="0" y="1"/>
                </a:cubicBezTo>
                <a:cubicBezTo>
                  <a:pt x="0" y="18"/>
                  <a:pt x="0" y="18"/>
                  <a:pt x="0" y="18"/>
                </a:cubicBezTo>
                <a:cubicBezTo>
                  <a:pt x="0" y="18"/>
                  <a:pt x="0" y="18"/>
                  <a:pt x="0" y="18"/>
                </a:cubicBezTo>
                <a:cubicBezTo>
                  <a:pt x="4" y="18"/>
                  <a:pt x="4" y="18"/>
                  <a:pt x="4" y="18"/>
                </a:cubicBezTo>
                <a:cubicBezTo>
                  <a:pt x="4" y="23"/>
                  <a:pt x="4" y="23"/>
                  <a:pt x="4" y="23"/>
                </a:cubicBezTo>
                <a:cubicBezTo>
                  <a:pt x="4" y="23"/>
                  <a:pt x="4" y="23"/>
                  <a:pt x="4" y="23"/>
                </a:cubicBezTo>
                <a:cubicBezTo>
                  <a:pt x="33" y="23"/>
                  <a:pt x="33" y="23"/>
                  <a:pt x="33" y="23"/>
                </a:cubicBezTo>
                <a:cubicBezTo>
                  <a:pt x="34" y="23"/>
                  <a:pt x="34" y="23"/>
                  <a:pt x="34" y="23"/>
                </a:cubicBezTo>
                <a:cubicBezTo>
                  <a:pt x="34" y="6"/>
                  <a:pt x="34" y="6"/>
                  <a:pt x="34" y="6"/>
                </a:cubicBezTo>
                <a:cubicBezTo>
                  <a:pt x="34" y="6"/>
                  <a:pt x="34" y="5"/>
                  <a:pt x="33" y="5"/>
                </a:cubicBezTo>
                <a:close/>
                <a:moveTo>
                  <a:pt x="33" y="10"/>
                </a:moveTo>
                <a:cubicBezTo>
                  <a:pt x="5" y="10"/>
                  <a:pt x="5" y="10"/>
                  <a:pt x="5" y="10"/>
                </a:cubicBezTo>
                <a:cubicBezTo>
                  <a:pt x="5" y="6"/>
                  <a:pt x="5" y="6"/>
                  <a:pt x="5" y="6"/>
                </a:cubicBezTo>
                <a:cubicBezTo>
                  <a:pt x="33" y="6"/>
                  <a:pt x="33" y="6"/>
                  <a:pt x="33" y="6"/>
                </a:cubicBezTo>
                <a:lnTo>
                  <a:pt x="33" y="10"/>
                </a:lnTo>
                <a:close/>
                <a:moveTo>
                  <a:pt x="5" y="22"/>
                </a:moveTo>
                <a:cubicBezTo>
                  <a:pt x="5" y="11"/>
                  <a:pt x="5" y="11"/>
                  <a:pt x="5" y="11"/>
                </a:cubicBezTo>
                <a:cubicBezTo>
                  <a:pt x="33" y="11"/>
                  <a:pt x="33" y="11"/>
                  <a:pt x="33" y="11"/>
                </a:cubicBezTo>
                <a:cubicBezTo>
                  <a:pt x="33" y="22"/>
                  <a:pt x="33" y="22"/>
                  <a:pt x="33" y="22"/>
                </a:cubicBezTo>
                <a:lnTo>
                  <a:pt x="5" y="22"/>
                </a:lnTo>
                <a:close/>
                <a:moveTo>
                  <a:pt x="1" y="1"/>
                </a:moveTo>
                <a:cubicBezTo>
                  <a:pt x="29" y="1"/>
                  <a:pt x="29" y="1"/>
                  <a:pt x="29" y="1"/>
                </a:cubicBezTo>
                <a:cubicBezTo>
                  <a:pt x="29" y="5"/>
                  <a:pt x="29" y="5"/>
                  <a:pt x="29" y="5"/>
                </a:cubicBezTo>
                <a:cubicBezTo>
                  <a:pt x="4" y="5"/>
                  <a:pt x="4" y="5"/>
                  <a:pt x="4" y="5"/>
                </a:cubicBezTo>
                <a:cubicBezTo>
                  <a:pt x="4" y="5"/>
                  <a:pt x="4" y="6"/>
                  <a:pt x="4" y="6"/>
                </a:cubicBezTo>
                <a:cubicBezTo>
                  <a:pt x="4" y="17"/>
                  <a:pt x="4" y="17"/>
                  <a:pt x="4" y="17"/>
                </a:cubicBezTo>
                <a:cubicBezTo>
                  <a:pt x="1" y="17"/>
                  <a:pt x="1" y="17"/>
                  <a:pt x="1" y="17"/>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91" name="円/楕円 22"/>
          <p:cNvSpPr/>
          <p:nvPr/>
        </p:nvSpPr>
        <p:spPr>
          <a:xfrm>
            <a:off x="468000" y="252000"/>
            <a:ext cx="450486" cy="450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228" rtl="0" eaLnBrk="1" latinLnBrk="0" hangingPunct="1">
              <a:defRPr kumimoji="1" sz="1800" kern="1200">
                <a:solidFill>
                  <a:schemeClr val="lt1"/>
                </a:solidFill>
                <a:latin typeface="+mn-lt"/>
                <a:ea typeface="+mn-ea"/>
                <a:cs typeface="+mn-cs"/>
              </a:defRPr>
            </a:lvl1pPr>
            <a:lvl2pPr marL="457114" algn="l" defTabSz="914228" rtl="0" eaLnBrk="1" latinLnBrk="0" hangingPunct="1">
              <a:defRPr kumimoji="1" sz="1800" kern="1200">
                <a:solidFill>
                  <a:schemeClr val="lt1"/>
                </a:solidFill>
                <a:latin typeface="+mn-lt"/>
                <a:ea typeface="+mn-ea"/>
                <a:cs typeface="+mn-cs"/>
              </a:defRPr>
            </a:lvl2pPr>
            <a:lvl3pPr marL="914228" algn="l" defTabSz="914228" rtl="0" eaLnBrk="1" latinLnBrk="0" hangingPunct="1">
              <a:defRPr kumimoji="1" sz="1800" kern="1200">
                <a:solidFill>
                  <a:schemeClr val="lt1"/>
                </a:solidFill>
                <a:latin typeface="+mn-lt"/>
                <a:ea typeface="+mn-ea"/>
                <a:cs typeface="+mn-cs"/>
              </a:defRPr>
            </a:lvl3pPr>
            <a:lvl4pPr marL="1371342" algn="l" defTabSz="914228" rtl="0" eaLnBrk="1" latinLnBrk="0" hangingPunct="1">
              <a:defRPr kumimoji="1" sz="1800" kern="1200">
                <a:solidFill>
                  <a:schemeClr val="lt1"/>
                </a:solidFill>
                <a:latin typeface="+mn-lt"/>
                <a:ea typeface="+mn-ea"/>
                <a:cs typeface="+mn-cs"/>
              </a:defRPr>
            </a:lvl4pPr>
            <a:lvl5pPr marL="1828456" algn="l" defTabSz="914228" rtl="0" eaLnBrk="1" latinLnBrk="0" hangingPunct="1">
              <a:defRPr kumimoji="1" sz="1800" kern="1200">
                <a:solidFill>
                  <a:schemeClr val="lt1"/>
                </a:solidFill>
                <a:latin typeface="+mn-lt"/>
                <a:ea typeface="+mn-ea"/>
                <a:cs typeface="+mn-cs"/>
              </a:defRPr>
            </a:lvl5pPr>
            <a:lvl6pPr marL="2285570" algn="l" defTabSz="914228" rtl="0" eaLnBrk="1" latinLnBrk="0" hangingPunct="1">
              <a:defRPr kumimoji="1" sz="1800" kern="1200">
                <a:solidFill>
                  <a:schemeClr val="lt1"/>
                </a:solidFill>
                <a:latin typeface="+mn-lt"/>
                <a:ea typeface="+mn-ea"/>
                <a:cs typeface="+mn-cs"/>
              </a:defRPr>
            </a:lvl6pPr>
            <a:lvl7pPr marL="2742684" algn="l" defTabSz="914228" rtl="0" eaLnBrk="1" latinLnBrk="0" hangingPunct="1">
              <a:defRPr kumimoji="1" sz="1800" kern="1200">
                <a:solidFill>
                  <a:schemeClr val="lt1"/>
                </a:solidFill>
                <a:latin typeface="+mn-lt"/>
                <a:ea typeface="+mn-ea"/>
                <a:cs typeface="+mn-cs"/>
              </a:defRPr>
            </a:lvl7pPr>
            <a:lvl8pPr marL="3199798" algn="l" defTabSz="914228" rtl="0" eaLnBrk="1" latinLnBrk="0" hangingPunct="1">
              <a:defRPr kumimoji="1" sz="1800" kern="1200">
                <a:solidFill>
                  <a:schemeClr val="lt1"/>
                </a:solidFill>
                <a:latin typeface="+mn-lt"/>
                <a:ea typeface="+mn-ea"/>
                <a:cs typeface="+mn-cs"/>
              </a:defRPr>
            </a:lvl8pPr>
            <a:lvl9pPr marL="3656913" algn="l" defTabSz="914228" rtl="0" eaLnBrk="1" latinLnBrk="0" hangingPunct="1">
              <a:defRPr kumimoji="1" sz="1800" kern="1200">
                <a:solidFill>
                  <a:schemeClr val="lt1"/>
                </a:solidFill>
                <a:latin typeface="+mn-lt"/>
                <a:ea typeface="+mn-ea"/>
                <a:cs typeface="+mn-cs"/>
              </a:defRPr>
            </a:lvl9pPr>
          </a:lstStyle>
          <a:p>
            <a:pPr algn="ctr"/>
            <a:r>
              <a:rPr kumimoji="1" lang="en-US" altLang="ja-JP" sz="2000" dirty="0" smtClean="0"/>
              <a:t>5</a:t>
            </a:r>
            <a:endParaRPr kumimoji="1" lang="ja-JP" altLang="en-US" sz="2000" dirty="0" smtClean="0"/>
          </a:p>
        </p:txBody>
      </p:sp>
      <p:sp>
        <p:nvSpPr>
          <p:cNvPr id="83" name="タイトル 5"/>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smtClean="0">
                <a:latin typeface="东芝黑体 Bold" panose="020B0800000000000000" pitchFamily="34" charset="-122"/>
                <a:ea typeface="东芝黑体 Bold" panose="020B0800000000000000" pitchFamily="34" charset="-122"/>
              </a:rPr>
              <a:t>        超</a:t>
            </a:r>
            <a:r>
              <a:rPr lang="zh-CN" altLang="en-US" sz="2800" dirty="0">
                <a:latin typeface="东芝黑体 Bold" panose="020B0800000000000000" pitchFamily="34" charset="-122"/>
                <a:ea typeface="东芝黑体 Bold" panose="020B0800000000000000" pitchFamily="34" charset="-122"/>
              </a:rPr>
              <a:t>级低噪声运算放大</a:t>
            </a:r>
            <a:r>
              <a:rPr lang="zh-CN" altLang="en-US" sz="2800" dirty="0" smtClean="0">
                <a:latin typeface="东芝黑体 Bold" panose="020B0800000000000000" pitchFamily="34" charset="-122"/>
                <a:ea typeface="东芝黑体 Bold" panose="020B0800000000000000" pitchFamily="34" charset="-122"/>
              </a:rPr>
              <a:t>器</a:t>
            </a:r>
            <a:r>
              <a:rPr lang="zh-CN" altLang="en-US" sz="2400" dirty="0" smtClean="0">
                <a:latin typeface="东芝黑体 Bold" panose="020B0800000000000000" pitchFamily="34" charset="-122"/>
                <a:ea typeface="东芝黑体 Bold" panose="020B0800000000000000" pitchFamily="34" charset="-122"/>
              </a:rPr>
              <a:t>（</a:t>
            </a:r>
            <a:r>
              <a:rPr lang="en-US" altLang="ja-JP" sz="2400" dirty="0" smtClean="0">
                <a:latin typeface="东芝黑体 Bold" panose="020B0800000000000000" pitchFamily="34" charset="-122"/>
                <a:ea typeface="东芝黑体 Bold" panose="020B0800000000000000" pitchFamily="34" charset="-122"/>
              </a:rPr>
              <a:t>TC75S67TU</a:t>
            </a:r>
            <a:r>
              <a:rPr lang="zh-CN" altLang="en-US" sz="2400" dirty="0" smtClean="0">
                <a:latin typeface="东芝黑体 Bold" panose="020B0800000000000000" pitchFamily="34" charset="-122"/>
                <a:ea typeface="东芝黑体 Bold" panose="020B0800000000000000" pitchFamily="34" charset="-122"/>
              </a:rPr>
              <a:t>）</a:t>
            </a:r>
            <a:endParaRPr lang="ja-JP" altLang="en-US" sz="16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3783203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789630325"/>
              </p:ext>
            </p:extLst>
          </p:nvPr>
        </p:nvGraphicFramePr>
        <p:xfrm>
          <a:off x="8532076" y="4217349"/>
          <a:ext cx="3087507" cy="1564962"/>
        </p:xfrm>
        <a:graphic>
          <a:graphicData uri="http://schemas.openxmlformats.org/drawingml/2006/table">
            <a:tbl>
              <a:tblPr firstRow="1" bandRow="1">
                <a:tableStyleId>{5940675A-B579-460E-94D1-54222C63F5DA}</a:tableStyleId>
              </a:tblPr>
              <a:tblGrid>
                <a:gridCol w="1740170">
                  <a:extLst>
                    <a:ext uri="{9D8B030D-6E8A-4147-A177-3AD203B41FA5}">
                      <a16:colId xmlns:a16="http://schemas.microsoft.com/office/drawing/2014/main" xmlns="" val="20000"/>
                    </a:ext>
                  </a:extLst>
                </a:gridCol>
                <a:gridCol w="1347337">
                  <a:extLst>
                    <a:ext uri="{9D8B030D-6E8A-4147-A177-3AD203B41FA5}">
                      <a16:colId xmlns:a16="http://schemas.microsoft.com/office/drawing/2014/main" xmlns="" val="20004"/>
                    </a:ext>
                  </a:extLst>
                </a:gridCol>
              </a:tblGrid>
              <a:tr h="180000">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Part</a:t>
                      </a:r>
                      <a:r>
                        <a:rPr kumimoji="1" lang="en-US" altLang="ja-JP" sz="1050" baseline="0" dirty="0" smtClean="0">
                          <a:latin typeface="东芝黑体 Regular" panose="020B0500000000000000" pitchFamily="34" charset="-122"/>
                          <a:ea typeface="东芝黑体 Regular" panose="020B0500000000000000" pitchFamily="34" charset="-122"/>
                        </a:rPr>
                        <a:t> number</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TLP385</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05812">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Package</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    4pin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    SO6L</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39575">
                <a:tc>
                  <a:txBody>
                    <a:bodyPr/>
                    <a:lstStyle/>
                    <a:p>
                      <a:pPr algn="ctr"/>
                      <a:r>
                        <a:rPr lang="en-US" altLang="ja-JP" sz="1050" dirty="0" smtClean="0">
                          <a:latin typeface="东芝黑体 Regular" panose="020B0500000000000000" pitchFamily="34" charset="-122"/>
                          <a:ea typeface="东芝黑体 Regular" panose="020B0500000000000000" pitchFamily="34" charset="-122"/>
                        </a:rPr>
                        <a:t>Withstand voltage</a:t>
                      </a:r>
                    </a:p>
                    <a:p>
                      <a:pPr algn="ctr"/>
                      <a:r>
                        <a:rPr kumimoji="1" lang="en-US" altLang="ja-JP" sz="1050" dirty="0" smtClean="0">
                          <a:latin typeface="东芝黑体 Regular" panose="020B0500000000000000" pitchFamily="34" charset="-122"/>
                          <a:ea typeface="东芝黑体 Regular" panose="020B0500000000000000" pitchFamily="34" charset="-122"/>
                        </a:rPr>
                        <a:t>BV</a:t>
                      </a:r>
                      <a:r>
                        <a:rPr kumimoji="1" lang="en-US" altLang="ja-JP" sz="800" baseline="0" dirty="0" smtClean="0">
                          <a:latin typeface="东芝黑体 Regular" panose="020B0500000000000000" pitchFamily="34" charset="-122"/>
                          <a:ea typeface="东芝黑体 Regular" panose="020B0500000000000000" pitchFamily="34" charset="-122"/>
                        </a:rPr>
                        <a:t>S</a:t>
                      </a:r>
                      <a:r>
                        <a:rPr kumimoji="1" lang="en-US" altLang="ja-JP" sz="1050" baseline="-2500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(Min) [</a:t>
                      </a:r>
                      <a:r>
                        <a:rPr kumimoji="1" lang="en-US" altLang="ja-JP" sz="1050" baseline="0" dirty="0" err="1" smtClean="0">
                          <a:latin typeface="东芝黑体 Regular" panose="020B0500000000000000" pitchFamily="34" charset="-122"/>
                          <a:ea typeface="东芝黑体 Regular" panose="020B0500000000000000" pitchFamily="34" charset="-122"/>
                        </a:rPr>
                        <a:t>Vrms</a:t>
                      </a:r>
                      <a:r>
                        <a:rPr kumimoji="1" lang="en-US" altLang="ja-JP" sz="1050" baseline="0" dirty="0" smtClean="0">
                          <a:latin typeface="东芝黑体 Regular" panose="020B0500000000000000" pitchFamily="34" charset="-122"/>
                          <a:ea typeface="东芝黑体 Regular" panose="020B0500000000000000" pitchFamily="34" charset="-122"/>
                        </a:rPr>
                        <a:t>]</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东芝黑体 Regular" panose="020B0500000000000000" pitchFamily="34" charset="-122"/>
                          <a:ea typeface="东芝黑体 Regular" panose="020B0500000000000000" pitchFamily="34" charset="-122"/>
                        </a:rPr>
                        <a:t>5000</a:t>
                      </a:r>
                      <a:endParaRPr kumimoji="1" lang="ja-JP" altLang="en-US" sz="1050" dirty="0" smtClean="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39575">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Operating</a:t>
                      </a:r>
                      <a:r>
                        <a:rPr kumimoji="1" lang="en-US" altLang="ja-JP" sz="1050" baseline="0" dirty="0" smtClean="0">
                          <a:latin typeface="东芝黑体 Regular" panose="020B0500000000000000" pitchFamily="34" charset="-122"/>
                          <a:ea typeface="东芝黑体 Regular" panose="020B0500000000000000" pitchFamily="34" charset="-122"/>
                        </a:rPr>
                        <a:t> </a:t>
                      </a:r>
                      <a:r>
                        <a:rPr kumimoji="1" lang="en-US" altLang="ja-JP" sz="1050" dirty="0" err="1" smtClean="0">
                          <a:latin typeface="东芝黑体 Regular" panose="020B0500000000000000" pitchFamily="34" charset="-122"/>
                          <a:ea typeface="东芝黑体 Regular" panose="020B0500000000000000" pitchFamily="34" charset="-122"/>
                        </a:rPr>
                        <a:t>Temparature</a:t>
                      </a:r>
                      <a:endParaRPr kumimoji="1" lang="en-US" altLang="ja-JP" sz="1050" dirty="0" smtClean="0">
                        <a:latin typeface="东芝黑体 Regular" panose="020B0500000000000000" pitchFamily="34" charset="-122"/>
                        <a:ea typeface="东芝黑体 Regular" panose="020B0500000000000000" pitchFamily="34" charset="-122"/>
                      </a:endParaRPr>
                    </a:p>
                    <a:p>
                      <a:pPr algn="ctr"/>
                      <a:r>
                        <a:rPr kumimoji="1" lang="en-US" altLang="ja-JP" sz="1050" dirty="0" err="1" smtClean="0">
                          <a:latin typeface="东芝黑体 Regular" panose="020B0500000000000000" pitchFamily="34" charset="-122"/>
                          <a:ea typeface="东芝黑体 Regular" panose="020B0500000000000000" pitchFamily="34" charset="-122"/>
                        </a:rPr>
                        <a:t>T</a:t>
                      </a:r>
                      <a:r>
                        <a:rPr kumimoji="1" lang="en-US" altLang="ja-JP" sz="800" baseline="0" dirty="0" err="1" smtClean="0">
                          <a:latin typeface="东芝黑体 Regular" panose="020B0500000000000000" pitchFamily="34" charset="-122"/>
                          <a:ea typeface="东芝黑体 Regular" panose="020B0500000000000000" pitchFamily="34" charset="-122"/>
                        </a:rPr>
                        <a:t>opr</a:t>
                      </a:r>
                      <a:r>
                        <a:rPr kumimoji="1" lang="en-US" altLang="ja-JP" sz="1050" baseline="-25000" dirty="0" smtClean="0">
                          <a:latin typeface="东芝黑体 Regular" panose="020B0500000000000000" pitchFamily="34" charset="-122"/>
                          <a:ea typeface="东芝黑体 Regular" panose="020B0500000000000000" pitchFamily="34" charset="-122"/>
                        </a:rPr>
                        <a:t> </a:t>
                      </a:r>
                      <a:r>
                        <a:rPr kumimoji="1" lang="en-US" altLang="ja-JP" sz="1050" baseline="0" dirty="0" smtClean="0">
                          <a:latin typeface="东芝黑体 Regular" panose="020B0500000000000000" pitchFamily="34" charset="-122"/>
                          <a:ea typeface="东芝黑体 Regular" panose="020B0500000000000000" pitchFamily="34" charset="-122"/>
                        </a:rPr>
                        <a:t>[</a:t>
                      </a:r>
                      <a:r>
                        <a:rPr kumimoji="1" lang="en-US" altLang="ja-JP" sz="1050" baseline="0" dirty="0" err="1" smtClean="0">
                          <a:latin typeface="东芝黑体 Regular" panose="020B0500000000000000" pitchFamily="34" charset="-122"/>
                          <a:ea typeface="东芝黑体 Regular" panose="020B0500000000000000" pitchFamily="34" charset="-122"/>
                        </a:rPr>
                        <a:t>deg.C</a:t>
                      </a:r>
                      <a:r>
                        <a:rPr kumimoji="1" lang="en-US" altLang="ja-JP" sz="1050" baseline="0" dirty="0" smtClean="0">
                          <a:latin typeface="东芝黑体 Regular" panose="020B0500000000000000" pitchFamily="34" charset="-122"/>
                          <a:ea typeface="东芝黑体 Regular" panose="020B0500000000000000" pitchFamily="34" charset="-122"/>
                        </a:rPr>
                        <a:t>]</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smtClean="0">
                          <a:latin typeface="东芝黑体 Regular" panose="020B0500000000000000" pitchFamily="34" charset="-122"/>
                          <a:ea typeface="东芝黑体 Regular" panose="020B0500000000000000" pitchFamily="34" charset="-122"/>
                        </a:rPr>
                        <a:t>-55 to 110</a:t>
                      </a:r>
                      <a:endParaRPr kumimoji="1" lang="ja-JP" altLang="en-US" sz="1050" dirty="0">
                        <a:latin typeface="东芝黑体 Regular" panose="020B0500000000000000" pitchFamily="34" charset="-122"/>
                        <a:ea typeface="东芝黑体 Regular" panose="020B0500000000000000" pitchFamily="34" charset="-122"/>
                      </a:endParaRPr>
                    </a:p>
                  </a:txBody>
                  <a:tcPr marL="108000" marR="1080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4" name="正方形/長方形 3"/>
          <p:cNvSpPr/>
          <p:nvPr/>
        </p:nvSpPr>
        <p:spPr>
          <a:xfrm>
            <a:off x="575504" y="3987800"/>
            <a:ext cx="5320798" cy="22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sp>
        <p:nvSpPr>
          <p:cNvPr id="6" name="正方形/長方形 5"/>
          <p:cNvSpPr/>
          <p:nvPr/>
        </p:nvSpPr>
        <p:spPr>
          <a:xfrm>
            <a:off x="7381528" y="4217349"/>
            <a:ext cx="3087507" cy="15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东芝黑体 Regular" panose="020B0500000000000000" pitchFamily="34" charset="-122"/>
              <a:ea typeface="东芝黑体 Regular" panose="020B0500000000000000" pitchFamily="34" charset="-122"/>
            </a:endParaRPr>
          </a:p>
        </p:txBody>
      </p:sp>
      <p:pic>
        <p:nvPicPr>
          <p:cNvPr id="18" name="図 17"/>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61050">
            <a:off x="10984754" y="4422825"/>
            <a:ext cx="498977" cy="498977"/>
          </a:xfrm>
          <a:prstGeom prst="rect">
            <a:avLst/>
          </a:prstGeom>
        </p:spPr>
      </p:pic>
      <p:sp>
        <p:nvSpPr>
          <p:cNvPr id="7" name="テキスト プレースホルダー 6"/>
          <p:cNvSpPr>
            <a:spLocks noGrp="1"/>
          </p:cNvSpPr>
          <p:nvPr>
            <p:ph type="body" sz="quarter" idx="18"/>
          </p:nvPr>
        </p:nvSpPr>
        <p:spPr/>
        <p:txBody>
          <a:bodyPr/>
          <a:lstStyle/>
          <a:p>
            <a:r>
              <a:rPr lang="en-US" altLang="ja-JP" dirty="0">
                <a:latin typeface="东芝黑体 Regular" panose="020B0500000000000000" pitchFamily="34" charset="-122"/>
                <a:ea typeface="东芝黑体 Regular" panose="020B0500000000000000" pitchFamily="34" charset="-122"/>
              </a:rPr>
              <a:t>High conversion efficiency (</a:t>
            </a:r>
            <a:r>
              <a:rPr lang="en-US" altLang="ja-JP" dirty="0" smtClean="0">
                <a:latin typeface="东芝黑体 Regular" panose="020B0500000000000000" pitchFamily="34" charset="-122"/>
                <a:ea typeface="东芝黑体 Regular" panose="020B0500000000000000" pitchFamily="34" charset="-122"/>
              </a:rPr>
              <a:t>IF</a:t>
            </a:r>
            <a:r>
              <a:rPr lang="ja-JP" altLang="en-US" dirty="0">
                <a:latin typeface="东芝黑体 Regular" panose="020B0500000000000000" pitchFamily="34" charset="-122"/>
                <a:ea typeface="东芝黑体 Regular" panose="020B0500000000000000" pitchFamily="34" charset="-122"/>
              </a:rPr>
              <a:t>＝</a:t>
            </a:r>
            <a:r>
              <a:rPr lang="en-US" altLang="ja-JP" dirty="0" smtClean="0">
                <a:latin typeface="东芝黑体 Regular" panose="020B0500000000000000" pitchFamily="34" charset="-122"/>
                <a:ea typeface="东芝黑体 Regular" panose="020B0500000000000000" pitchFamily="34" charset="-122"/>
              </a:rPr>
              <a:t>0.5mA</a:t>
            </a:r>
            <a:r>
              <a:rPr lang="en-US" altLang="ja-JP" dirty="0">
                <a:latin typeface="东芝黑体 Regular" panose="020B0500000000000000" pitchFamily="34" charset="-122"/>
                <a:ea typeface="东芝黑体 Regular" panose="020B0500000000000000" pitchFamily="34" charset="-122"/>
              </a:rPr>
              <a:t>)</a:t>
            </a:r>
          </a:p>
        </p:txBody>
      </p:sp>
      <p:sp>
        <p:nvSpPr>
          <p:cNvPr id="8" name="テキスト プレースホルダー 7"/>
          <p:cNvSpPr>
            <a:spLocks noGrp="1"/>
          </p:cNvSpPr>
          <p:nvPr>
            <p:ph type="body" sz="quarter" idx="21"/>
          </p:nvPr>
        </p:nvSpPr>
        <p:spPr/>
        <p:txBody>
          <a:bodyPr/>
          <a:lstStyle/>
          <a:p>
            <a:r>
              <a:rPr lang="en-US" altLang="ja-JP" dirty="0">
                <a:latin typeface="东芝黑体 Regular" panose="020B0500000000000000" pitchFamily="34" charset="-122"/>
                <a:ea typeface="东芝黑体 Regular" panose="020B0500000000000000" pitchFamily="34" charset="-122"/>
              </a:rPr>
              <a:t>This is a high-isolation photocoupler that optically couples a phototransistor and a GaAs infrared light emitting diode, achieving a higher conversion efficiency than conventional electromagnetic relays and insulating transformers.</a:t>
            </a:r>
          </a:p>
        </p:txBody>
      </p:sp>
      <p:sp>
        <p:nvSpPr>
          <p:cNvPr id="9" name="テキスト プレースホルダー 8"/>
          <p:cNvSpPr>
            <a:spLocks noGrp="1"/>
          </p:cNvSpPr>
          <p:nvPr>
            <p:ph type="body" sz="quarter" idx="22"/>
          </p:nvPr>
        </p:nvSpPr>
        <p:spPr/>
        <p:txBody>
          <a:bodyPr/>
          <a:lstStyle/>
          <a:p>
            <a:r>
              <a:rPr lang="en-US" altLang="ja-JP" dirty="0">
                <a:latin typeface="东芝黑体 Regular" panose="020B0500000000000000" pitchFamily="34" charset="-122"/>
                <a:ea typeface="东芝黑体 Regular" panose="020B0500000000000000" pitchFamily="34" charset="-122"/>
              </a:rPr>
              <a:t>Operation guaranteed up to 110°C ambient temperature </a:t>
            </a:r>
          </a:p>
        </p:txBody>
      </p:sp>
      <p:sp>
        <p:nvSpPr>
          <p:cNvPr id="10" name="テキスト プレースホルダー 9"/>
          <p:cNvSpPr>
            <a:spLocks noGrp="1"/>
          </p:cNvSpPr>
          <p:nvPr>
            <p:ph type="body" sz="quarter" idx="23"/>
          </p:nvPr>
        </p:nvSpPr>
        <p:spPr/>
        <p:txBody>
          <a:bodyPr/>
          <a:lstStyle/>
          <a:p>
            <a:r>
              <a:rPr lang="en-US" altLang="ja-JP" dirty="0">
                <a:latin typeface="东芝黑体 Regular" panose="020B0500000000000000" pitchFamily="34" charset="-122"/>
                <a:ea typeface="东芝黑体 Regular" panose="020B0500000000000000" pitchFamily="34" charset="-122"/>
              </a:rPr>
              <a:t>It is designed to operate even under severe temperature environments such as those for inverter devices, robots, machine tools, and high-output power supplies.</a:t>
            </a:r>
            <a:endParaRPr kumimoji="1" lang="ja-JP" altLang="en-US" dirty="0">
              <a:latin typeface="东芝黑体 Regular" panose="020B0500000000000000" pitchFamily="34" charset="-122"/>
              <a:ea typeface="东芝黑体 Regular" panose="020B0500000000000000" pitchFamily="34" charset="-122"/>
            </a:endParaRPr>
          </a:p>
        </p:txBody>
      </p:sp>
      <p:pic>
        <p:nvPicPr>
          <p:cNvPr id="16" name="図 15"/>
          <p:cNvPicPr>
            <a:picLocks noChangeAspect="1"/>
          </p:cNvPicPr>
          <p:nvPr/>
        </p:nvPicPr>
        <p:blipFill rotWithShape="1">
          <a:blip r:embed="rId3">
            <a:extLst>
              <a:ext uri="{28A0092B-C50C-407E-A947-70E740481C1C}">
                <a14:useLocalDpi xmlns:a14="http://schemas.microsoft.com/office/drawing/2010/main" val="0"/>
              </a:ext>
            </a:extLst>
          </a:blip>
          <a:srcRect l="34388" t="4428" r="3535" b="15091"/>
          <a:stretch/>
        </p:blipFill>
        <p:spPr>
          <a:xfrm>
            <a:off x="3231199" y="4166987"/>
            <a:ext cx="2374848" cy="1924335"/>
          </a:xfrm>
          <a:prstGeom prst="rect">
            <a:avLst/>
          </a:prstGeom>
        </p:spPr>
      </p:pic>
      <p:sp>
        <p:nvSpPr>
          <p:cNvPr id="3" name="円形吹き出し 2"/>
          <p:cNvSpPr/>
          <p:nvPr/>
        </p:nvSpPr>
        <p:spPr>
          <a:xfrm>
            <a:off x="5370122" y="3971713"/>
            <a:ext cx="1454843" cy="1445807"/>
          </a:xfrm>
          <a:prstGeom prst="wedgeEllipseCallout">
            <a:avLst>
              <a:gd name="adj1" fmla="val -58335"/>
              <a:gd name="adj2" fmla="val 354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a:latin typeface="东芝黑体 Regular" panose="020B0500000000000000" pitchFamily="34" charset="-122"/>
                <a:ea typeface="东芝黑体 Regular" panose="020B0500000000000000" pitchFamily="34" charset="-122"/>
              </a:rPr>
              <a:t>High level of insulation and noise </a:t>
            </a:r>
            <a:r>
              <a:rPr lang="en-US" altLang="ja-JP" sz="1400" dirty="0" smtClean="0">
                <a:latin typeface="东芝黑体 Regular" panose="020B0500000000000000" pitchFamily="34" charset="-122"/>
                <a:ea typeface="东芝黑体 Regular" panose="020B0500000000000000" pitchFamily="34" charset="-122"/>
              </a:rPr>
              <a:t>blocking</a:t>
            </a:r>
            <a:endParaRPr lang="en-US" altLang="ja-JP" sz="1400" dirty="0">
              <a:latin typeface="东芝黑体 Regular" panose="020B0500000000000000" pitchFamily="34" charset="-122"/>
              <a:ea typeface="东芝黑体 Regular" panose="020B0500000000000000" pitchFamily="34" charset="-122"/>
            </a:endParaRPr>
          </a:p>
        </p:txBody>
      </p:sp>
      <p:sp>
        <p:nvSpPr>
          <p:cNvPr id="20" name="テキスト プレースホルダー 3"/>
          <p:cNvSpPr>
            <a:spLocks noGrp="1"/>
          </p:cNvSpPr>
          <p:nvPr>
            <p:ph type="body" sz="quarter" idx="24"/>
          </p:nvPr>
        </p:nvSpPr>
        <p:spPr>
          <a:xfrm>
            <a:off x="583783" y="1255191"/>
            <a:ext cx="5805712" cy="330195"/>
          </a:xfrm>
        </p:spPr>
        <p:txBody>
          <a:bodyPr/>
          <a:lstStyle/>
          <a:p>
            <a:pPr marL="0" indent="0"/>
            <a:r>
              <a:rPr lang="zh-CN" altLang="en-US" sz="1800" dirty="0" smtClean="0">
                <a:latin typeface="东芝黑体 Regular" panose="020B0500000000000000" pitchFamily="34" charset="-122"/>
                <a:ea typeface="东芝黑体 Regular" panose="020B0500000000000000" pitchFamily="34" charset="-122"/>
              </a:rPr>
              <a:t>减少</a:t>
            </a:r>
            <a:r>
              <a:rPr lang="en-US" altLang="zh-CN" sz="1800" dirty="0" smtClean="0">
                <a:latin typeface="东芝黑体 Regular" panose="020B0500000000000000" pitchFamily="34" charset="-122"/>
                <a:ea typeface="东芝黑体 Regular" panose="020B0500000000000000" pitchFamily="34" charset="-122"/>
              </a:rPr>
              <a:t>PCB</a:t>
            </a:r>
            <a:r>
              <a:rPr lang="zh-CN" altLang="en-US" sz="1800" dirty="0">
                <a:latin typeface="东芝黑体 Regular" panose="020B0500000000000000" pitchFamily="34" charset="-122"/>
                <a:ea typeface="东芝黑体 Regular" panose="020B0500000000000000" pitchFamily="34" charset="-122"/>
              </a:rPr>
              <a:t>面</a:t>
            </a:r>
            <a:r>
              <a:rPr lang="zh-CN" altLang="en-US" sz="1800" dirty="0" smtClean="0">
                <a:latin typeface="东芝黑体 Regular" panose="020B0500000000000000" pitchFamily="34" charset="-122"/>
                <a:ea typeface="东芝黑体 Regular" panose="020B0500000000000000" pitchFamily="34" charset="-122"/>
              </a:rPr>
              <a:t>积、提高可</a:t>
            </a:r>
            <a:endParaRPr lang="en-US" altLang="ja-JP" sz="1800" dirty="0">
              <a:latin typeface="东芝黑体 Regular" panose="020B0500000000000000" pitchFamily="34" charset="-122"/>
              <a:ea typeface="东芝黑体 Regular" panose="020B0500000000000000" pitchFamily="34" charset="-122"/>
            </a:endParaRPr>
          </a:p>
        </p:txBody>
      </p:sp>
      <p:sp>
        <p:nvSpPr>
          <p:cNvPr id="21" name="円/楕円 20"/>
          <p:cNvSpPr/>
          <p:nvPr/>
        </p:nvSpPr>
        <p:spPr>
          <a:xfrm>
            <a:off x="468000" y="252000"/>
            <a:ext cx="450486" cy="450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dirty="0" smtClean="0"/>
              <a:t>7</a:t>
            </a:r>
            <a:endParaRPr kumimoji="1" lang="ja-JP" altLang="en-US" sz="2000" dirty="0" smtClean="0"/>
          </a:p>
        </p:txBody>
      </p:sp>
      <p:sp>
        <p:nvSpPr>
          <p:cNvPr id="2" name="テキスト ボックス 1"/>
          <p:cNvSpPr txBox="1"/>
          <p:nvPr/>
        </p:nvSpPr>
        <p:spPr>
          <a:xfrm>
            <a:off x="658719" y="4139318"/>
            <a:ext cx="2451056" cy="369332"/>
          </a:xfrm>
          <a:prstGeom prst="rect">
            <a:avLst/>
          </a:prstGeom>
          <a:noFill/>
        </p:spPr>
        <p:txBody>
          <a:bodyPr wrap="none" rtlCol="0">
            <a:spAutoFit/>
          </a:bodyPr>
          <a:lstStyle/>
          <a:p>
            <a:r>
              <a:rPr lang="en-US" altLang="ja-JP" dirty="0">
                <a:latin typeface="东芝黑体 Regular" panose="020B0500000000000000" pitchFamily="34" charset="-122"/>
                <a:ea typeface="东芝黑体 Regular" panose="020B0500000000000000" pitchFamily="34" charset="-122"/>
              </a:rPr>
              <a:t>Industrial equipment</a:t>
            </a:r>
            <a:endParaRPr kumimoji="1" lang="ja-JP" altLang="en-US" dirty="0">
              <a:latin typeface="东芝黑体 Regular" panose="020B0500000000000000" pitchFamily="34" charset="-122"/>
              <a:ea typeface="东芝黑体 Regular" panose="020B0500000000000000" pitchFamily="34" charset="-122"/>
            </a:endParaRPr>
          </a:p>
        </p:txBody>
      </p:sp>
      <p:sp>
        <p:nvSpPr>
          <p:cNvPr id="27" name="テキスト ボックス 26"/>
          <p:cNvSpPr txBox="1"/>
          <p:nvPr/>
        </p:nvSpPr>
        <p:spPr>
          <a:xfrm>
            <a:off x="658719" y="4537466"/>
            <a:ext cx="2642070" cy="1446550"/>
          </a:xfrm>
          <a:prstGeom prst="rect">
            <a:avLst/>
          </a:prstGeom>
          <a:noFill/>
        </p:spPr>
        <p:txBody>
          <a:bodyPr wrap="none" rtlCol="0">
            <a:spAutoFit/>
          </a:bodyPr>
          <a:lstStyle/>
          <a:p>
            <a:r>
              <a:rPr lang="en-US" altLang="ja-JP" sz="1100" dirty="0">
                <a:latin typeface="东芝黑体 Regular" panose="020B0500000000000000" pitchFamily="34" charset="-122"/>
                <a:ea typeface="东芝黑体 Regular" panose="020B0500000000000000" pitchFamily="34" charset="-122"/>
              </a:rPr>
              <a:t>General-purpose inverter</a:t>
            </a:r>
          </a:p>
          <a:p>
            <a:r>
              <a:rPr lang="en-US" altLang="ja-JP" sz="1100" dirty="0">
                <a:latin typeface="东芝黑体 Regular" panose="020B0500000000000000" pitchFamily="34" charset="-122"/>
                <a:ea typeface="东芝黑体 Regular" panose="020B0500000000000000" pitchFamily="34" charset="-122"/>
              </a:rPr>
              <a:t>Servo amplifier </a:t>
            </a:r>
          </a:p>
          <a:p>
            <a:r>
              <a:rPr lang="en-US" altLang="ja-JP" sz="1100" dirty="0">
                <a:latin typeface="东芝黑体 Regular" panose="020B0500000000000000" pitchFamily="34" charset="-122"/>
                <a:ea typeface="东芝黑体 Regular" panose="020B0500000000000000" pitchFamily="34" charset="-122"/>
              </a:rPr>
              <a:t>Robot</a:t>
            </a:r>
          </a:p>
          <a:p>
            <a:r>
              <a:rPr lang="en-US" altLang="ja-JP" sz="1100" dirty="0">
                <a:latin typeface="东芝黑体 Regular" panose="020B0500000000000000" pitchFamily="34" charset="-122"/>
                <a:ea typeface="东芝黑体 Regular" panose="020B0500000000000000" pitchFamily="34" charset="-122"/>
              </a:rPr>
              <a:t>Machine Tool</a:t>
            </a:r>
          </a:p>
          <a:p>
            <a:r>
              <a:rPr lang="en-US" altLang="ja-JP" sz="1100" dirty="0">
                <a:latin typeface="东芝黑体 Regular" panose="020B0500000000000000" pitchFamily="34" charset="-122"/>
                <a:ea typeface="东芝黑体 Regular" panose="020B0500000000000000" pitchFamily="34" charset="-122"/>
              </a:rPr>
              <a:t>High-output power supply</a:t>
            </a:r>
          </a:p>
          <a:p>
            <a:r>
              <a:rPr lang="en-US" altLang="ja-JP" sz="1100" dirty="0">
                <a:latin typeface="东芝黑体 Regular" panose="020B0500000000000000" pitchFamily="34" charset="-122"/>
                <a:ea typeface="东芝黑体 Regular" panose="020B0500000000000000" pitchFamily="34" charset="-122"/>
              </a:rPr>
              <a:t>Security equipment</a:t>
            </a:r>
          </a:p>
          <a:p>
            <a:r>
              <a:rPr lang="en-US" altLang="ja-JP" sz="1100" dirty="0">
                <a:latin typeface="东芝黑体 Regular" panose="020B0500000000000000" pitchFamily="34" charset="-122"/>
                <a:ea typeface="东芝黑体 Regular" panose="020B0500000000000000" pitchFamily="34" charset="-122"/>
              </a:rPr>
              <a:t>Semiconductor tester</a:t>
            </a:r>
          </a:p>
          <a:p>
            <a:r>
              <a:rPr lang="en-US" altLang="ja-JP" sz="1100" dirty="0">
                <a:latin typeface="东芝黑体 Regular" panose="020B0500000000000000" pitchFamily="34" charset="-122"/>
                <a:ea typeface="东芝黑体 Regular" panose="020B0500000000000000" pitchFamily="34" charset="-122"/>
              </a:rPr>
              <a:t>PLC (Programmable Logic Controller)</a:t>
            </a:r>
          </a:p>
        </p:txBody>
      </p:sp>
      <p:sp>
        <p:nvSpPr>
          <p:cNvPr id="28" name="Freeform 5"/>
          <p:cNvSpPr>
            <a:spLocks noEditPoints="1"/>
          </p:cNvSpPr>
          <p:nvPr/>
        </p:nvSpPr>
        <p:spPr bwMode="auto">
          <a:xfrm>
            <a:off x="10191198" y="5962022"/>
            <a:ext cx="203090" cy="143554"/>
          </a:xfrm>
          <a:custGeom>
            <a:avLst/>
            <a:gdLst>
              <a:gd name="T0" fmla="*/ 33 w 34"/>
              <a:gd name="T1" fmla="*/ 5 h 23"/>
              <a:gd name="T2" fmla="*/ 30 w 34"/>
              <a:gd name="T3" fmla="*/ 5 h 23"/>
              <a:gd name="T4" fmla="*/ 30 w 34"/>
              <a:gd name="T5" fmla="*/ 1 h 23"/>
              <a:gd name="T6" fmla="*/ 29 w 34"/>
              <a:gd name="T7" fmla="*/ 0 h 23"/>
              <a:gd name="T8" fmla="*/ 0 w 34"/>
              <a:gd name="T9" fmla="*/ 0 h 23"/>
              <a:gd name="T10" fmla="*/ 0 w 34"/>
              <a:gd name="T11" fmla="*/ 1 h 23"/>
              <a:gd name="T12" fmla="*/ 0 w 34"/>
              <a:gd name="T13" fmla="*/ 18 h 23"/>
              <a:gd name="T14" fmla="*/ 0 w 34"/>
              <a:gd name="T15" fmla="*/ 18 h 23"/>
              <a:gd name="T16" fmla="*/ 4 w 34"/>
              <a:gd name="T17" fmla="*/ 18 h 23"/>
              <a:gd name="T18" fmla="*/ 4 w 34"/>
              <a:gd name="T19" fmla="*/ 23 h 23"/>
              <a:gd name="T20" fmla="*/ 4 w 34"/>
              <a:gd name="T21" fmla="*/ 23 h 23"/>
              <a:gd name="T22" fmla="*/ 33 w 34"/>
              <a:gd name="T23" fmla="*/ 23 h 23"/>
              <a:gd name="T24" fmla="*/ 34 w 34"/>
              <a:gd name="T25" fmla="*/ 23 h 23"/>
              <a:gd name="T26" fmla="*/ 34 w 34"/>
              <a:gd name="T27" fmla="*/ 6 h 23"/>
              <a:gd name="T28" fmla="*/ 33 w 34"/>
              <a:gd name="T29" fmla="*/ 5 h 23"/>
              <a:gd name="T30" fmla="*/ 33 w 34"/>
              <a:gd name="T31" fmla="*/ 10 h 23"/>
              <a:gd name="T32" fmla="*/ 5 w 34"/>
              <a:gd name="T33" fmla="*/ 10 h 23"/>
              <a:gd name="T34" fmla="*/ 5 w 34"/>
              <a:gd name="T35" fmla="*/ 6 h 23"/>
              <a:gd name="T36" fmla="*/ 33 w 34"/>
              <a:gd name="T37" fmla="*/ 6 h 23"/>
              <a:gd name="T38" fmla="*/ 33 w 34"/>
              <a:gd name="T39" fmla="*/ 10 h 23"/>
              <a:gd name="T40" fmla="*/ 5 w 34"/>
              <a:gd name="T41" fmla="*/ 22 h 23"/>
              <a:gd name="T42" fmla="*/ 5 w 34"/>
              <a:gd name="T43" fmla="*/ 11 h 23"/>
              <a:gd name="T44" fmla="*/ 33 w 34"/>
              <a:gd name="T45" fmla="*/ 11 h 23"/>
              <a:gd name="T46" fmla="*/ 33 w 34"/>
              <a:gd name="T47" fmla="*/ 22 h 23"/>
              <a:gd name="T48" fmla="*/ 5 w 34"/>
              <a:gd name="T49" fmla="*/ 22 h 23"/>
              <a:gd name="T50" fmla="*/ 1 w 34"/>
              <a:gd name="T51" fmla="*/ 1 h 23"/>
              <a:gd name="T52" fmla="*/ 29 w 34"/>
              <a:gd name="T53" fmla="*/ 1 h 23"/>
              <a:gd name="T54" fmla="*/ 29 w 34"/>
              <a:gd name="T55" fmla="*/ 5 h 23"/>
              <a:gd name="T56" fmla="*/ 4 w 34"/>
              <a:gd name="T57" fmla="*/ 5 h 23"/>
              <a:gd name="T58" fmla="*/ 4 w 34"/>
              <a:gd name="T59" fmla="*/ 6 h 23"/>
              <a:gd name="T60" fmla="*/ 4 w 34"/>
              <a:gd name="T61" fmla="*/ 17 h 23"/>
              <a:gd name="T62" fmla="*/ 1 w 34"/>
              <a:gd name="T63" fmla="*/ 17 h 23"/>
              <a:gd name="T64" fmla="*/ 1 w 34"/>
              <a:gd name="T6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3">
                <a:moveTo>
                  <a:pt x="33" y="5"/>
                </a:moveTo>
                <a:cubicBezTo>
                  <a:pt x="30" y="5"/>
                  <a:pt x="30" y="5"/>
                  <a:pt x="30" y="5"/>
                </a:cubicBezTo>
                <a:cubicBezTo>
                  <a:pt x="30" y="1"/>
                  <a:pt x="30" y="1"/>
                  <a:pt x="30" y="1"/>
                </a:cubicBezTo>
                <a:cubicBezTo>
                  <a:pt x="30" y="1"/>
                  <a:pt x="30" y="0"/>
                  <a:pt x="29" y="0"/>
                </a:cubicBezTo>
                <a:cubicBezTo>
                  <a:pt x="0" y="0"/>
                  <a:pt x="0" y="0"/>
                  <a:pt x="0" y="0"/>
                </a:cubicBezTo>
                <a:cubicBezTo>
                  <a:pt x="0" y="0"/>
                  <a:pt x="0" y="1"/>
                  <a:pt x="0" y="1"/>
                </a:cubicBezTo>
                <a:cubicBezTo>
                  <a:pt x="0" y="18"/>
                  <a:pt x="0" y="18"/>
                  <a:pt x="0" y="18"/>
                </a:cubicBezTo>
                <a:cubicBezTo>
                  <a:pt x="0" y="18"/>
                  <a:pt x="0" y="18"/>
                  <a:pt x="0" y="18"/>
                </a:cubicBezTo>
                <a:cubicBezTo>
                  <a:pt x="4" y="18"/>
                  <a:pt x="4" y="18"/>
                  <a:pt x="4" y="18"/>
                </a:cubicBezTo>
                <a:cubicBezTo>
                  <a:pt x="4" y="23"/>
                  <a:pt x="4" y="23"/>
                  <a:pt x="4" y="23"/>
                </a:cubicBezTo>
                <a:cubicBezTo>
                  <a:pt x="4" y="23"/>
                  <a:pt x="4" y="23"/>
                  <a:pt x="4" y="23"/>
                </a:cubicBezTo>
                <a:cubicBezTo>
                  <a:pt x="33" y="23"/>
                  <a:pt x="33" y="23"/>
                  <a:pt x="33" y="23"/>
                </a:cubicBezTo>
                <a:cubicBezTo>
                  <a:pt x="34" y="23"/>
                  <a:pt x="34" y="23"/>
                  <a:pt x="34" y="23"/>
                </a:cubicBezTo>
                <a:cubicBezTo>
                  <a:pt x="34" y="6"/>
                  <a:pt x="34" y="6"/>
                  <a:pt x="34" y="6"/>
                </a:cubicBezTo>
                <a:cubicBezTo>
                  <a:pt x="34" y="6"/>
                  <a:pt x="34" y="5"/>
                  <a:pt x="33" y="5"/>
                </a:cubicBezTo>
                <a:close/>
                <a:moveTo>
                  <a:pt x="33" y="10"/>
                </a:moveTo>
                <a:cubicBezTo>
                  <a:pt x="5" y="10"/>
                  <a:pt x="5" y="10"/>
                  <a:pt x="5" y="10"/>
                </a:cubicBezTo>
                <a:cubicBezTo>
                  <a:pt x="5" y="6"/>
                  <a:pt x="5" y="6"/>
                  <a:pt x="5" y="6"/>
                </a:cubicBezTo>
                <a:cubicBezTo>
                  <a:pt x="33" y="6"/>
                  <a:pt x="33" y="6"/>
                  <a:pt x="33" y="6"/>
                </a:cubicBezTo>
                <a:lnTo>
                  <a:pt x="33" y="10"/>
                </a:lnTo>
                <a:close/>
                <a:moveTo>
                  <a:pt x="5" y="22"/>
                </a:moveTo>
                <a:cubicBezTo>
                  <a:pt x="5" y="11"/>
                  <a:pt x="5" y="11"/>
                  <a:pt x="5" y="11"/>
                </a:cubicBezTo>
                <a:cubicBezTo>
                  <a:pt x="33" y="11"/>
                  <a:pt x="33" y="11"/>
                  <a:pt x="33" y="11"/>
                </a:cubicBezTo>
                <a:cubicBezTo>
                  <a:pt x="33" y="22"/>
                  <a:pt x="33" y="22"/>
                  <a:pt x="33" y="22"/>
                </a:cubicBezTo>
                <a:lnTo>
                  <a:pt x="5" y="22"/>
                </a:lnTo>
                <a:close/>
                <a:moveTo>
                  <a:pt x="1" y="1"/>
                </a:moveTo>
                <a:cubicBezTo>
                  <a:pt x="29" y="1"/>
                  <a:pt x="29" y="1"/>
                  <a:pt x="29" y="1"/>
                </a:cubicBezTo>
                <a:cubicBezTo>
                  <a:pt x="29" y="5"/>
                  <a:pt x="29" y="5"/>
                  <a:pt x="29" y="5"/>
                </a:cubicBezTo>
                <a:cubicBezTo>
                  <a:pt x="4" y="5"/>
                  <a:pt x="4" y="5"/>
                  <a:pt x="4" y="5"/>
                </a:cubicBezTo>
                <a:cubicBezTo>
                  <a:pt x="4" y="5"/>
                  <a:pt x="4" y="6"/>
                  <a:pt x="4" y="6"/>
                </a:cubicBezTo>
                <a:cubicBezTo>
                  <a:pt x="4" y="17"/>
                  <a:pt x="4" y="17"/>
                  <a:pt x="4" y="17"/>
                </a:cubicBezTo>
                <a:cubicBezTo>
                  <a:pt x="1" y="17"/>
                  <a:pt x="1" y="17"/>
                  <a:pt x="1" y="17"/>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东芝黑体 Regular" panose="020B0500000000000000" pitchFamily="34" charset="-122"/>
              <a:ea typeface="东芝黑体 Regular" panose="020B0500000000000000" pitchFamily="34" charset="-122"/>
            </a:endParaRPr>
          </a:p>
        </p:txBody>
      </p:sp>
      <p:sp>
        <p:nvSpPr>
          <p:cNvPr id="19" name="タイトル 5"/>
          <p:cNvSpPr txBox="1">
            <a:spLocks/>
          </p:cNvSpPr>
          <p:nvPr/>
        </p:nvSpPr>
        <p:spPr>
          <a:xfrm>
            <a:off x="1" y="0"/>
            <a:ext cx="11445765" cy="749165"/>
          </a:xfrm>
          <a:prstGeom prst="rect">
            <a:avLst/>
          </a:prstGeom>
        </p:spPr>
        <p:txBody>
          <a:bodyPr lIns="468000" rIns="0" anchor="b" anchorCtr="0"/>
          <a:lstStyle>
            <a:lvl1pPr marL="0" indent="0" algn="l" defTabSz="685800" rtl="0" eaLnBrk="1" latinLnBrk="0" hangingPunct="1">
              <a:lnSpc>
                <a:spcPct val="100000"/>
              </a:lnSpc>
              <a:spcBef>
                <a:spcPts val="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smtClean="0">
                <a:latin typeface="东芝黑体 Regular" panose="020B0500000000000000" pitchFamily="34" charset="-122"/>
                <a:ea typeface="东芝黑体 Regular" panose="020B0500000000000000" pitchFamily="34" charset="-122"/>
              </a:rPr>
              <a:t>        </a:t>
            </a:r>
            <a:r>
              <a:rPr lang="zh-CN" altLang="en-US" sz="2800" dirty="0" smtClean="0">
                <a:latin typeface="东芝黑体 Bold" panose="020B0800000000000000" pitchFamily="34" charset="-122"/>
                <a:ea typeface="东芝黑体 Bold" panose="020B0800000000000000" pitchFamily="34" charset="-122"/>
              </a:rPr>
              <a:t>晶</a:t>
            </a:r>
            <a:r>
              <a:rPr lang="zh-CN" altLang="en-US" sz="2800" dirty="0">
                <a:latin typeface="东芝黑体 Bold" panose="020B0800000000000000" pitchFamily="34" charset="-122"/>
                <a:ea typeface="东芝黑体 Bold" panose="020B0800000000000000" pitchFamily="34" charset="-122"/>
              </a:rPr>
              <a:t>体管输出光</a:t>
            </a:r>
            <a:r>
              <a:rPr lang="zh-CN" altLang="en-US" sz="2800" dirty="0" smtClean="0">
                <a:latin typeface="东芝黑体 Bold" panose="020B0800000000000000" pitchFamily="34" charset="-122"/>
                <a:ea typeface="东芝黑体 Bold" panose="020B0800000000000000" pitchFamily="34" charset="-122"/>
              </a:rPr>
              <a:t>耦（</a:t>
            </a:r>
            <a:r>
              <a:rPr lang="en-US" altLang="ja-JP" sz="2800" dirty="0" smtClean="0">
                <a:latin typeface="东芝黑体 Bold" panose="020B0800000000000000" pitchFamily="34" charset="-122"/>
                <a:ea typeface="东芝黑体 Bold" panose="020B0800000000000000" pitchFamily="34" charset="-122"/>
              </a:rPr>
              <a:t>TLP385</a:t>
            </a:r>
            <a:r>
              <a:rPr lang="zh-CN" altLang="en-US" sz="2800" dirty="0" smtClean="0">
                <a:latin typeface="东芝黑体 Bold" panose="020B0800000000000000" pitchFamily="34" charset="-122"/>
                <a:ea typeface="东芝黑体 Bold" panose="020B0800000000000000" pitchFamily="34" charset="-122"/>
              </a:rPr>
              <a:t>）</a:t>
            </a:r>
            <a:endParaRPr lang="ja-JP" altLang="en-US" sz="16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219977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0" y="1185605"/>
            <a:ext cx="12137136" cy="4401205"/>
          </a:xfrm>
          <a:prstGeom prst="rect">
            <a:avLst/>
          </a:prstGeom>
          <a:noFill/>
        </p:spPr>
        <p:txBody>
          <a:bodyPr wrap="square" lIns="576000" rtlCol="0">
            <a:spAutoFit/>
          </a:bodyPr>
          <a:lstStyle/>
          <a:p>
            <a:pPr>
              <a:lnSpc>
                <a:spcPct val="125000"/>
              </a:lnSpc>
            </a:pPr>
            <a:endParaRPr lang="en-US" altLang="ja-JP" sz="1400" dirty="0" smtClean="0"/>
          </a:p>
          <a:p>
            <a:pPr>
              <a:lnSpc>
                <a:spcPct val="125000"/>
              </a:lnSpc>
            </a:pPr>
            <a:endParaRPr lang="en-US" altLang="ja-JP" sz="1400" dirty="0"/>
          </a:p>
          <a:p>
            <a:pPr>
              <a:lnSpc>
                <a:spcPct val="125000"/>
              </a:lnSpc>
            </a:pPr>
            <a:endParaRPr lang="en-US" altLang="ja-JP" sz="1400" dirty="0" smtClean="0"/>
          </a:p>
          <a:p>
            <a:pPr>
              <a:lnSpc>
                <a:spcPct val="125000"/>
              </a:lnSpc>
            </a:pPr>
            <a:endParaRPr lang="en-US" altLang="ja-JP" sz="1400" dirty="0" smtClean="0"/>
          </a:p>
          <a:p>
            <a:pPr>
              <a:lnSpc>
                <a:spcPct val="125000"/>
              </a:lnSpc>
            </a:pPr>
            <a:endParaRPr lang="en-US" altLang="ja-JP" sz="2400" dirty="0" smtClean="0"/>
          </a:p>
          <a:p>
            <a:pPr>
              <a:lnSpc>
                <a:spcPct val="125000"/>
              </a:lnSpc>
            </a:pPr>
            <a:r>
              <a:rPr lang="en-US" altLang="ja-JP" sz="2400" dirty="0"/>
              <a:t>If you are interested in these products and</a:t>
            </a:r>
          </a:p>
          <a:p>
            <a:pPr>
              <a:lnSpc>
                <a:spcPct val="125000"/>
              </a:lnSpc>
            </a:pPr>
            <a:r>
              <a:rPr lang="en-US" altLang="ja-JP" sz="2400" dirty="0"/>
              <a:t>have questions or comments about any of them,</a:t>
            </a:r>
          </a:p>
          <a:p>
            <a:pPr>
              <a:lnSpc>
                <a:spcPct val="125000"/>
              </a:lnSpc>
            </a:pPr>
            <a:r>
              <a:rPr lang="en-US" altLang="ja-JP" sz="2400" dirty="0"/>
              <a:t>please do not hesitate to contact </a:t>
            </a:r>
            <a:r>
              <a:rPr lang="en-US" altLang="ja-JP" sz="2400" dirty="0" smtClean="0"/>
              <a:t>us. </a:t>
            </a:r>
            <a:endParaRPr lang="en-US" altLang="ja-JP" sz="2400" dirty="0"/>
          </a:p>
          <a:p>
            <a:pPr>
              <a:lnSpc>
                <a:spcPct val="125000"/>
              </a:lnSpc>
            </a:pPr>
            <a:endParaRPr lang="en-US" altLang="ja-JP" sz="2400" dirty="0" smtClean="0"/>
          </a:p>
          <a:p>
            <a:pPr>
              <a:lnSpc>
                <a:spcPct val="125000"/>
              </a:lnSpc>
            </a:pPr>
            <a:endParaRPr lang="en-US" altLang="ja-JP" sz="2400" dirty="0"/>
          </a:p>
          <a:p>
            <a:pPr>
              <a:lnSpc>
                <a:spcPct val="125000"/>
              </a:lnSpc>
            </a:pPr>
            <a:r>
              <a:rPr lang="en-US" altLang="ja-JP" sz="2400" dirty="0"/>
              <a:t>Toshiba website: </a:t>
            </a:r>
            <a:r>
              <a:rPr lang="en-US" altLang="ja-JP" sz="2400" u="sng" dirty="0">
                <a:hlinkClick r:id="rId3"/>
              </a:rPr>
              <a:t>https://toshiba-semicon-storage.com/cn</a:t>
            </a:r>
            <a:r>
              <a:rPr lang="en-US" altLang="ja-JP" sz="2400" u="sng" dirty="0" smtClean="0">
                <a:hlinkClick r:id="rId3"/>
              </a:rPr>
              <a:t>/</a:t>
            </a:r>
            <a:endParaRPr lang="ja-JP" altLang="ja-JP" sz="2400" dirty="0"/>
          </a:p>
        </p:txBody>
      </p:sp>
      <p:sp>
        <p:nvSpPr>
          <p:cNvPr id="12" name="テキスト ボックス 11"/>
          <p:cNvSpPr txBox="1"/>
          <p:nvPr/>
        </p:nvSpPr>
        <p:spPr>
          <a:xfrm>
            <a:off x="8377206" y="6511838"/>
            <a:ext cx="2993136" cy="215444"/>
          </a:xfrm>
          <a:prstGeom prst="rect">
            <a:avLst/>
          </a:prstGeom>
          <a:noFill/>
        </p:spPr>
        <p:txBody>
          <a:bodyPr wrap="square" rtlCol="0">
            <a:spAutoFit/>
          </a:bodyPr>
          <a:lstStyle/>
          <a:p>
            <a:pPr marL="0" marR="0" indent="0" algn="l" defTabSz="914228" rtl="0" eaLnBrk="1" fontAlgn="auto" latinLnBrk="0" hangingPunct="1">
              <a:lnSpc>
                <a:spcPct val="100000"/>
              </a:lnSpc>
              <a:spcBef>
                <a:spcPts val="0"/>
              </a:spcBef>
              <a:spcAft>
                <a:spcPts val="0"/>
              </a:spcAft>
              <a:buClrTx/>
              <a:buSzTx/>
              <a:buFontTx/>
              <a:buNone/>
              <a:tabLst/>
              <a:defRPr/>
            </a:pPr>
            <a:r>
              <a:rPr lang="en-US" altLang="ja-JP" sz="800" dirty="0" smtClean="0">
                <a:solidFill>
                  <a:schemeClr val="bg1"/>
                </a:solidFill>
              </a:rPr>
              <a:t>© Toshiba Electronic Devices &amp; Storage Corporation</a:t>
            </a:r>
            <a:endParaRPr kumimoji="1" lang="ja-JP" altLang="en-US" sz="800" dirty="0">
              <a:solidFill>
                <a:schemeClr val="bg1"/>
              </a:solidFill>
            </a:endParaRPr>
          </a:p>
        </p:txBody>
      </p:sp>
    </p:spTree>
    <p:extLst>
      <p:ext uri="{BB962C8B-B14F-4D97-AF65-F5344CB8AC3E}">
        <p14:creationId xmlns:p14="http://schemas.microsoft.com/office/powerpoint/2010/main" val="127490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zh-CN" altLang="en-US" sz="2800" dirty="0">
                <a:latin typeface="东芝黑体 Bold" panose="020B0800000000000000" pitchFamily="34" charset="-122"/>
                <a:ea typeface="东芝黑体 Bold" panose="020B0800000000000000" pitchFamily="34" charset="-122"/>
              </a:rPr>
              <a:t>电</a:t>
            </a:r>
            <a:r>
              <a:rPr lang="zh-CN" altLang="en-US" sz="2800" dirty="0" smtClean="0">
                <a:latin typeface="东芝黑体 Bold" panose="020B0800000000000000" pitchFamily="34" charset="-122"/>
                <a:ea typeface="东芝黑体 Bold" panose="020B0800000000000000" pitchFamily="34" charset="-122"/>
              </a:rPr>
              <a:t>动工具技术发展趋势和东芝的产品应对</a:t>
            </a:r>
            <a:r>
              <a:rPr kumimoji="1" lang="en-US" altLang="ja-JP" sz="2800" dirty="0" smtClean="0">
                <a:latin typeface="东芝黑体 Bold" panose="020B0800000000000000" pitchFamily="34" charset="-122"/>
                <a:ea typeface="东芝黑体 Bold" panose="020B0800000000000000" pitchFamily="34" charset="-122"/>
              </a:rPr>
              <a:t> </a:t>
            </a:r>
            <a:endParaRPr kumimoji="1" lang="ja-JP" altLang="en-US" sz="2800" dirty="0">
              <a:latin typeface="东芝黑体 Bold" panose="020B0800000000000000" pitchFamily="34" charset="-122"/>
              <a:ea typeface="东芝黑体 Bold" panose="020B0800000000000000" pitchFamily="34" charset="-122"/>
            </a:endParaRPr>
          </a:p>
        </p:txBody>
      </p:sp>
      <p:sp>
        <p:nvSpPr>
          <p:cNvPr id="10" name="円/楕円 124"/>
          <p:cNvSpPr/>
          <p:nvPr/>
        </p:nvSpPr>
        <p:spPr bwMode="auto">
          <a:xfrm>
            <a:off x="975828" y="1618592"/>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Bigger</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Power </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&amp; Torque</a:t>
            </a:r>
          </a:p>
        </p:txBody>
      </p:sp>
      <p:sp>
        <p:nvSpPr>
          <p:cNvPr id="11" name="円/楕円 125"/>
          <p:cNvSpPr/>
          <p:nvPr/>
        </p:nvSpPr>
        <p:spPr bwMode="auto">
          <a:xfrm>
            <a:off x="191051" y="2764615"/>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Longer Time</a:t>
            </a:r>
          </a:p>
          <a:p>
            <a:pPr algn="ctr"/>
            <a:r>
              <a:rPr lang="en-US" altLang="ja-JP" sz="1600" b="1" dirty="0" smtClean="0">
                <a:latin typeface="东芝黑体 Regular" panose="020B0500000000000000" pitchFamily="34" charset="-122"/>
                <a:ea typeface="东芝黑体 Regular" panose="020B0500000000000000" pitchFamily="34" charset="-122"/>
              </a:rPr>
              <a:t>operation</a:t>
            </a:r>
          </a:p>
        </p:txBody>
      </p:sp>
      <p:sp>
        <p:nvSpPr>
          <p:cNvPr id="13" name="円/楕円 124"/>
          <p:cNvSpPr/>
          <p:nvPr/>
        </p:nvSpPr>
        <p:spPr bwMode="auto">
          <a:xfrm>
            <a:off x="4336719" y="1567204"/>
            <a:ext cx="1435100" cy="1099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Motor</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Higher Torque</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&amp; Power</a:t>
            </a:r>
          </a:p>
        </p:txBody>
      </p:sp>
      <p:sp>
        <p:nvSpPr>
          <p:cNvPr id="14" name="円/楕円 125"/>
          <p:cNvSpPr/>
          <p:nvPr/>
        </p:nvSpPr>
        <p:spPr bwMode="auto">
          <a:xfrm>
            <a:off x="4329027" y="3995890"/>
            <a:ext cx="1435100" cy="1099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Bigger </a:t>
            </a:r>
          </a:p>
          <a:p>
            <a:pPr algn="ctr"/>
            <a:r>
              <a:rPr lang="en-US" altLang="ja-JP" sz="1600" b="1" dirty="0">
                <a:latin typeface="东芝黑体 Regular" panose="020B0500000000000000" pitchFamily="34" charset="-122"/>
                <a:ea typeface="东芝黑体 Regular" panose="020B0500000000000000" pitchFamily="34" charset="-122"/>
              </a:rPr>
              <a:t>B</a:t>
            </a:r>
            <a:r>
              <a:rPr lang="en-US" altLang="ja-JP" sz="1600" b="1" dirty="0" smtClean="0">
                <a:latin typeface="东芝黑体 Regular" panose="020B0500000000000000" pitchFamily="34" charset="-122"/>
                <a:ea typeface="东芝黑体 Regular" panose="020B0500000000000000" pitchFamily="34" charset="-122"/>
              </a:rPr>
              <a:t>attery</a:t>
            </a:r>
          </a:p>
        </p:txBody>
      </p:sp>
      <p:sp>
        <p:nvSpPr>
          <p:cNvPr id="15" name="円/楕円 124"/>
          <p:cNvSpPr/>
          <p:nvPr/>
        </p:nvSpPr>
        <p:spPr bwMode="auto">
          <a:xfrm>
            <a:off x="6771991" y="1550034"/>
            <a:ext cx="1435100" cy="1099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Inverter</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BLDC motor</a:t>
            </a:r>
          </a:p>
        </p:txBody>
      </p:sp>
      <p:sp>
        <p:nvSpPr>
          <p:cNvPr id="16" name="円/楕円 125"/>
          <p:cNvSpPr/>
          <p:nvPr/>
        </p:nvSpPr>
        <p:spPr bwMode="auto">
          <a:xfrm>
            <a:off x="6756399" y="3987591"/>
            <a:ext cx="1435100" cy="1099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Fail Safety</a:t>
            </a:r>
            <a:endParaRPr lang="en-US" altLang="ja-JP" sz="1600" b="1" dirty="0">
              <a:latin typeface="东芝黑体 Regular" panose="020B0500000000000000" pitchFamily="34" charset="-122"/>
              <a:ea typeface="东芝黑体 Regular" panose="020B0500000000000000" pitchFamily="34" charset="-122"/>
            </a:endParaRPr>
          </a:p>
          <a:p>
            <a:pPr algn="ctr"/>
            <a:r>
              <a:rPr lang="en-US" altLang="ja-JP" sz="1600" b="1" dirty="0" smtClean="0">
                <a:latin typeface="东芝黑体 Regular" panose="020B0500000000000000" pitchFamily="34" charset="-122"/>
                <a:ea typeface="东芝黑体 Regular" panose="020B0500000000000000" pitchFamily="34" charset="-122"/>
              </a:rPr>
              <a:t>design</a:t>
            </a:r>
          </a:p>
        </p:txBody>
      </p:sp>
      <p:sp>
        <p:nvSpPr>
          <p:cNvPr id="17" name="円/楕円 125"/>
          <p:cNvSpPr/>
          <p:nvPr/>
        </p:nvSpPr>
        <p:spPr bwMode="auto">
          <a:xfrm>
            <a:off x="167508" y="3987590"/>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More Stable</a:t>
            </a:r>
          </a:p>
          <a:p>
            <a:pPr algn="ctr"/>
            <a:r>
              <a:rPr lang="en-US" altLang="ja-JP" sz="1600" b="1" dirty="0" smtClean="0">
                <a:latin typeface="东芝黑体 Regular" panose="020B0500000000000000" pitchFamily="34" charset="-122"/>
                <a:ea typeface="东芝黑体 Regular" panose="020B0500000000000000" pitchFamily="34" charset="-122"/>
              </a:rPr>
              <a:t>&amp; Safety</a:t>
            </a:r>
          </a:p>
        </p:txBody>
      </p:sp>
      <p:sp>
        <p:nvSpPr>
          <p:cNvPr id="18" name="円/楕円 125"/>
          <p:cNvSpPr/>
          <p:nvPr/>
        </p:nvSpPr>
        <p:spPr bwMode="auto">
          <a:xfrm>
            <a:off x="1810801" y="2778934"/>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Less noise</a:t>
            </a:r>
          </a:p>
          <a:p>
            <a:pPr algn="ctr"/>
            <a:r>
              <a:rPr lang="en-US" altLang="ja-JP" sz="1600" b="1" dirty="0" smtClean="0">
                <a:latin typeface="东芝黑体 Regular" panose="020B0500000000000000" pitchFamily="34" charset="-122"/>
                <a:ea typeface="东芝黑体 Regular" panose="020B0500000000000000" pitchFamily="34" charset="-122"/>
              </a:rPr>
              <a:t>&amp; Vibration</a:t>
            </a:r>
          </a:p>
        </p:txBody>
      </p:sp>
      <p:sp>
        <p:nvSpPr>
          <p:cNvPr id="19" name="円/楕円 125"/>
          <p:cNvSpPr/>
          <p:nvPr/>
        </p:nvSpPr>
        <p:spPr bwMode="auto">
          <a:xfrm>
            <a:off x="1792686" y="4015109"/>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Less </a:t>
            </a:r>
          </a:p>
          <a:p>
            <a:pPr algn="ctr"/>
            <a:r>
              <a:rPr lang="en-US" altLang="ja-JP" sz="1600" b="1" dirty="0" smtClean="0">
                <a:latin typeface="东芝黑体 Regular" panose="020B0500000000000000" pitchFamily="34" charset="-122"/>
                <a:ea typeface="东芝黑体 Regular" panose="020B0500000000000000" pitchFamily="34" charset="-122"/>
              </a:rPr>
              <a:t>Weight</a:t>
            </a:r>
          </a:p>
        </p:txBody>
      </p:sp>
      <p:sp>
        <p:nvSpPr>
          <p:cNvPr id="21" name="円/楕円 124"/>
          <p:cNvSpPr/>
          <p:nvPr/>
        </p:nvSpPr>
        <p:spPr bwMode="auto">
          <a:xfrm>
            <a:off x="4287783" y="2791374"/>
            <a:ext cx="1435100" cy="1099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Efficient</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 Motor driving</a:t>
            </a:r>
          </a:p>
        </p:txBody>
      </p:sp>
      <p:sp>
        <p:nvSpPr>
          <p:cNvPr id="22" name="円/楕円 125"/>
          <p:cNvSpPr/>
          <p:nvPr/>
        </p:nvSpPr>
        <p:spPr bwMode="auto">
          <a:xfrm>
            <a:off x="6787729" y="5238716"/>
            <a:ext cx="1435100" cy="1099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Less Weight</a:t>
            </a:r>
          </a:p>
          <a:p>
            <a:pPr algn="ctr"/>
            <a:r>
              <a:rPr lang="en-US" altLang="ja-JP" sz="1600" b="1" dirty="0" smtClean="0">
                <a:latin typeface="东芝黑体 Regular" panose="020B0500000000000000" pitchFamily="34" charset="-122"/>
                <a:ea typeface="东芝黑体 Regular" panose="020B0500000000000000" pitchFamily="34" charset="-122"/>
              </a:rPr>
              <a:t>Compact &amp; </a:t>
            </a:r>
          </a:p>
          <a:p>
            <a:pPr algn="ctr"/>
            <a:r>
              <a:rPr lang="en-US" altLang="ja-JP" sz="1600" b="1" dirty="0" smtClean="0">
                <a:latin typeface="东芝黑体 Regular" panose="020B0500000000000000" pitchFamily="34" charset="-122"/>
                <a:ea typeface="东芝黑体 Regular" panose="020B0500000000000000" pitchFamily="34" charset="-122"/>
              </a:rPr>
              <a:t>Small size </a:t>
            </a:r>
          </a:p>
        </p:txBody>
      </p:sp>
      <p:sp>
        <p:nvSpPr>
          <p:cNvPr id="23" name="円/楕円 125"/>
          <p:cNvSpPr/>
          <p:nvPr/>
        </p:nvSpPr>
        <p:spPr bwMode="auto">
          <a:xfrm>
            <a:off x="4329027" y="5218799"/>
            <a:ext cx="1435100" cy="1099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600" b="1" dirty="0" smtClean="0">
                <a:latin typeface="东芝黑体 Regular" panose="020B0500000000000000" pitchFamily="34" charset="-122"/>
                <a:ea typeface="东芝黑体 Regular" panose="020B0500000000000000" pitchFamily="34" charset="-122"/>
              </a:rPr>
              <a:t>Longer</a:t>
            </a:r>
          </a:p>
          <a:p>
            <a:pPr algn="ctr"/>
            <a:r>
              <a:rPr lang="en-US" altLang="ja-JP" sz="1600" b="1" dirty="0" smtClean="0">
                <a:latin typeface="东芝黑体 Regular" panose="020B0500000000000000" pitchFamily="34" charset="-122"/>
                <a:ea typeface="东芝黑体 Regular" panose="020B0500000000000000" pitchFamily="34" charset="-122"/>
              </a:rPr>
              <a:t>Battery Life</a:t>
            </a:r>
          </a:p>
        </p:txBody>
      </p:sp>
      <p:sp>
        <p:nvSpPr>
          <p:cNvPr id="24" name="Rounded Rectangle 23"/>
          <p:cNvSpPr/>
          <p:nvPr/>
        </p:nvSpPr>
        <p:spPr>
          <a:xfrm>
            <a:off x="236948" y="909904"/>
            <a:ext cx="2721254" cy="45405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Market Requirement</a:t>
            </a:r>
            <a:endParaRPr kumimoji="1" lang="ja-JP" altLang="en-US" b="1" dirty="0" smtClean="0">
              <a:solidFill>
                <a:schemeClr val="bg1"/>
              </a:solidFill>
              <a:latin typeface="东芝黑体 Regular" panose="020B0500000000000000" pitchFamily="34" charset="-122"/>
              <a:ea typeface="东芝黑体 Regular" panose="020B0500000000000000" pitchFamily="34" charset="-122"/>
            </a:endParaRPr>
          </a:p>
        </p:txBody>
      </p:sp>
      <p:sp>
        <p:nvSpPr>
          <p:cNvPr id="25" name="Rounded Rectangle 24"/>
          <p:cNvSpPr/>
          <p:nvPr/>
        </p:nvSpPr>
        <p:spPr>
          <a:xfrm>
            <a:off x="4660900" y="909904"/>
            <a:ext cx="3118596" cy="4499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东芝黑体 Regular" panose="020B0500000000000000" pitchFamily="34" charset="-122"/>
                <a:ea typeface="东芝黑体 Regular" panose="020B0500000000000000" pitchFamily="34" charset="-122"/>
              </a:rPr>
              <a:t>E – Tool Technical Trend</a:t>
            </a:r>
            <a:endParaRPr kumimoji="1" lang="ja-JP" altLang="en-US" b="1" dirty="0" smtClean="0">
              <a:solidFill>
                <a:schemeClr val="bg1"/>
              </a:solidFill>
              <a:latin typeface="东芝黑体 Regular" panose="020B0500000000000000" pitchFamily="34" charset="-122"/>
              <a:ea typeface="东芝黑体 Regular" panose="020B0500000000000000" pitchFamily="34" charset="-122"/>
            </a:endParaRPr>
          </a:p>
        </p:txBody>
      </p:sp>
      <p:sp>
        <p:nvSpPr>
          <p:cNvPr id="27" name="円/楕円 124"/>
          <p:cNvSpPr/>
          <p:nvPr/>
        </p:nvSpPr>
        <p:spPr bwMode="auto">
          <a:xfrm>
            <a:off x="6785828" y="2781092"/>
            <a:ext cx="1435100" cy="1099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IOT &amp; </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Telemetry</a:t>
            </a:r>
          </a:p>
        </p:txBody>
      </p:sp>
      <p:grpSp>
        <p:nvGrpSpPr>
          <p:cNvPr id="31" name="Group 30"/>
          <p:cNvGrpSpPr/>
          <p:nvPr/>
        </p:nvGrpSpPr>
        <p:grpSpPr>
          <a:xfrm>
            <a:off x="2843902" y="923185"/>
            <a:ext cx="1800000" cy="1182728"/>
            <a:chOff x="3605902" y="910485"/>
            <a:chExt cx="1806074" cy="1182728"/>
          </a:xfrm>
        </p:grpSpPr>
        <p:pic>
          <p:nvPicPr>
            <p:cNvPr id="26"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05902" y="910485"/>
              <a:ext cx="1771998" cy="1182728"/>
            </a:xfrm>
            <a:prstGeom prst="rect">
              <a:avLst/>
            </a:prstGeom>
            <a:effectLst/>
          </p:spPr>
        </p:pic>
        <p:sp>
          <p:nvSpPr>
            <p:cNvPr id="28" name="TextBox 27"/>
            <p:cNvSpPr txBox="1"/>
            <p:nvPr/>
          </p:nvSpPr>
          <p:spPr>
            <a:xfrm>
              <a:off x="3661948" y="951149"/>
              <a:ext cx="458780" cy="400110"/>
            </a:xfrm>
            <a:prstGeom prst="rect">
              <a:avLst/>
            </a:prstGeom>
            <a:noFill/>
          </p:spPr>
          <p:txBody>
            <a:bodyPr wrap="none" rtlCol="0">
              <a:spAutoFit/>
            </a:bodyPr>
            <a:lstStyle/>
            <a:p>
              <a:r>
                <a:rPr lang="en-US" altLang="ja-JP" sz="2000" b="1" dirty="0" smtClean="0">
                  <a:solidFill>
                    <a:schemeClr val="accent1"/>
                  </a:solidFill>
                  <a:latin typeface="东芝黑体 Regular" panose="020B0500000000000000" pitchFamily="34" charset="-122"/>
                  <a:ea typeface="东芝黑体 Regular" panose="020B0500000000000000" pitchFamily="34" charset="-122"/>
                  <a:sym typeface="Wingdings" panose="05000000000000000000" pitchFamily="2" charset="2"/>
                </a:rPr>
                <a:t></a:t>
              </a:r>
              <a:endParaRPr kumimoji="1" lang="ja-JP" altLang="en-US" sz="2000" b="1" dirty="0">
                <a:solidFill>
                  <a:schemeClr val="accent1"/>
                </a:solidFill>
                <a:latin typeface="东芝黑体 Regular" panose="020B0500000000000000" pitchFamily="34" charset="-122"/>
                <a:ea typeface="东芝黑体 Regular" panose="020B0500000000000000" pitchFamily="34" charset="-122"/>
              </a:endParaRPr>
            </a:p>
          </p:txBody>
        </p:sp>
        <p:sp>
          <p:nvSpPr>
            <p:cNvPr id="29" name="TextBox 28"/>
            <p:cNvSpPr txBox="1"/>
            <p:nvPr/>
          </p:nvSpPr>
          <p:spPr>
            <a:xfrm>
              <a:off x="4953196" y="951149"/>
              <a:ext cx="458780" cy="400110"/>
            </a:xfrm>
            <a:prstGeom prst="rect">
              <a:avLst/>
            </a:prstGeom>
            <a:noFill/>
          </p:spPr>
          <p:txBody>
            <a:bodyPr wrap="none" rtlCol="0">
              <a:spAutoFit/>
            </a:bodyPr>
            <a:lstStyle/>
            <a:p>
              <a:r>
                <a:rPr lang="en-US" altLang="ja-JP" sz="2000" b="1" dirty="0" smtClean="0">
                  <a:solidFill>
                    <a:schemeClr val="accent1"/>
                  </a:solidFill>
                  <a:latin typeface="东芝黑体 Regular" panose="020B0500000000000000" pitchFamily="34" charset="-122"/>
                  <a:ea typeface="东芝黑体 Regular" panose="020B0500000000000000" pitchFamily="34" charset="-122"/>
                  <a:sym typeface="Wingdings" panose="05000000000000000000" pitchFamily="2" charset="2"/>
                </a:rPr>
                <a:t></a:t>
              </a:r>
              <a:endParaRPr kumimoji="1" lang="ja-JP" altLang="en-US" sz="2000" b="1" dirty="0">
                <a:solidFill>
                  <a:schemeClr val="accent1"/>
                </a:solidFill>
                <a:latin typeface="东芝黑体 Regular" panose="020B0500000000000000" pitchFamily="34" charset="-122"/>
                <a:ea typeface="东芝黑体 Regular" panose="020B0500000000000000" pitchFamily="34" charset="-122"/>
              </a:endParaRPr>
            </a:p>
          </p:txBody>
        </p:sp>
      </p:grpSp>
      <p:grpSp>
        <p:nvGrpSpPr>
          <p:cNvPr id="32" name="Group 31"/>
          <p:cNvGrpSpPr/>
          <p:nvPr/>
        </p:nvGrpSpPr>
        <p:grpSpPr>
          <a:xfrm>
            <a:off x="7670801" y="924628"/>
            <a:ext cx="1806074" cy="1182728"/>
            <a:chOff x="3605902" y="910485"/>
            <a:chExt cx="1806074" cy="1182728"/>
          </a:xfrm>
        </p:grpSpPr>
        <p:pic>
          <p:nvPicPr>
            <p:cNvPr id="33"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05902" y="910485"/>
              <a:ext cx="1771998" cy="1182728"/>
            </a:xfrm>
            <a:prstGeom prst="rect">
              <a:avLst/>
            </a:prstGeom>
            <a:effectLst/>
          </p:spPr>
        </p:pic>
        <p:sp>
          <p:nvSpPr>
            <p:cNvPr id="34" name="TextBox 33"/>
            <p:cNvSpPr txBox="1"/>
            <p:nvPr/>
          </p:nvSpPr>
          <p:spPr>
            <a:xfrm>
              <a:off x="3661948" y="951149"/>
              <a:ext cx="458780" cy="400110"/>
            </a:xfrm>
            <a:prstGeom prst="rect">
              <a:avLst/>
            </a:prstGeom>
            <a:noFill/>
          </p:spPr>
          <p:txBody>
            <a:bodyPr wrap="none" rtlCol="0">
              <a:spAutoFit/>
            </a:bodyPr>
            <a:lstStyle/>
            <a:p>
              <a:r>
                <a:rPr lang="en-US" altLang="ja-JP" sz="2000" b="1" dirty="0" smtClean="0">
                  <a:solidFill>
                    <a:schemeClr val="accent1"/>
                  </a:solidFill>
                  <a:latin typeface="东芝黑体 Regular" panose="020B0500000000000000" pitchFamily="34" charset="-122"/>
                  <a:ea typeface="东芝黑体 Regular" panose="020B0500000000000000" pitchFamily="34" charset="-122"/>
                  <a:sym typeface="Wingdings" panose="05000000000000000000" pitchFamily="2" charset="2"/>
                </a:rPr>
                <a:t></a:t>
              </a:r>
              <a:endParaRPr kumimoji="1" lang="ja-JP" altLang="en-US" sz="2000" b="1" dirty="0">
                <a:solidFill>
                  <a:schemeClr val="accent1"/>
                </a:solidFill>
                <a:latin typeface="东芝黑体 Regular" panose="020B0500000000000000" pitchFamily="34" charset="-122"/>
                <a:ea typeface="东芝黑体 Regular" panose="020B0500000000000000" pitchFamily="34" charset="-122"/>
              </a:endParaRPr>
            </a:p>
          </p:txBody>
        </p:sp>
        <p:sp>
          <p:nvSpPr>
            <p:cNvPr id="35" name="TextBox 34"/>
            <p:cNvSpPr txBox="1"/>
            <p:nvPr/>
          </p:nvSpPr>
          <p:spPr>
            <a:xfrm>
              <a:off x="4953196" y="951149"/>
              <a:ext cx="458780" cy="400110"/>
            </a:xfrm>
            <a:prstGeom prst="rect">
              <a:avLst/>
            </a:prstGeom>
            <a:noFill/>
          </p:spPr>
          <p:txBody>
            <a:bodyPr wrap="none" rtlCol="0">
              <a:spAutoFit/>
            </a:bodyPr>
            <a:lstStyle/>
            <a:p>
              <a:r>
                <a:rPr lang="en-US" altLang="ja-JP" sz="2000" b="1" dirty="0" smtClean="0">
                  <a:solidFill>
                    <a:schemeClr val="accent1"/>
                  </a:solidFill>
                  <a:latin typeface="东芝黑体 Regular" panose="020B0500000000000000" pitchFamily="34" charset="-122"/>
                  <a:ea typeface="东芝黑体 Regular" panose="020B0500000000000000" pitchFamily="34" charset="-122"/>
                  <a:sym typeface="Wingdings" panose="05000000000000000000" pitchFamily="2" charset="2"/>
                </a:rPr>
                <a:t></a:t>
              </a:r>
              <a:endParaRPr kumimoji="1" lang="ja-JP" altLang="en-US" sz="2000" b="1" dirty="0">
                <a:solidFill>
                  <a:schemeClr val="accent1"/>
                </a:solidFill>
                <a:latin typeface="东芝黑体 Regular" panose="020B0500000000000000" pitchFamily="34" charset="-122"/>
                <a:ea typeface="东芝黑体 Regular" panose="020B0500000000000000" pitchFamily="34" charset="-122"/>
              </a:endParaRPr>
            </a:p>
          </p:txBody>
        </p:sp>
      </p:grpSp>
      <p:sp>
        <p:nvSpPr>
          <p:cNvPr id="36" name="Rounded Rectangle 35"/>
          <p:cNvSpPr/>
          <p:nvPr/>
        </p:nvSpPr>
        <p:spPr>
          <a:xfrm>
            <a:off x="9437194" y="909904"/>
            <a:ext cx="2373806" cy="4499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1"/>
                </a:solidFill>
                <a:latin typeface="东芝黑体 Regular" panose="020B0500000000000000" pitchFamily="34" charset="-122"/>
                <a:ea typeface="东芝黑体 Regular" panose="020B0500000000000000" pitchFamily="34" charset="-122"/>
              </a:rPr>
              <a:t>Toshiba Proposal</a:t>
            </a:r>
            <a:endParaRPr kumimoji="1" lang="ja-JP" altLang="en-US" sz="2000" b="1" dirty="0" smtClean="0">
              <a:solidFill>
                <a:schemeClr val="bg1"/>
              </a:solidFill>
              <a:latin typeface="东芝黑体 Regular" panose="020B0500000000000000" pitchFamily="34" charset="-122"/>
              <a:ea typeface="东芝黑体 Regular" panose="020B0500000000000000" pitchFamily="34" charset="-122"/>
            </a:endParaRPr>
          </a:p>
        </p:txBody>
      </p:sp>
      <p:sp>
        <p:nvSpPr>
          <p:cNvPr id="37" name="Rounded Rectangle 36"/>
          <p:cNvSpPr/>
          <p:nvPr/>
        </p:nvSpPr>
        <p:spPr>
          <a:xfrm>
            <a:off x="9112793" y="1772070"/>
            <a:ext cx="2794000" cy="408687"/>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东芝黑体 Regular" panose="020B0500000000000000" pitchFamily="34" charset="-122"/>
                <a:ea typeface="东芝黑体 Regular" panose="020B0500000000000000" pitchFamily="34" charset="-122"/>
              </a:rPr>
              <a:t>Power Devices </a:t>
            </a:r>
            <a:endParaRPr kumimoji="1" lang="ja-JP" altLang="en-US" b="1" dirty="0" smtClean="0">
              <a:solidFill>
                <a:schemeClr val="tx1"/>
              </a:solidFill>
              <a:latin typeface="东芝黑体 Regular" panose="020B0500000000000000" pitchFamily="34" charset="-122"/>
              <a:ea typeface="东芝黑体 Regular" panose="020B0500000000000000" pitchFamily="34" charset="-122"/>
            </a:endParaRPr>
          </a:p>
        </p:txBody>
      </p:sp>
      <p:sp>
        <p:nvSpPr>
          <p:cNvPr id="38" name="Rounded Rectangle 37"/>
          <p:cNvSpPr/>
          <p:nvPr/>
        </p:nvSpPr>
        <p:spPr>
          <a:xfrm>
            <a:off x="9112793" y="2306714"/>
            <a:ext cx="2794000" cy="408687"/>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东芝黑体 Regular" panose="020B0500000000000000" pitchFamily="34" charset="-122"/>
                <a:ea typeface="东芝黑体 Regular" panose="020B0500000000000000" pitchFamily="34" charset="-122"/>
              </a:rPr>
              <a:t>Small Signal</a:t>
            </a:r>
            <a:r>
              <a:rPr kumimoji="1" lang="en-US" altLang="ja-JP" b="1" dirty="0" smtClean="0">
                <a:solidFill>
                  <a:schemeClr val="tx1"/>
                </a:solidFill>
                <a:latin typeface="东芝黑体 Regular" panose="020B0500000000000000" pitchFamily="34" charset="-122"/>
                <a:ea typeface="东芝黑体 Regular" panose="020B0500000000000000" pitchFamily="34" charset="-122"/>
              </a:rPr>
              <a:t> </a:t>
            </a:r>
            <a:endParaRPr kumimoji="1" lang="ja-JP" altLang="en-US" b="1" dirty="0" smtClean="0">
              <a:solidFill>
                <a:schemeClr val="tx1"/>
              </a:solidFill>
              <a:latin typeface="东芝黑体 Regular" panose="020B0500000000000000" pitchFamily="34" charset="-122"/>
              <a:ea typeface="东芝黑体 Regular" panose="020B0500000000000000" pitchFamily="34" charset="-122"/>
            </a:endParaRPr>
          </a:p>
        </p:txBody>
      </p:sp>
      <p:sp>
        <p:nvSpPr>
          <p:cNvPr id="39" name="Rounded Rectangle 38"/>
          <p:cNvSpPr/>
          <p:nvPr/>
        </p:nvSpPr>
        <p:spPr>
          <a:xfrm>
            <a:off x="9112793" y="2841358"/>
            <a:ext cx="2794000" cy="408687"/>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东芝黑体 Regular" panose="020B0500000000000000" pitchFamily="34" charset="-122"/>
                <a:ea typeface="东芝黑体 Regular" panose="020B0500000000000000" pitchFamily="34" charset="-122"/>
              </a:rPr>
              <a:t>Motor MCU</a:t>
            </a:r>
            <a:r>
              <a:rPr kumimoji="1" lang="en-US" altLang="ja-JP" b="1" dirty="0" smtClean="0">
                <a:solidFill>
                  <a:schemeClr val="tx1"/>
                </a:solidFill>
                <a:latin typeface="东芝黑体 Regular" panose="020B0500000000000000" pitchFamily="34" charset="-122"/>
                <a:ea typeface="东芝黑体 Regular" panose="020B0500000000000000" pitchFamily="34" charset="-122"/>
              </a:rPr>
              <a:t> </a:t>
            </a:r>
            <a:endParaRPr kumimoji="1" lang="ja-JP" altLang="en-US" b="1" dirty="0" smtClean="0">
              <a:solidFill>
                <a:schemeClr val="tx1"/>
              </a:solidFill>
              <a:latin typeface="东芝黑体 Regular" panose="020B0500000000000000" pitchFamily="34" charset="-122"/>
              <a:ea typeface="东芝黑体 Regular" panose="020B0500000000000000" pitchFamily="34" charset="-122"/>
            </a:endParaRPr>
          </a:p>
        </p:txBody>
      </p:sp>
      <p:sp>
        <p:nvSpPr>
          <p:cNvPr id="40" name="Rounded Rectangle 39"/>
          <p:cNvSpPr/>
          <p:nvPr/>
        </p:nvSpPr>
        <p:spPr>
          <a:xfrm>
            <a:off x="9112793" y="3376002"/>
            <a:ext cx="2794000" cy="408687"/>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东芝黑体 Regular" panose="020B0500000000000000" pitchFamily="34" charset="-122"/>
                <a:ea typeface="东芝黑体 Regular" panose="020B0500000000000000" pitchFamily="34" charset="-122"/>
              </a:rPr>
              <a:t>Motor Control Driver</a:t>
            </a:r>
            <a:endParaRPr kumimoji="1" lang="ja-JP" altLang="en-US" dirty="0" smtClean="0">
              <a:solidFill>
                <a:schemeClr val="tx1"/>
              </a:solidFill>
              <a:latin typeface="东芝黑体 Regular" panose="020B0500000000000000" pitchFamily="34" charset="-122"/>
              <a:ea typeface="东芝黑体 Regular" panose="020B0500000000000000" pitchFamily="34" charset="-122"/>
            </a:endParaRPr>
          </a:p>
        </p:txBody>
      </p:sp>
      <p:sp>
        <p:nvSpPr>
          <p:cNvPr id="41" name="Rounded Rectangle 40"/>
          <p:cNvSpPr/>
          <p:nvPr/>
        </p:nvSpPr>
        <p:spPr>
          <a:xfrm>
            <a:off x="9112793" y="3910647"/>
            <a:ext cx="2794000" cy="408687"/>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东芝黑体 Regular" panose="020B0500000000000000" pitchFamily="34" charset="-122"/>
                <a:ea typeface="东芝黑体 Regular" panose="020B0500000000000000" pitchFamily="34" charset="-122"/>
              </a:rPr>
              <a:t>New Technology</a:t>
            </a:r>
            <a:r>
              <a:rPr kumimoji="1" lang="en-US" altLang="ja-JP" b="1" dirty="0" smtClean="0">
                <a:solidFill>
                  <a:schemeClr val="tx1"/>
                </a:solidFill>
                <a:latin typeface="东芝黑体 Regular" panose="020B0500000000000000" pitchFamily="34" charset="-122"/>
                <a:ea typeface="东芝黑体 Regular" panose="020B0500000000000000" pitchFamily="34" charset="-122"/>
              </a:rPr>
              <a:t> </a:t>
            </a:r>
            <a:endParaRPr kumimoji="1" lang="ja-JP" altLang="en-US" b="1" dirty="0" smtClean="0">
              <a:solidFill>
                <a:schemeClr val="tx1"/>
              </a:solidFill>
              <a:latin typeface="东芝黑体 Regular" panose="020B0500000000000000" pitchFamily="34" charset="-122"/>
              <a:ea typeface="东芝黑体 Regular" panose="020B0500000000000000" pitchFamily="34" charset="-122"/>
            </a:endParaRPr>
          </a:p>
        </p:txBody>
      </p:sp>
      <p:sp>
        <p:nvSpPr>
          <p:cNvPr id="42" name="Rounded Rectangle 41"/>
          <p:cNvSpPr/>
          <p:nvPr/>
        </p:nvSpPr>
        <p:spPr>
          <a:xfrm>
            <a:off x="9362571" y="4444097"/>
            <a:ext cx="2564610" cy="643269"/>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b="1" dirty="0" smtClean="0">
                <a:solidFill>
                  <a:schemeClr val="tx1"/>
                </a:solidFill>
                <a:latin typeface="东芝黑体 Regular" panose="020B0500000000000000" pitchFamily="34" charset="-122"/>
                <a:ea typeface="东芝黑体 Regular" panose="020B0500000000000000" pitchFamily="34" charset="-122"/>
              </a:rPr>
              <a:t>LSSL Motor Drive </a:t>
            </a:r>
          </a:p>
          <a:p>
            <a:pPr algn="ctr"/>
            <a:r>
              <a:rPr kumimoji="1" lang="en-US" altLang="ja-JP" sz="1600" b="1" dirty="0" smtClean="0">
                <a:solidFill>
                  <a:schemeClr val="tx1"/>
                </a:solidFill>
                <a:latin typeface="东芝黑体 Regular" panose="020B0500000000000000" pitchFamily="34" charset="-122"/>
                <a:ea typeface="东芝黑体 Regular" panose="020B0500000000000000" pitchFamily="34" charset="-122"/>
              </a:rPr>
              <a:t>(Low Speed Sensor Less) </a:t>
            </a:r>
            <a:endParaRPr kumimoji="1" lang="ja-JP" altLang="en-US" sz="1600" b="1" dirty="0" smtClean="0">
              <a:solidFill>
                <a:schemeClr val="tx1"/>
              </a:solidFill>
              <a:latin typeface="东芝黑体 Regular" panose="020B0500000000000000" pitchFamily="34" charset="-122"/>
              <a:ea typeface="东芝黑体 Regular" panose="020B0500000000000000" pitchFamily="34" charset="-122"/>
            </a:endParaRPr>
          </a:p>
        </p:txBody>
      </p:sp>
      <p:sp>
        <p:nvSpPr>
          <p:cNvPr id="43" name="Rounded Rectangle 42"/>
          <p:cNvSpPr/>
          <p:nvPr/>
        </p:nvSpPr>
        <p:spPr>
          <a:xfrm>
            <a:off x="9362571" y="5212129"/>
            <a:ext cx="2564610" cy="643269"/>
          </a:xfrm>
          <a:prstGeom prst="roundRect">
            <a:avLst/>
          </a:prstGeom>
          <a:solidFill>
            <a:schemeClr val="bg1"/>
          </a:solidFill>
          <a:ln>
            <a:solidFill>
              <a:schemeClr val="accent2"/>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dirty="0" smtClean="0">
                <a:solidFill>
                  <a:schemeClr val="tx1"/>
                </a:solidFill>
                <a:latin typeface="东芝黑体 Regular" panose="020B0500000000000000" pitchFamily="34" charset="-122"/>
                <a:ea typeface="东芝黑体 Regular" panose="020B0500000000000000" pitchFamily="34" charset="-122"/>
              </a:rPr>
              <a:t>CCA for long battery life</a:t>
            </a:r>
          </a:p>
          <a:p>
            <a:pPr algn="ctr"/>
            <a:r>
              <a:rPr lang="en-US" altLang="ja-JP" sz="1600" dirty="0" smtClean="0">
                <a:solidFill>
                  <a:schemeClr val="tx1"/>
                </a:solidFill>
                <a:latin typeface="东芝黑体 Regular" panose="020B0500000000000000" pitchFamily="34" charset="-122"/>
                <a:ea typeface="东芝黑体 Regular" panose="020B0500000000000000" pitchFamily="34" charset="-122"/>
              </a:rPr>
              <a:t>(Charging Curve Analysis) </a:t>
            </a:r>
            <a:r>
              <a:rPr kumimoji="1" lang="en-US" altLang="ja-JP" sz="1600" dirty="0" smtClean="0">
                <a:solidFill>
                  <a:schemeClr val="tx1"/>
                </a:solidFill>
                <a:latin typeface="东芝黑体 Regular" panose="020B0500000000000000" pitchFamily="34" charset="-122"/>
                <a:ea typeface="东芝黑体 Regular" panose="020B0500000000000000" pitchFamily="34" charset="-122"/>
              </a:rPr>
              <a:t> </a:t>
            </a:r>
            <a:endParaRPr kumimoji="1" lang="ja-JP" altLang="en-US" sz="1600" dirty="0" smtClean="0">
              <a:solidFill>
                <a:schemeClr val="tx1"/>
              </a:solidFill>
              <a:latin typeface="东芝黑体 Regular" panose="020B0500000000000000" pitchFamily="34" charset="-122"/>
              <a:ea typeface="东芝黑体 Regular" panose="020B0500000000000000" pitchFamily="34" charset="-122"/>
            </a:endParaRPr>
          </a:p>
        </p:txBody>
      </p:sp>
      <p:sp>
        <p:nvSpPr>
          <p:cNvPr id="44" name="円/楕円 124"/>
          <p:cNvSpPr/>
          <p:nvPr/>
        </p:nvSpPr>
        <p:spPr bwMode="auto">
          <a:xfrm>
            <a:off x="5636912" y="2220780"/>
            <a:ext cx="1271149" cy="9996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Less Motor</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Noise &amp;</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Vibration</a:t>
            </a:r>
          </a:p>
        </p:txBody>
      </p:sp>
      <p:sp>
        <p:nvSpPr>
          <p:cNvPr id="3" name="TextBox 2"/>
          <p:cNvSpPr txBox="1"/>
          <p:nvPr/>
        </p:nvSpPr>
        <p:spPr>
          <a:xfrm>
            <a:off x="3787053" y="4972566"/>
            <a:ext cx="1016112" cy="369332"/>
          </a:xfrm>
          <a:prstGeom prst="rect">
            <a:avLst/>
          </a:prstGeom>
          <a:noFill/>
        </p:spPr>
        <p:txBody>
          <a:bodyPr wrap="none" rtlCol="0">
            <a:spAutoFit/>
          </a:bodyPr>
          <a:lstStyle/>
          <a:p>
            <a:r>
              <a:rPr lang="en-US" altLang="ja-JP" b="1" dirty="0" smtClean="0">
                <a:solidFill>
                  <a:schemeClr val="accent2"/>
                </a:solidFill>
                <a:latin typeface="东芝黑体 Regular" panose="020B0500000000000000" pitchFamily="34" charset="-122"/>
                <a:ea typeface="东芝黑体 Regular" panose="020B0500000000000000" pitchFamily="34" charset="-122"/>
              </a:rPr>
              <a:t>Battery</a:t>
            </a:r>
            <a:endParaRPr kumimoji="1" lang="ja-JP" altLang="en-US" b="1" dirty="0">
              <a:solidFill>
                <a:schemeClr val="accent2"/>
              </a:solidFill>
              <a:latin typeface="东芝黑体 Regular" panose="020B0500000000000000" pitchFamily="34" charset="-122"/>
              <a:ea typeface="东芝黑体 Regular" panose="020B0500000000000000" pitchFamily="34" charset="-122"/>
            </a:endParaRPr>
          </a:p>
        </p:txBody>
      </p:sp>
      <p:sp>
        <p:nvSpPr>
          <p:cNvPr id="45" name="TextBox 44"/>
          <p:cNvSpPr txBox="1"/>
          <p:nvPr/>
        </p:nvSpPr>
        <p:spPr>
          <a:xfrm>
            <a:off x="6024125" y="4868336"/>
            <a:ext cx="950901" cy="646331"/>
          </a:xfrm>
          <a:prstGeom prst="rect">
            <a:avLst/>
          </a:prstGeom>
          <a:noFill/>
        </p:spPr>
        <p:txBody>
          <a:bodyPr wrap="none" rtlCol="0">
            <a:spAutoFit/>
          </a:bodyPr>
          <a:lstStyle/>
          <a:p>
            <a:pPr algn="ctr"/>
            <a:r>
              <a:rPr lang="en-US" altLang="ja-JP" b="1" dirty="0" smtClean="0">
                <a:solidFill>
                  <a:schemeClr val="accent1"/>
                </a:solidFill>
                <a:latin typeface="东芝黑体 Regular" panose="020B0500000000000000" pitchFamily="34" charset="-122"/>
                <a:ea typeface="东芝黑体 Regular" panose="020B0500000000000000" pitchFamily="34" charset="-122"/>
              </a:rPr>
              <a:t>Design</a:t>
            </a:r>
          </a:p>
          <a:p>
            <a:pPr algn="ctr"/>
            <a:r>
              <a:rPr kumimoji="1" lang="en-US" altLang="ja-JP" b="1" dirty="0" smtClean="0">
                <a:solidFill>
                  <a:schemeClr val="accent1"/>
                </a:solidFill>
                <a:latin typeface="东芝黑体 Regular" panose="020B0500000000000000" pitchFamily="34" charset="-122"/>
                <a:ea typeface="东芝黑体 Regular" panose="020B0500000000000000" pitchFamily="34" charset="-122"/>
              </a:rPr>
              <a:t>Policy</a:t>
            </a:r>
            <a:endParaRPr kumimoji="1" lang="ja-JP" altLang="en-US" b="1" dirty="0">
              <a:solidFill>
                <a:schemeClr val="accent1"/>
              </a:solidFill>
              <a:latin typeface="东芝黑体 Regular" panose="020B0500000000000000" pitchFamily="34" charset="-122"/>
              <a:ea typeface="东芝黑体 Regular" panose="020B0500000000000000" pitchFamily="34" charset="-122"/>
            </a:endParaRPr>
          </a:p>
        </p:txBody>
      </p:sp>
      <p:sp>
        <p:nvSpPr>
          <p:cNvPr id="46" name="TextBox 45"/>
          <p:cNvSpPr txBox="1"/>
          <p:nvPr/>
        </p:nvSpPr>
        <p:spPr>
          <a:xfrm>
            <a:off x="5866289" y="1739570"/>
            <a:ext cx="868251" cy="369332"/>
          </a:xfrm>
          <a:prstGeom prst="rect">
            <a:avLst/>
          </a:prstGeom>
          <a:noFill/>
        </p:spPr>
        <p:txBody>
          <a:bodyPr wrap="none" rtlCol="0">
            <a:spAutoFit/>
          </a:bodyPr>
          <a:lstStyle/>
          <a:p>
            <a:r>
              <a:rPr lang="en-US" altLang="ja-JP" b="1" dirty="0" smtClean="0">
                <a:solidFill>
                  <a:schemeClr val="accent6"/>
                </a:solidFill>
                <a:latin typeface="东芝黑体 Regular" panose="020B0500000000000000" pitchFamily="34" charset="-122"/>
                <a:ea typeface="东芝黑体 Regular" panose="020B0500000000000000" pitchFamily="34" charset="-122"/>
              </a:rPr>
              <a:t>Motor</a:t>
            </a:r>
            <a:endParaRPr kumimoji="1" lang="ja-JP" altLang="en-US" b="1" dirty="0">
              <a:solidFill>
                <a:schemeClr val="accent6"/>
              </a:solidFill>
              <a:latin typeface="东芝黑体 Regular" panose="020B0500000000000000" pitchFamily="34" charset="-122"/>
              <a:ea typeface="东芝黑体 Regular" panose="020B0500000000000000" pitchFamily="34" charset="-122"/>
            </a:endParaRPr>
          </a:p>
        </p:txBody>
      </p:sp>
      <p:sp>
        <p:nvSpPr>
          <p:cNvPr id="47" name="TextBox 46"/>
          <p:cNvSpPr txBox="1"/>
          <p:nvPr/>
        </p:nvSpPr>
        <p:spPr>
          <a:xfrm>
            <a:off x="6024898" y="3538247"/>
            <a:ext cx="873957" cy="646331"/>
          </a:xfrm>
          <a:prstGeom prst="rect">
            <a:avLst/>
          </a:prstGeom>
          <a:noFill/>
        </p:spPr>
        <p:txBody>
          <a:bodyPr wrap="none" rtlCol="0">
            <a:spAutoFit/>
          </a:bodyPr>
          <a:lstStyle/>
          <a:p>
            <a:pPr algn="ctr"/>
            <a:r>
              <a:rPr lang="en-US" altLang="ja-JP" b="1" dirty="0" smtClean="0">
                <a:latin typeface="东芝黑体 Regular" panose="020B0500000000000000" pitchFamily="34" charset="-122"/>
                <a:ea typeface="东芝黑体 Regular" panose="020B0500000000000000" pitchFamily="34" charset="-122"/>
              </a:rPr>
              <a:t>IOT</a:t>
            </a:r>
          </a:p>
          <a:p>
            <a:pPr algn="ctr"/>
            <a:r>
              <a:rPr lang="en-US" altLang="ja-JP" b="1" dirty="0" smtClean="0">
                <a:latin typeface="东芝黑体 Regular" panose="020B0500000000000000" pitchFamily="34" charset="-122"/>
                <a:ea typeface="东芝黑体 Regular" panose="020B0500000000000000" pitchFamily="34" charset="-122"/>
              </a:rPr>
              <a:t>Smart</a:t>
            </a:r>
            <a:endParaRPr kumimoji="1" lang="ja-JP" altLang="en-US" b="1" dirty="0">
              <a:latin typeface="东芝黑体 Regular" panose="020B0500000000000000" pitchFamily="34" charset="-122"/>
              <a:ea typeface="东芝黑体 Regular" panose="020B0500000000000000" pitchFamily="34" charset="-122"/>
            </a:endParaRPr>
          </a:p>
        </p:txBody>
      </p:sp>
      <p:sp>
        <p:nvSpPr>
          <p:cNvPr id="48" name="円/楕円 124"/>
          <p:cNvSpPr/>
          <p:nvPr/>
        </p:nvSpPr>
        <p:spPr bwMode="auto">
          <a:xfrm>
            <a:off x="898302" y="5204027"/>
            <a:ext cx="1435100" cy="109977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Smart E-Tool</a:t>
            </a:r>
          </a:p>
          <a:p>
            <a:pPr algn="ctr"/>
            <a:r>
              <a:rPr kumimoji="0" lang="en-US" altLang="ja-JP" sz="16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Telemetry</a:t>
            </a:r>
          </a:p>
        </p:txBody>
      </p:sp>
      <p:cxnSp>
        <p:nvCxnSpPr>
          <p:cNvPr id="7" name="Elbow Connector 6"/>
          <p:cNvCxnSpPr>
            <a:endCxn id="42" idx="1"/>
          </p:cNvCxnSpPr>
          <p:nvPr/>
        </p:nvCxnSpPr>
        <p:spPr>
          <a:xfrm rot="16200000" flipH="1">
            <a:off x="9024676" y="4427837"/>
            <a:ext cx="446398" cy="229391"/>
          </a:xfrm>
          <a:prstGeom prst="bentConnector2">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8645405" y="4827230"/>
            <a:ext cx="1203061" cy="231272"/>
          </a:xfrm>
          <a:prstGeom prst="bentConnector2">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68700" y="2565400"/>
            <a:ext cx="0" cy="32899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556800" y="2548918"/>
            <a:ext cx="0" cy="32899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71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latin typeface="东芝黑体 Bold" panose="020B0800000000000000" pitchFamily="34" charset="-122"/>
                <a:ea typeface="东芝黑体 Bold" panose="020B0800000000000000" pitchFamily="34" charset="-122"/>
              </a:rPr>
              <a:t>Terms of use</a:t>
            </a:r>
            <a:endParaRPr lang="ja-JP" altLang="en-US" sz="2800" dirty="0">
              <a:latin typeface="东芝黑体 Bold" panose="020B0800000000000000" pitchFamily="34" charset="-122"/>
              <a:ea typeface="东芝黑体 Bold" panose="020B0800000000000000" pitchFamily="34" charset="-122"/>
            </a:endParaRPr>
          </a:p>
        </p:txBody>
      </p:sp>
      <p:sp>
        <p:nvSpPr>
          <p:cNvPr id="5" name="正方形/長方形 4"/>
          <p:cNvSpPr/>
          <p:nvPr/>
        </p:nvSpPr>
        <p:spPr>
          <a:xfrm>
            <a:off x="438497" y="753140"/>
            <a:ext cx="11027391" cy="545277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100"/>
              </a:lnSpc>
            </a:pPr>
            <a:r>
              <a:rPr lang="en-US" altLang="ja-JP" sz="1000" dirty="0" smtClean="0"/>
              <a:t>This </a:t>
            </a:r>
            <a:r>
              <a:rPr lang="en-US" altLang="ja-JP" sz="1000" dirty="0"/>
              <a:t>terms of use is made between Toshiba Electronic Devices and Storage Corporation (“We”) and customers </a:t>
            </a:r>
            <a:r>
              <a:rPr lang="en-US" altLang="ja-JP" sz="1000" dirty="0" smtClean="0"/>
              <a:t>who use </a:t>
            </a:r>
            <a:r>
              <a:rPr lang="en-US" altLang="ja-JP" sz="1000" dirty="0"/>
              <a:t>documents and data that are consulted to design electronics applications on which our semiconductor </a:t>
            </a:r>
            <a:r>
              <a:rPr lang="en-US" altLang="ja-JP" sz="1000" dirty="0" smtClean="0"/>
              <a:t>devices are </a:t>
            </a:r>
            <a:r>
              <a:rPr lang="en-US" altLang="ja-JP" sz="1000" dirty="0"/>
              <a:t>mounted (“this Reference Design”). Customers shall comply with this terms of use. Please note that it is </a:t>
            </a:r>
            <a:r>
              <a:rPr lang="en-US" altLang="ja-JP" sz="1000" dirty="0" smtClean="0"/>
              <a:t>assumed that </a:t>
            </a:r>
            <a:r>
              <a:rPr lang="en-US" altLang="ja-JP" sz="1000" dirty="0"/>
              <a:t>customers agree to any and all this terms of use if customers download this Reference Design. We may, at </a:t>
            </a:r>
            <a:r>
              <a:rPr lang="en-US" altLang="ja-JP" sz="1000" dirty="0" smtClean="0"/>
              <a:t>its sole </a:t>
            </a:r>
            <a:r>
              <a:rPr lang="en-US" altLang="ja-JP" sz="1000" dirty="0"/>
              <a:t>and exclusive discretion, change, alter, modify, add, and/or remove any part of this terms of use at any time</a:t>
            </a:r>
          </a:p>
          <a:p>
            <a:pPr>
              <a:lnSpc>
                <a:spcPts val="1100"/>
              </a:lnSpc>
            </a:pPr>
            <a:r>
              <a:rPr lang="en-US" altLang="ja-JP" sz="1000" dirty="0"/>
              <a:t>without any prior notice. We may terminate this terms of use at any time and for any reason. Upon termination </a:t>
            </a:r>
            <a:r>
              <a:rPr lang="en-US" altLang="ja-JP" sz="1000" dirty="0" smtClean="0"/>
              <a:t>of  this </a:t>
            </a:r>
            <a:r>
              <a:rPr lang="en-US" altLang="ja-JP" sz="1000" dirty="0"/>
              <a:t>terms of use, customers shall destroy this Reference Design. In the event of any breach thereof by </a:t>
            </a:r>
            <a:r>
              <a:rPr lang="en-US" altLang="ja-JP" sz="1000" dirty="0" smtClean="0"/>
              <a:t>customers, customers </a:t>
            </a:r>
            <a:r>
              <a:rPr lang="en-US" altLang="ja-JP" sz="1000" dirty="0"/>
              <a:t>shall destroy this Reference Design, and furnish us a written confirmation to prove such destruction.</a:t>
            </a:r>
          </a:p>
          <a:p>
            <a:pPr>
              <a:lnSpc>
                <a:spcPts val="1100"/>
              </a:lnSpc>
            </a:pPr>
            <a:endParaRPr lang="en-US" altLang="ja-JP" sz="1000" dirty="0" smtClean="0"/>
          </a:p>
          <a:p>
            <a:pPr>
              <a:lnSpc>
                <a:spcPts val="1100"/>
              </a:lnSpc>
            </a:pPr>
            <a:r>
              <a:rPr lang="en-US" altLang="ja-JP" sz="1000" dirty="0" smtClean="0"/>
              <a:t>1</a:t>
            </a:r>
            <a:r>
              <a:rPr lang="en-US" altLang="ja-JP" sz="1000" dirty="0"/>
              <a:t>. Restrictions on usage</a:t>
            </a:r>
          </a:p>
          <a:p>
            <a:pPr marL="177800" lvl="1" indent="-95250">
              <a:lnSpc>
                <a:spcPts val="1100"/>
              </a:lnSpc>
              <a:buFont typeface="+mj-lt"/>
              <a:buAutoNum type="arabicPeriod"/>
            </a:pPr>
            <a:r>
              <a:rPr lang="en-US" altLang="ja-JP" sz="1000" dirty="0" smtClean="0"/>
              <a:t>This </a:t>
            </a:r>
            <a:r>
              <a:rPr lang="en-US" altLang="ja-JP" sz="1000" dirty="0"/>
              <a:t>Reference Design is provided solely as reference data for designing electronics applications. </a:t>
            </a:r>
            <a:r>
              <a:rPr lang="en-US" altLang="ja-JP" sz="1000" dirty="0" smtClean="0"/>
              <a:t>Customers shall </a:t>
            </a:r>
            <a:r>
              <a:rPr lang="en-US" altLang="ja-JP" sz="1000" dirty="0"/>
              <a:t>not use this Reference Design for any other purpose, including without limitation, verification of reliability</a:t>
            </a:r>
            <a:r>
              <a:rPr lang="en-US" altLang="ja-JP" sz="1000" dirty="0" smtClean="0"/>
              <a:t>.</a:t>
            </a:r>
            <a:endParaRPr lang="en-US" altLang="ja-JP" sz="1000" dirty="0"/>
          </a:p>
          <a:p>
            <a:pPr marL="177800" lvl="1" indent="-95250">
              <a:lnSpc>
                <a:spcPts val="1100"/>
              </a:lnSpc>
              <a:buFont typeface="+mj-lt"/>
              <a:buAutoNum type="arabicPeriod"/>
            </a:pPr>
            <a:r>
              <a:rPr lang="en-US" altLang="ja-JP" sz="1000" dirty="0" smtClean="0"/>
              <a:t>This </a:t>
            </a:r>
            <a:r>
              <a:rPr lang="en-US" altLang="ja-JP" sz="1000" dirty="0"/>
              <a:t>Reference Design is for customer's own use and not for sale, lease or other transfer.</a:t>
            </a:r>
          </a:p>
          <a:p>
            <a:pPr marL="177800" lvl="1" indent="-95250">
              <a:lnSpc>
                <a:spcPts val="1100"/>
              </a:lnSpc>
              <a:buFont typeface="+mj-lt"/>
              <a:buAutoNum type="arabicPeriod"/>
            </a:pPr>
            <a:r>
              <a:rPr lang="en-US" altLang="ja-JP" sz="1000" dirty="0" smtClean="0"/>
              <a:t>Customers </a:t>
            </a:r>
            <a:r>
              <a:rPr lang="en-US" altLang="ja-JP" sz="1000" dirty="0"/>
              <a:t>shall not use this Reference Design for evaluation in high or low temperature, high humidity, or </a:t>
            </a:r>
            <a:r>
              <a:rPr lang="en-US" altLang="ja-JP" sz="1000" dirty="0" smtClean="0"/>
              <a:t>high electromagnetic </a:t>
            </a:r>
            <a:r>
              <a:rPr lang="en-US" altLang="ja-JP" sz="1000" dirty="0"/>
              <a:t>environments.</a:t>
            </a:r>
          </a:p>
          <a:p>
            <a:pPr marL="177800" lvl="1" indent="-95250">
              <a:lnSpc>
                <a:spcPts val="1100"/>
              </a:lnSpc>
              <a:buFont typeface="+mj-lt"/>
              <a:buAutoNum type="arabicPeriod"/>
            </a:pPr>
            <a:r>
              <a:rPr lang="en-US" altLang="ja-JP" sz="1000" dirty="0" smtClean="0"/>
              <a:t>This </a:t>
            </a:r>
            <a:r>
              <a:rPr lang="en-US" altLang="ja-JP" sz="1000" dirty="0"/>
              <a:t>Reference Design shall not be used for or incorporated into any products or systems whose </a:t>
            </a:r>
            <a:r>
              <a:rPr lang="en-US" altLang="ja-JP" sz="1000" dirty="0" smtClean="0"/>
              <a:t>manufacture, use</a:t>
            </a:r>
            <a:r>
              <a:rPr lang="en-US" altLang="ja-JP" sz="1000" dirty="0"/>
              <a:t>, or sale is prohibited under any applicable laws or regulations.</a:t>
            </a:r>
          </a:p>
          <a:p>
            <a:pPr>
              <a:lnSpc>
                <a:spcPts val="1100"/>
              </a:lnSpc>
            </a:pPr>
            <a:endParaRPr lang="en-US" altLang="ja-JP" sz="1000" dirty="0" smtClean="0"/>
          </a:p>
          <a:p>
            <a:pPr>
              <a:lnSpc>
                <a:spcPts val="1100"/>
              </a:lnSpc>
            </a:pPr>
            <a:r>
              <a:rPr lang="en-US" altLang="ja-JP" sz="1000" dirty="0" smtClean="0"/>
              <a:t>2</a:t>
            </a:r>
            <a:r>
              <a:rPr lang="en-US" altLang="ja-JP" sz="1000" dirty="0"/>
              <a:t>. Limitations</a:t>
            </a:r>
          </a:p>
          <a:p>
            <a:pPr marL="177800" lvl="1" indent="-95250">
              <a:lnSpc>
                <a:spcPts val="1100"/>
              </a:lnSpc>
              <a:buFont typeface="+mj-lt"/>
              <a:buAutoNum type="arabicPeriod"/>
            </a:pPr>
            <a:r>
              <a:rPr lang="en-US" altLang="ja-JP" sz="1000" dirty="0" smtClean="0"/>
              <a:t>We </a:t>
            </a:r>
            <a:r>
              <a:rPr lang="en-US" altLang="ja-JP" sz="1000" dirty="0"/>
              <a:t>reserve the right to make changes to this Reference Design without notice.</a:t>
            </a:r>
          </a:p>
          <a:p>
            <a:pPr marL="177800" lvl="1" indent="-95250">
              <a:lnSpc>
                <a:spcPts val="1100"/>
              </a:lnSpc>
              <a:buFont typeface="+mj-lt"/>
              <a:buAutoNum type="arabicPeriod"/>
            </a:pPr>
            <a:r>
              <a:rPr lang="en-US" altLang="ja-JP" sz="1000" dirty="0" smtClean="0"/>
              <a:t>This </a:t>
            </a:r>
            <a:r>
              <a:rPr lang="en-US" altLang="ja-JP" sz="1000" dirty="0"/>
              <a:t>Reference Design should be treated as a reference only. We are not responsible for any incorrect </a:t>
            </a:r>
            <a:r>
              <a:rPr lang="en-US" altLang="ja-JP" sz="1000" dirty="0" smtClean="0"/>
              <a:t>or incomplete </a:t>
            </a:r>
            <a:r>
              <a:rPr lang="en-US" altLang="ja-JP" sz="1000" dirty="0"/>
              <a:t>data and information.</a:t>
            </a:r>
          </a:p>
          <a:p>
            <a:pPr marL="177800" lvl="1" indent="-95250">
              <a:lnSpc>
                <a:spcPts val="1100"/>
              </a:lnSpc>
              <a:buFont typeface="+mj-lt"/>
              <a:buAutoNum type="arabicPeriod"/>
            </a:pPr>
            <a:r>
              <a:rPr lang="en-US" altLang="ja-JP" sz="1000" dirty="0" smtClean="0"/>
              <a:t>Semiconductor </a:t>
            </a:r>
            <a:r>
              <a:rPr lang="en-US" altLang="ja-JP" sz="1000" dirty="0"/>
              <a:t>devices can malfunction or fail. When designing electronics applications by referring to </a:t>
            </a:r>
            <a:r>
              <a:rPr lang="en-US" altLang="ja-JP" sz="1000" dirty="0" smtClean="0"/>
              <a:t>this Reference </a:t>
            </a:r>
            <a:r>
              <a:rPr lang="en-US" altLang="ja-JP" sz="1000" dirty="0"/>
              <a:t>Design, customers are responsible for complying with safety standards and for providing </a:t>
            </a:r>
            <a:r>
              <a:rPr lang="en-US" altLang="ja-JP" sz="1000" dirty="0" smtClean="0"/>
              <a:t>adequate designs </a:t>
            </a:r>
            <a:r>
              <a:rPr lang="en-US" altLang="ja-JP" sz="1000" dirty="0"/>
              <a:t>and safeguards for their hardware, software and systems which minimize risk and avoid situations </a:t>
            </a:r>
            <a:r>
              <a:rPr lang="en-US" altLang="ja-JP" sz="1000" dirty="0" smtClean="0"/>
              <a:t>in which </a:t>
            </a:r>
            <a:r>
              <a:rPr lang="en-US" altLang="ja-JP" sz="1000" dirty="0"/>
              <a:t>a malfunction or failure of semiconductor devices could cause loss of human life, bodily injury or </a:t>
            </a:r>
            <a:r>
              <a:rPr lang="en-US" altLang="ja-JP" sz="1000" dirty="0" smtClean="0"/>
              <a:t>damage to </a:t>
            </a:r>
            <a:r>
              <a:rPr lang="en-US" altLang="ja-JP" sz="1000" dirty="0"/>
              <a:t>property, including data loss or corruption. Customers must also refer to and comply with the latest </a:t>
            </a:r>
            <a:r>
              <a:rPr lang="en-US" altLang="ja-JP" sz="1000" dirty="0" smtClean="0"/>
              <a:t>versions of </a:t>
            </a:r>
            <a:r>
              <a:rPr lang="en-US" altLang="ja-JP" sz="1000" dirty="0"/>
              <a:t>all relevant our information, including without limitation, specifications, data sheets and application notes </a:t>
            </a:r>
            <a:r>
              <a:rPr lang="en-US" altLang="ja-JP" sz="1000" dirty="0" smtClean="0"/>
              <a:t>for semiconductor </a:t>
            </a:r>
            <a:r>
              <a:rPr lang="en-US" altLang="ja-JP" sz="1000" dirty="0"/>
              <a:t>devices, as well as the precautions and conditions set forth in the "Semiconductor </a:t>
            </a:r>
            <a:r>
              <a:rPr lang="en-US" altLang="ja-JP" sz="1000" dirty="0" smtClean="0"/>
              <a:t>Reliability Handbook</a:t>
            </a:r>
            <a:r>
              <a:rPr lang="en-US" altLang="ja-JP" sz="1000" dirty="0"/>
              <a:t>".</a:t>
            </a:r>
          </a:p>
          <a:p>
            <a:pPr marL="177800" lvl="1" indent="-95250">
              <a:lnSpc>
                <a:spcPts val="1100"/>
              </a:lnSpc>
              <a:buFont typeface="+mj-lt"/>
              <a:buAutoNum type="arabicPeriod"/>
            </a:pPr>
            <a:r>
              <a:rPr lang="en-US" altLang="ja-JP" sz="1000" dirty="0" smtClean="0"/>
              <a:t>When </a:t>
            </a:r>
            <a:r>
              <a:rPr lang="en-US" altLang="ja-JP" sz="1000" dirty="0"/>
              <a:t>designing electronics applications by referring to this Reference Design, customers must evaluate </a:t>
            </a:r>
            <a:r>
              <a:rPr lang="en-US" altLang="ja-JP" sz="1000" dirty="0" smtClean="0"/>
              <a:t>the whole </a:t>
            </a:r>
            <a:r>
              <a:rPr lang="en-US" altLang="ja-JP" sz="1000" dirty="0"/>
              <a:t>system adequately. Customers are solely responsible for all aspects of their own product design </a:t>
            </a:r>
            <a:r>
              <a:rPr lang="en-US" altLang="ja-JP" sz="1000" dirty="0" smtClean="0"/>
              <a:t>or applications</a:t>
            </a:r>
            <a:r>
              <a:rPr lang="en-US" altLang="ja-JP" sz="1000" dirty="0"/>
              <a:t>. WE ASSUME NO LIABILITY FOR CUSTOMERS' PRODUCT DESIGN OR APPLICATIONS.</a:t>
            </a:r>
          </a:p>
          <a:p>
            <a:pPr marL="177800" lvl="1" indent="-95250">
              <a:lnSpc>
                <a:spcPts val="1100"/>
              </a:lnSpc>
              <a:buFont typeface="+mj-lt"/>
              <a:buAutoNum type="arabicPeriod"/>
            </a:pPr>
            <a:r>
              <a:rPr lang="en-US" altLang="ja-JP" sz="1000" dirty="0" smtClean="0"/>
              <a:t>No </a:t>
            </a:r>
            <a:r>
              <a:rPr lang="en-US" altLang="ja-JP" sz="1000" dirty="0"/>
              <a:t>responsibility is assumed by us for any infringement of patents or any other intellectual property rights </a:t>
            </a:r>
            <a:r>
              <a:rPr lang="en-US" altLang="ja-JP" sz="1000" dirty="0" smtClean="0"/>
              <a:t>of third </a:t>
            </a:r>
            <a:r>
              <a:rPr lang="en-US" altLang="ja-JP" sz="1000" dirty="0"/>
              <a:t>parties that may result from the use of this Reference Design. No license to any intellectual property </a:t>
            </a:r>
            <a:r>
              <a:rPr lang="en-US" altLang="ja-JP" sz="1000" dirty="0" smtClean="0"/>
              <a:t>right is </a:t>
            </a:r>
            <a:r>
              <a:rPr lang="en-US" altLang="ja-JP" sz="1000" dirty="0"/>
              <a:t>granted by this terms of use, whether express or implied, by estoppel or otherwise.</a:t>
            </a:r>
          </a:p>
          <a:p>
            <a:pPr marL="177800" lvl="1" indent="-95250">
              <a:lnSpc>
                <a:spcPts val="1100"/>
              </a:lnSpc>
              <a:buFont typeface="+mj-lt"/>
              <a:buAutoNum type="arabicPeriod"/>
            </a:pPr>
            <a:r>
              <a:rPr lang="en-US" altLang="ja-JP" sz="1000" dirty="0" smtClean="0"/>
              <a:t>THIS </a:t>
            </a:r>
            <a:r>
              <a:rPr lang="en-US" altLang="ja-JP" sz="1000" dirty="0"/>
              <a:t>REFERENCE DESIGN IS PROVIDED "AS IS". WE (a) ASSUME NO LIABILITY WHATSOEVER, </a:t>
            </a:r>
            <a:r>
              <a:rPr lang="en-US" altLang="ja-JP" sz="1000" dirty="0" smtClean="0"/>
              <a:t>INCLUDING WITHOUT </a:t>
            </a:r>
            <a:r>
              <a:rPr lang="en-US" altLang="ja-JP" sz="1000" dirty="0"/>
              <a:t>LIMITATION, INDIRECT, CONSEQUENTIAL, SPECIAL, OR INCIDENTAL DAMAGES OR </a:t>
            </a:r>
            <a:r>
              <a:rPr lang="en-US" altLang="ja-JP" sz="1000" dirty="0" smtClean="0"/>
              <a:t>LOSS, INCLUDING </a:t>
            </a:r>
            <a:r>
              <a:rPr lang="en-US" altLang="ja-JP" sz="1000" dirty="0"/>
              <a:t>WITHOUT LIMITATION, LOSS OF PROFITS, LOSS OF OPPORTUNITIES, BUSINESS </a:t>
            </a:r>
            <a:r>
              <a:rPr lang="en-US" altLang="ja-JP" sz="1000" dirty="0" smtClean="0"/>
              <a:t>INTERRUPTION AND </a:t>
            </a:r>
            <a:r>
              <a:rPr lang="en-US" altLang="ja-JP" sz="1000" dirty="0"/>
              <a:t>LOSS OF DATA, AND (b) DISCLAIM ANY AND ALL EXPRESS OR IMPLIED WARRANTIES AND </a:t>
            </a:r>
            <a:r>
              <a:rPr lang="en-US" altLang="ja-JP" sz="1000" dirty="0" smtClean="0"/>
              <a:t>CONDITIONS RELATED </a:t>
            </a:r>
            <a:r>
              <a:rPr lang="en-US" altLang="ja-JP" sz="1000" dirty="0"/>
              <a:t>TO THIS REFERENCE DESIGN, INCLUDING WARRANTIES OR CONDITIONS OF </a:t>
            </a:r>
            <a:r>
              <a:rPr lang="en-US" altLang="ja-JP" sz="1000" dirty="0" smtClean="0"/>
              <a:t>MERCHANTABILITY, FITNESS </a:t>
            </a:r>
            <a:r>
              <a:rPr lang="en-US" altLang="ja-JP" sz="1000" dirty="0"/>
              <a:t>FOR A PARTICULAR PURPOSE, ACCURACY OF INFORMATION, OR NONINFRINGEMENT.</a:t>
            </a:r>
          </a:p>
          <a:p>
            <a:pPr>
              <a:lnSpc>
                <a:spcPts val="1100"/>
              </a:lnSpc>
            </a:pPr>
            <a:endParaRPr lang="en-US" altLang="ja-JP" sz="1000" dirty="0" smtClean="0"/>
          </a:p>
          <a:p>
            <a:pPr>
              <a:lnSpc>
                <a:spcPts val="1100"/>
              </a:lnSpc>
            </a:pPr>
            <a:r>
              <a:rPr lang="en-US" altLang="ja-JP" sz="1000" dirty="0" smtClean="0"/>
              <a:t>3</a:t>
            </a:r>
            <a:r>
              <a:rPr lang="en-US" altLang="ja-JP" sz="1000" dirty="0"/>
              <a:t>. Export Control</a:t>
            </a:r>
          </a:p>
          <a:p>
            <a:pPr marL="82550" lvl="1">
              <a:lnSpc>
                <a:spcPts val="1100"/>
              </a:lnSpc>
            </a:pPr>
            <a:r>
              <a:rPr lang="en-US" altLang="ja-JP" sz="1000" dirty="0" smtClean="0"/>
              <a:t>Customers </a:t>
            </a:r>
            <a:r>
              <a:rPr lang="en-US" altLang="ja-JP" sz="1000" dirty="0"/>
              <a:t>shall not use or otherwise make available this Reference Design for any military purposes, </a:t>
            </a:r>
            <a:r>
              <a:rPr lang="en-US" altLang="ja-JP" sz="1000" dirty="0" smtClean="0"/>
              <a:t>including without </a:t>
            </a:r>
            <a:r>
              <a:rPr lang="en-US" altLang="ja-JP" sz="1000" dirty="0"/>
              <a:t>limitation, for the design, development, use, stockpiling or manufacturing of nuclear, chemical, or </a:t>
            </a:r>
            <a:r>
              <a:rPr lang="en-US" altLang="ja-JP" sz="1000" dirty="0" smtClean="0"/>
              <a:t>biological weapons </a:t>
            </a:r>
            <a:r>
              <a:rPr lang="en-US" altLang="ja-JP" sz="1000" dirty="0"/>
              <a:t>or missile technology products (mass destruction weapons). This Reference Design may be controlled </a:t>
            </a:r>
            <a:r>
              <a:rPr lang="en-US" altLang="ja-JP" sz="1000" dirty="0" smtClean="0"/>
              <a:t>under the </a:t>
            </a:r>
            <a:r>
              <a:rPr lang="en-US" altLang="ja-JP" sz="1000" dirty="0"/>
              <a:t>applicable export laws and regulations including, without limitation, the Japanese Foreign Exchange and </a:t>
            </a:r>
            <a:r>
              <a:rPr lang="en-US" altLang="ja-JP" sz="1000" dirty="0" smtClean="0"/>
              <a:t>Foreign Trade </a:t>
            </a:r>
            <a:r>
              <a:rPr lang="en-US" altLang="ja-JP" sz="1000" dirty="0"/>
              <a:t>Law and the U.S. Export Administration Regulations. Export and re-export of this Reference Design are </a:t>
            </a:r>
            <a:r>
              <a:rPr lang="en-US" altLang="ja-JP" sz="1000" dirty="0" smtClean="0"/>
              <a:t>strictly prohibited </a:t>
            </a:r>
            <a:r>
              <a:rPr lang="en-US" altLang="ja-JP" sz="1000" dirty="0"/>
              <a:t>except in compliance with all applicable export laws and regulations.</a:t>
            </a:r>
          </a:p>
          <a:p>
            <a:pPr>
              <a:lnSpc>
                <a:spcPts val="1100"/>
              </a:lnSpc>
            </a:pPr>
            <a:endParaRPr lang="en-US" altLang="ja-JP" sz="1000" dirty="0" smtClean="0"/>
          </a:p>
          <a:p>
            <a:pPr>
              <a:lnSpc>
                <a:spcPts val="1100"/>
              </a:lnSpc>
            </a:pPr>
            <a:r>
              <a:rPr lang="en-US" altLang="ja-JP" sz="1000" dirty="0" smtClean="0"/>
              <a:t>4</a:t>
            </a:r>
            <a:r>
              <a:rPr lang="en-US" altLang="ja-JP" sz="1000" dirty="0"/>
              <a:t>. Governing </a:t>
            </a:r>
            <a:r>
              <a:rPr lang="en-US" altLang="ja-JP" sz="1000" dirty="0" smtClean="0"/>
              <a:t>Laws</a:t>
            </a:r>
          </a:p>
          <a:p>
            <a:pPr lvl="1" indent="-374650">
              <a:lnSpc>
                <a:spcPts val="1100"/>
              </a:lnSpc>
            </a:pPr>
            <a:r>
              <a:rPr lang="en-US" altLang="ja-JP" sz="1000" dirty="0" smtClean="0"/>
              <a:t>This </a:t>
            </a:r>
            <a:r>
              <a:rPr lang="en-US" altLang="ja-JP" sz="1000" dirty="0"/>
              <a:t>terms of use shall be governed and construed by laws of Japan.</a:t>
            </a:r>
            <a:endParaRPr lang="ja-JP" altLang="en-US" sz="1000" dirty="0">
              <a:latin typeface="+mn-ea"/>
            </a:endParaRPr>
          </a:p>
        </p:txBody>
      </p:sp>
    </p:spTree>
    <p:extLst>
      <p:ext uri="{BB962C8B-B14F-4D97-AF65-F5344CB8AC3E}">
        <p14:creationId xmlns:p14="http://schemas.microsoft.com/office/powerpoint/2010/main" val="1472571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defTabSz="762000">
              <a:tabLst>
                <a:tab pos="8343900" algn="r"/>
              </a:tabLst>
              <a:defRPr/>
            </a:pPr>
            <a:r>
              <a:rPr lang="en-US" altLang="ja-JP" sz="2800" kern="0" dirty="0">
                <a:latin typeface="东芝黑体 Bold" panose="020B0800000000000000" pitchFamily="34" charset="-122"/>
                <a:ea typeface="东芝黑体 Bold" panose="020B0800000000000000" pitchFamily="34" charset="-122"/>
                <a:cs typeface="Arial" pitchFamily="34" charset="0"/>
              </a:rPr>
              <a:t>RESTRICTIONS ON PRODUCT USE	</a:t>
            </a:r>
            <a:endParaRPr lang="ja-JP" altLang="en-US" sz="900" kern="0" dirty="0">
              <a:latin typeface="东芝黑体 Bold" panose="020B0800000000000000" pitchFamily="34" charset="-122"/>
              <a:ea typeface="东芝黑体 Bold" panose="020B0800000000000000" pitchFamily="34" charset="-122"/>
              <a:cs typeface="Arial" pitchFamily="34" charset="0"/>
            </a:endParaRPr>
          </a:p>
        </p:txBody>
      </p:sp>
      <p:sp>
        <p:nvSpPr>
          <p:cNvPr id="5" name="正方形/長方形 4"/>
          <p:cNvSpPr/>
          <p:nvPr/>
        </p:nvSpPr>
        <p:spPr>
          <a:xfrm>
            <a:off x="380011" y="768557"/>
            <a:ext cx="11208610" cy="560666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Toshiba Electronic Devices &amp; Storage Corporation, and its subsidiaries and affiliates (collectively "TOSHIBA"), reserve the right to make changes to the information in this document, and related hardware, software and systems (collectively "Product") without notice. </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This document and any information herein may not be reproduced without prior written permission from TOSHIBA. Even with TOSHIBA's written permission, reproduction is permissible only if reproduction is without alteration/omission.</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Though TOSHIBA works continually to improve Product's quality and reliability, Product can malfunction or fail. Customers are responsible for complying with safety standards and for providing adequate designs and safeguards for their hardware, software and systems which Minimize risk and avoid situations in which a malfunction or failure of Product could cause loss of human life, bodily injury or damage to property, including data loss or corruption. Before customers use the Product, create designs including the Product, or incorporate the Product into their own applications, customers must also refer to and comply with (a) the latest versions of all relevant TOSHIBA information, including without limitation, this document, the specifications, the data sheets and application notes for Product and the precautions and conditions set forth in the "TOSHIBA Semiconductor Reliability Handbook" and (b) the instructions for the application with which the Product will be used with or for. Customers are solely responsible for all aspects of their own product design or applications, including but not limited to (a) </a:t>
            </a:r>
            <a:r>
              <a:rPr lang="en-US" altLang="ja-JP" sz="1000" dirty="0" err="1">
                <a:solidFill>
                  <a:srgbClr val="000000"/>
                </a:solidFill>
                <a:cs typeface="Meiryo UI" panose="020B0604030504040204" pitchFamily="50" charset="-128"/>
              </a:rPr>
              <a:t>deterMining</a:t>
            </a:r>
            <a:r>
              <a:rPr lang="en-US" altLang="ja-JP" sz="1000" dirty="0">
                <a:solidFill>
                  <a:srgbClr val="000000"/>
                </a:solidFill>
                <a:cs typeface="Meiryo UI" panose="020B0604030504040204" pitchFamily="50" charset="-128"/>
              </a:rPr>
              <a:t> the appropriateness of the use of this Product in such design or applications; (b) evaluating and </a:t>
            </a:r>
            <a:r>
              <a:rPr lang="en-US" altLang="ja-JP" sz="1000" dirty="0" err="1">
                <a:solidFill>
                  <a:srgbClr val="000000"/>
                </a:solidFill>
                <a:cs typeface="Meiryo UI" panose="020B0604030504040204" pitchFamily="50" charset="-128"/>
              </a:rPr>
              <a:t>deterMining</a:t>
            </a:r>
            <a:r>
              <a:rPr lang="en-US" altLang="ja-JP" sz="1000" dirty="0">
                <a:solidFill>
                  <a:srgbClr val="000000"/>
                </a:solidFill>
                <a:cs typeface="Meiryo UI" panose="020B0604030504040204" pitchFamily="50" charset="-128"/>
              </a:rPr>
              <a:t> the applicability of any information contained in this document, or in charts, diagrams, programs, algorithms, sample application circuits, or any other referenced documents; and (c) validating all operating parameters for such designs and applications. TOSHIBA ASSUMES NO LIABILITY FOR CUSTOMERS' PRODUCT DESIGN OR APPLICATIONS.</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PRODUCT IS NEITHER INTENDED NOR WARRANTED FOR USE IN EQUIPMENTS OR SYSTEMS THAT REQUIRE EXTRAORDINARILY HIGH LEVELS OF QUALITY AND/OR RELIABILITY, AND/OR A MALFUNCTION OR FAILURE OF WHICH MAY CAUSE LOSS OF HUMAN LIFE, BODILY INJURY, SERIOUS PROPERTY DAMAGE AND/OR SERIOUS PUBLIC IMPACT ("UNINTENDED USE"). Except for specific applications as expressly stated in this document, Unintended Use includes, without limitation, equipment used in nuclear facilities, equipment used in the aerospace industry, medical equipment, equipment used for automobiles, trains, ships and other transportation, traffic signaling equipment, equipment used to control combustions or explosions, safety devices, elevators and escalators, devices related to electric power, and equipment used in finance-related fields. IF YOU USE PRODUCT FOR UNINTENDED USE, TOSHIBA ASSUMES NO LIABILITY FOR PRODUCT. For details, please contact your TOSHIBA sales representative.</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Do not disassemble, analyze, reverse-engineer, alter, modify, translate or copy Product, whether in whole or in part.</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Product shall not be used for or incorporated into any products or systems whose manufacture, use, or sale is prohibited under any applicable laws or regulations.</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The information contained herein is presented only as guidance for Product use. No responsibility is assumed by TOSHIBA for any infringement of patents or any other intellectual property rights of third parties that may result from the use of Product. No license to any intellectual property right is granted by this document, whether express or implied, by estoppel or otherwise.</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ABSENT A WRITTEN SIGNED AGREEMENT, EXCEPT AS PROVIDED IN THE RELEVANT TERMS AND CONDITIONS OF SALE FOR PRODUCT, AND TO THE MAXIMUM EXTENT ALLOWABLE BY LAW, TOSHIBA (1) ASSUMES NO LIABILITY WHATSOEVER, INCLUDING WITHOUT LIMITATION, INDIRECT, CONSEQUENTIAL, SPECIAL, OR INCIDENTAL DAMAGES OR LOSS, INCLUDING WITHOUT LIMITATION, LOSS OF PROFITS, LOSS OF OPPORTUNITIES, BUSINESS INTERRUPTION AND LOSS OF DATA, AND (2) DISCLAIMS ANY AND ALL EXPRESS OR IMPLIED WARRANTIES AND CONDITIONS RELATED TO SALE, USE OF PRODUCT, OR INFORMATION, INCLUDING WARRANTIES OR CONDITIONS OF MERCHANTABILITY, FITNESS FOR A PARTICULAR PURPOSE, ACCURACY OF INFORMATION, OR NONINFRINGEMENT.</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GaAs (Gallium Arsenide) is used in Product. GaAs is harmful to humans if consumed or absorbed, whether in the form of dust or vapor. Handle with care and do not break, cut, crush, grind, dissolve chemically or otherwise expose GaAs in Product.</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Do not use or otherwise make available Product or related software or technology for any military purposes, including without limitation, for the design, development, use, stockpiling or manufacturing of nuclear, chemical, or biological weapons or missile technology products (mass destruction weapons). Product and related software and technology may be controlled under the applicable export laws and regulations including, without limitation, the Japanese Foreign Exchange and Foreign Trade Law and the U.S. Export </a:t>
            </a:r>
            <a:r>
              <a:rPr lang="en-US" altLang="ja-JP" sz="1000" dirty="0" err="1">
                <a:solidFill>
                  <a:srgbClr val="000000"/>
                </a:solidFill>
                <a:cs typeface="Meiryo UI" panose="020B0604030504040204" pitchFamily="50" charset="-128"/>
              </a:rPr>
              <a:t>AdMinistration</a:t>
            </a:r>
            <a:r>
              <a:rPr lang="en-US" altLang="ja-JP" sz="1000" dirty="0">
                <a:solidFill>
                  <a:srgbClr val="000000"/>
                </a:solidFill>
                <a:cs typeface="Meiryo UI" panose="020B0604030504040204" pitchFamily="50" charset="-128"/>
              </a:rPr>
              <a:t> Regulations. Export and re-export of Product or related software or technology are strictly prohibited except in compliance with all applicable export laws and regulations.</a:t>
            </a:r>
          </a:p>
          <a:p>
            <a:pPr marL="85725" indent="-85725" defTabSz="968375">
              <a:lnSpc>
                <a:spcPts val="1000"/>
              </a:lnSpc>
              <a:spcBef>
                <a:spcPts val="300"/>
              </a:spcBef>
              <a:spcAft>
                <a:spcPts val="300"/>
              </a:spcAft>
              <a:buFont typeface="Symbol" pitchFamily="18" charset="2"/>
              <a:buChar char="·"/>
            </a:pPr>
            <a:r>
              <a:rPr lang="en-US" altLang="ja-JP" sz="1000" dirty="0">
                <a:solidFill>
                  <a:srgbClr val="000000"/>
                </a:solidFill>
                <a:cs typeface="Meiryo UI" panose="020B0604030504040204" pitchFamily="50" charset="-128"/>
              </a:rPr>
              <a:t>Please contact your TOSHIBA sales representative for details as to environmental matters such as the RoHS compatibility of Product. Please use Product in compliance with all applicable laws and regulations that regulate the inclusion or use of controlled substances, including without limitation, the EU RoHS Directive. TOSHIBA ASSUMES NO LIABILITY FOR DAMAGES OR LOSSES OCCURRING AS A RESULT OF NONCOMPLIANCE WITH APPLICABLE LAWS AND REGULATIONS</a:t>
            </a:r>
            <a:r>
              <a:rPr lang="en-US" altLang="ja-JP" sz="1000" dirty="0" smtClean="0">
                <a:solidFill>
                  <a:srgbClr val="000000"/>
                </a:solidFill>
                <a:cs typeface="Meiryo UI" panose="020B0604030504040204" pitchFamily="50" charset="-128"/>
              </a:rPr>
              <a:t>.</a:t>
            </a:r>
            <a:endParaRPr lang="en-US" altLang="ja-JP" sz="1000" dirty="0">
              <a:solidFill>
                <a:srgbClr val="000000"/>
              </a:solidFill>
              <a:cs typeface="Meiryo UI" panose="020B0604030504040204" pitchFamily="50" charset="-128"/>
            </a:endParaRPr>
          </a:p>
        </p:txBody>
      </p:sp>
    </p:spTree>
    <p:extLst>
      <p:ext uri="{BB962C8B-B14F-4D97-AF65-F5344CB8AC3E}">
        <p14:creationId xmlns:p14="http://schemas.microsoft.com/office/powerpoint/2010/main" val="380304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タイトル 33"/>
          <p:cNvSpPr>
            <a:spLocks noGrp="1"/>
          </p:cNvSpPr>
          <p:nvPr>
            <p:ph type="title"/>
          </p:nvPr>
        </p:nvSpPr>
        <p:spPr/>
        <p:txBody>
          <a:bodyPr anchor="b"/>
          <a:lstStyle/>
          <a:p>
            <a:r>
              <a:rPr lang="zh-CN" altLang="en-US" sz="2800" dirty="0" smtClean="0">
                <a:latin typeface="东芝黑体 Bold" panose="020B0800000000000000" pitchFamily="34" charset="-122"/>
                <a:ea typeface="东芝黑体 Bold" panose="020B0800000000000000" pitchFamily="34" charset="-122"/>
              </a:rPr>
              <a:t>应对客户需求的东芝提案</a:t>
            </a:r>
            <a:endParaRPr lang="en-US" altLang="ja-JP" sz="2800" dirty="0">
              <a:latin typeface="东芝黑体 Bold" panose="020B0800000000000000" pitchFamily="34" charset="-122"/>
              <a:ea typeface="东芝黑体 Bold" panose="020B0800000000000000" pitchFamily="34" charset="-122"/>
            </a:endParaRPr>
          </a:p>
        </p:txBody>
      </p:sp>
      <p:sp>
        <p:nvSpPr>
          <p:cNvPr id="103" name="テキスト ボックス 102">
            <a:hlinkClick r:id="" action="ppaction://noaction"/>
          </p:cNvPr>
          <p:cNvSpPr txBox="1"/>
          <p:nvPr/>
        </p:nvSpPr>
        <p:spPr bwMode="auto">
          <a:xfrm>
            <a:off x="804372" y="5114598"/>
            <a:ext cx="10573241" cy="324113"/>
          </a:xfrm>
          <a:prstGeom prst="rect">
            <a:avLst/>
          </a:prstGeom>
          <a:solidFill>
            <a:schemeClr val="bg1"/>
          </a:solidFill>
        </p:spPr>
        <p:txBody>
          <a:bodyPr wrap="none" lIns="540000" tIns="0" rIns="0" bIns="0" rtlCol="0" anchor="ctr" anchorCtr="0">
            <a:noAutofit/>
          </a:bodyPr>
          <a:lstStyle>
            <a:defPPr>
              <a:defRPr lang="ja-JP"/>
            </a:defPPr>
            <a:lvl1pPr eaLnBrk="0" hangingPunct="0">
              <a:lnSpc>
                <a:spcPct val="150000"/>
              </a:lnSpc>
              <a:spcBef>
                <a:spcPts val="600"/>
              </a:spcBef>
              <a:defRPr kumimoji="0" b="1">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000" dirty="0" smtClean="0">
                <a:latin typeface="东芝黑体 Regular" panose="020B0500000000000000" pitchFamily="34" charset="-122"/>
                <a:ea typeface="东芝黑体 Regular" panose="020B0500000000000000" pitchFamily="34" charset="-122"/>
              </a:rPr>
              <a:t>Three phase MCD</a:t>
            </a:r>
            <a:endParaRPr lang="ja-JP" altLang="en-US" sz="2000" dirty="0">
              <a:latin typeface="东芝黑体 Regular" panose="020B0500000000000000" pitchFamily="34" charset="-122"/>
              <a:ea typeface="东芝黑体 Regular" panose="020B0500000000000000" pitchFamily="34" charset="-122"/>
            </a:endParaRPr>
          </a:p>
        </p:txBody>
      </p:sp>
      <p:sp>
        <p:nvSpPr>
          <p:cNvPr id="104" name="テキスト ボックス 103">
            <a:hlinkClick r:id="rId2" action="ppaction://hlinksldjump"/>
          </p:cNvPr>
          <p:cNvSpPr txBox="1"/>
          <p:nvPr/>
        </p:nvSpPr>
        <p:spPr bwMode="auto">
          <a:xfrm>
            <a:off x="804372" y="5574431"/>
            <a:ext cx="10573241" cy="316800"/>
          </a:xfrm>
          <a:prstGeom prst="rect">
            <a:avLst/>
          </a:prstGeom>
          <a:solidFill>
            <a:schemeClr val="bg1"/>
          </a:solidFill>
        </p:spPr>
        <p:txBody>
          <a:bodyPr wrap="none" lIns="540000" tIns="0" rIns="0" bIns="0" rtlCol="0" anchor="ctr" anchorCtr="0">
            <a:noAutofit/>
          </a:bodyPr>
          <a:lstStyle>
            <a:defPPr>
              <a:defRPr lang="ja-JP"/>
            </a:defPPr>
            <a:lvl1pPr marL="285750" indent="-285750" eaLnBrk="0" hangingPunct="0">
              <a:lnSpc>
                <a:spcPct val="150000"/>
              </a:lnSpc>
              <a:buFont typeface="Wingdings" panose="05000000000000000000" pitchFamily="2" charset="2"/>
              <a:buChar char="l"/>
              <a:defRPr kumimoji="0" sz="1400" b="1">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indent="0">
              <a:buNone/>
            </a:pPr>
            <a:r>
              <a:rPr lang="en-US" altLang="ja-JP" sz="2000" dirty="0" smtClean="0">
                <a:latin typeface="东芝黑体 Regular" panose="020B0500000000000000" pitchFamily="34" charset="-122"/>
                <a:ea typeface="东芝黑体 Regular" panose="020B0500000000000000" pitchFamily="34" charset="-122"/>
              </a:rPr>
              <a:t>Motor MCU and Microcontroller</a:t>
            </a:r>
            <a:endParaRPr lang="en-US" altLang="ja-JP" sz="2000" dirty="0">
              <a:latin typeface="东芝黑体 Regular" panose="020B0500000000000000" pitchFamily="34" charset="-122"/>
              <a:ea typeface="东芝黑体 Regular" panose="020B0500000000000000" pitchFamily="34" charset="-122"/>
            </a:endParaRPr>
          </a:p>
        </p:txBody>
      </p:sp>
      <p:sp>
        <p:nvSpPr>
          <p:cNvPr id="105" name="テキスト ボックス 104">
            <a:hlinkClick r:id="rId2" action="ppaction://hlinksldjump"/>
          </p:cNvPr>
          <p:cNvSpPr txBox="1"/>
          <p:nvPr/>
        </p:nvSpPr>
        <p:spPr bwMode="auto">
          <a:xfrm>
            <a:off x="804372" y="2155889"/>
            <a:ext cx="10573241" cy="316800"/>
          </a:xfrm>
          <a:prstGeom prst="rect">
            <a:avLst/>
          </a:prstGeom>
          <a:solidFill>
            <a:schemeClr val="bg1"/>
          </a:solidFill>
        </p:spPr>
        <p:txBody>
          <a:bodyPr wrap="none" lIns="540000" tIns="0" rIns="0" bIns="0" rtlCol="0" anchor="ctr" anchorCtr="0">
            <a:noAutofit/>
          </a:bodyPr>
          <a:lstStyle>
            <a:defPPr>
              <a:defRPr lang="ja-JP"/>
            </a:defPPr>
            <a:lvl1pPr marL="171450" indent="-171450" eaLnBrk="0" hangingPunct="0">
              <a:lnSpc>
                <a:spcPct val="150000"/>
              </a:lnSpc>
              <a:buFont typeface="Wingdings" panose="05000000000000000000" pitchFamily="2" charset="2"/>
              <a:buChar char="Ø"/>
              <a:defRPr kumimoji="0" sz="1600"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300"/>
              </a:spcBef>
              <a:buNone/>
            </a:pPr>
            <a:r>
              <a:rPr lang="en-US" altLang="ja-JP" sz="2000" dirty="0">
                <a:solidFill>
                  <a:schemeClr val="tx2">
                    <a:lumMod val="50000"/>
                  </a:schemeClr>
                </a:solidFill>
                <a:latin typeface="东芝黑体 Regular" panose="020B0500000000000000" pitchFamily="34" charset="-122"/>
                <a:ea typeface="东芝黑体 Regular" panose="020B0500000000000000" pitchFamily="34" charset="-122"/>
              </a:rPr>
              <a:t>Bipolar </a:t>
            </a:r>
            <a:r>
              <a:rPr lang="en-US" altLang="ja-JP" sz="2000" dirty="0" smtClean="0">
                <a:solidFill>
                  <a:schemeClr val="tx2">
                    <a:lumMod val="50000"/>
                  </a:schemeClr>
                </a:solidFill>
                <a:latin typeface="东芝黑体 Regular" panose="020B0500000000000000" pitchFamily="34" charset="-122"/>
                <a:ea typeface="东芝黑体 Regular" panose="020B0500000000000000" pitchFamily="34" charset="-122"/>
              </a:rPr>
              <a:t>transistor</a:t>
            </a:r>
            <a:endParaRPr lang="en-US" altLang="ja-JP" sz="2000" dirty="0">
              <a:solidFill>
                <a:schemeClr val="tx2">
                  <a:lumMod val="50000"/>
                </a:schemeClr>
              </a:solidFill>
              <a:latin typeface="东芝黑体 Regular" panose="020B0500000000000000" pitchFamily="34" charset="-122"/>
              <a:ea typeface="东芝黑体 Regular" panose="020B0500000000000000" pitchFamily="34" charset="-122"/>
            </a:endParaRPr>
          </a:p>
        </p:txBody>
      </p:sp>
      <p:sp>
        <p:nvSpPr>
          <p:cNvPr id="107" name="テキスト ボックス 106">
            <a:hlinkClick r:id="rId3" action="ppaction://hlinksldjump"/>
          </p:cNvPr>
          <p:cNvSpPr txBox="1"/>
          <p:nvPr/>
        </p:nvSpPr>
        <p:spPr>
          <a:xfrm>
            <a:off x="804372" y="4689599"/>
            <a:ext cx="10573241" cy="316800"/>
          </a:xfrm>
          <a:prstGeom prst="rect">
            <a:avLst/>
          </a:prstGeom>
          <a:solidFill>
            <a:schemeClr val="bg1"/>
          </a:solidFill>
        </p:spPr>
        <p:txBody>
          <a:bodyPr wrap="none" lIns="540000" tIns="0" rIns="0" bIns="0" rtlCol="0" anchor="ctr" anchorCtr="0">
            <a:noAutofit/>
          </a:bodyPr>
          <a:lstStyle/>
          <a:p>
            <a:pPr eaLnBrk="0" hangingPunct="0">
              <a:lnSpc>
                <a:spcPct val="150000"/>
              </a:lnSpc>
              <a:spcBef>
                <a:spcPts val="600"/>
              </a:spcBef>
            </a:pPr>
            <a:r>
              <a:rPr lang="en-US" altLang="ja-JP" sz="2000" b="1" dirty="0">
                <a:solidFill>
                  <a:prstClr val="black"/>
                </a:solidFill>
                <a:latin typeface="东芝黑体 Regular" panose="020B0500000000000000" pitchFamily="34" charset="-122"/>
                <a:ea typeface="东芝黑体 Regular" panose="020B0500000000000000" pitchFamily="34" charset="-122"/>
              </a:rPr>
              <a:t>Transistor-output photocoupler</a:t>
            </a:r>
          </a:p>
        </p:txBody>
      </p:sp>
      <p:sp>
        <p:nvSpPr>
          <p:cNvPr id="108" name="テキスト ボックス 107">
            <a:hlinkClick r:id="rId4" action="ppaction://hlinksldjump"/>
          </p:cNvPr>
          <p:cNvSpPr txBox="1"/>
          <p:nvPr/>
        </p:nvSpPr>
        <p:spPr>
          <a:xfrm>
            <a:off x="804372" y="2578019"/>
            <a:ext cx="10573241" cy="316800"/>
          </a:xfrm>
          <a:prstGeom prst="rect">
            <a:avLst/>
          </a:prstGeom>
          <a:solidFill>
            <a:schemeClr val="bg1"/>
          </a:solidFill>
        </p:spPr>
        <p:txBody>
          <a:bodyPr wrap="none" lIns="540000" tIns="0" rIns="0" bIns="0" rtlCol="0" anchor="ctr" anchorCtr="0">
            <a:noAutofit/>
          </a:bodyPr>
          <a:lstStyle/>
          <a:p>
            <a:pPr lvl="0">
              <a:spcBef>
                <a:spcPts val="300"/>
              </a:spcBef>
            </a:pPr>
            <a:r>
              <a:rPr lang="en-US" altLang="ja-JP" sz="2000" b="1" dirty="0">
                <a:solidFill>
                  <a:srgbClr val="7F7F7F">
                    <a:lumMod val="50000"/>
                  </a:srgbClr>
                </a:solidFill>
                <a:latin typeface="东芝黑体 Regular" panose="020B0500000000000000" pitchFamily="34" charset="-122"/>
                <a:ea typeface="东芝黑体 Regular" panose="020B0500000000000000" pitchFamily="34" charset="-122"/>
              </a:rPr>
              <a:t>U-MOS series </a:t>
            </a:r>
            <a:r>
              <a:rPr lang="en-US" altLang="ja-JP" sz="2000" b="1" dirty="0" smtClean="0">
                <a:solidFill>
                  <a:srgbClr val="7F7F7F">
                    <a:lumMod val="50000"/>
                  </a:srgbClr>
                </a:solidFill>
                <a:latin typeface="东芝黑体 Regular" panose="020B0500000000000000" pitchFamily="34" charset="-122"/>
                <a:ea typeface="东芝黑体 Regular" panose="020B0500000000000000" pitchFamily="34" charset="-122"/>
              </a:rPr>
              <a:t>power MOSFET</a:t>
            </a:r>
            <a:endParaRPr lang="en-US" altLang="ja-JP" sz="2000" b="1" dirty="0">
              <a:solidFill>
                <a:srgbClr val="7F7F7F">
                  <a:lumMod val="50000"/>
                </a:srgbClr>
              </a:solidFill>
              <a:latin typeface="东芝黑体 Regular" panose="020B0500000000000000" pitchFamily="34" charset="-122"/>
              <a:ea typeface="东芝黑体 Regular" panose="020B0500000000000000" pitchFamily="34" charset="-122"/>
            </a:endParaRPr>
          </a:p>
        </p:txBody>
      </p:sp>
      <p:sp>
        <p:nvSpPr>
          <p:cNvPr id="109" name="テキスト ボックス 108">
            <a:hlinkClick r:id="rId5" action="ppaction://hlinksldjump"/>
          </p:cNvPr>
          <p:cNvSpPr txBox="1"/>
          <p:nvPr/>
        </p:nvSpPr>
        <p:spPr>
          <a:xfrm>
            <a:off x="804372" y="3003018"/>
            <a:ext cx="10573241" cy="316800"/>
          </a:xfrm>
          <a:prstGeom prst="rect">
            <a:avLst/>
          </a:prstGeom>
          <a:solidFill>
            <a:schemeClr val="bg1"/>
          </a:solidFill>
        </p:spPr>
        <p:txBody>
          <a:bodyPr wrap="none" lIns="540000" tIns="0" rIns="0" bIns="0" rtlCol="0" anchor="ctr" anchorCtr="0">
            <a:noAutofit/>
          </a:bodyPr>
          <a:lstStyle/>
          <a:p>
            <a:pPr>
              <a:spcBef>
                <a:spcPts val="300"/>
              </a:spcBef>
            </a:pPr>
            <a:r>
              <a:rPr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rPr>
              <a:t>DTMOS IV </a:t>
            </a:r>
            <a:r>
              <a:rPr lang="en-US" altLang="ja-JP" sz="2000" b="1" dirty="0" smtClean="0">
                <a:solidFill>
                  <a:schemeClr val="tx2">
                    <a:lumMod val="50000"/>
                  </a:schemeClr>
                </a:solidFill>
                <a:latin typeface="东芝黑体 Regular" panose="020B0500000000000000" pitchFamily="34" charset="-122"/>
                <a:ea typeface="东芝黑体 Regular" panose="020B0500000000000000" pitchFamily="34" charset="-122"/>
              </a:rPr>
              <a:t>series power MOSFET</a:t>
            </a:r>
            <a:endParaRPr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endParaRPr>
          </a:p>
        </p:txBody>
      </p:sp>
      <p:sp>
        <p:nvSpPr>
          <p:cNvPr id="110" name="テキスト ボックス 109">
            <a:hlinkClick r:id="" action="ppaction://noaction"/>
          </p:cNvPr>
          <p:cNvSpPr txBox="1"/>
          <p:nvPr/>
        </p:nvSpPr>
        <p:spPr>
          <a:xfrm>
            <a:off x="804372" y="3841266"/>
            <a:ext cx="10573241" cy="316800"/>
          </a:xfrm>
          <a:prstGeom prst="rect">
            <a:avLst/>
          </a:prstGeom>
          <a:solidFill>
            <a:schemeClr val="bg1"/>
          </a:solidFill>
        </p:spPr>
        <p:txBody>
          <a:bodyPr wrap="none" lIns="540000" tIns="0" rIns="0" bIns="0" rtlCol="0" anchor="ctr" anchorCtr="0">
            <a:noAutofit/>
          </a:bodyPr>
          <a:lstStyle/>
          <a:p>
            <a:pPr>
              <a:spcBef>
                <a:spcPts val="300"/>
              </a:spcBef>
            </a:pPr>
            <a:r>
              <a:rPr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rPr>
              <a:t>Ultra low-noise op-amp</a:t>
            </a:r>
          </a:p>
        </p:txBody>
      </p:sp>
      <p:sp>
        <p:nvSpPr>
          <p:cNvPr id="112" name="円/楕円 111"/>
          <p:cNvSpPr/>
          <p:nvPr/>
        </p:nvSpPr>
        <p:spPr>
          <a:xfrm>
            <a:off x="9897914" y="5629874"/>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19" name="円/楕円 118"/>
          <p:cNvSpPr/>
          <p:nvPr/>
        </p:nvSpPr>
        <p:spPr>
          <a:xfrm>
            <a:off x="8013783" y="5629874"/>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0" name="テキスト ボックス 119">
            <a:hlinkClick r:id="rId3" action="ppaction://hlinksldjump"/>
          </p:cNvPr>
          <p:cNvSpPr txBox="1"/>
          <p:nvPr/>
        </p:nvSpPr>
        <p:spPr>
          <a:xfrm>
            <a:off x="804372" y="4267647"/>
            <a:ext cx="10573241" cy="316800"/>
          </a:xfrm>
          <a:prstGeom prst="rect">
            <a:avLst/>
          </a:prstGeom>
          <a:solidFill>
            <a:schemeClr val="bg1"/>
          </a:solidFill>
        </p:spPr>
        <p:txBody>
          <a:bodyPr wrap="none" lIns="540000" tIns="0" rIns="0" bIns="0" rtlCol="0" anchor="ctr" anchorCtr="0">
            <a:noAutofit/>
          </a:bodyPr>
          <a:lstStyle/>
          <a:p>
            <a:pPr eaLnBrk="0" hangingPunct="0">
              <a:lnSpc>
                <a:spcPct val="150000"/>
              </a:lnSpc>
              <a:spcBef>
                <a:spcPts val="600"/>
              </a:spcBef>
            </a:pPr>
            <a:r>
              <a:rPr kumimoji="0"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Small surface-mounted </a:t>
            </a:r>
            <a:r>
              <a:rPr kumimoji="0" lang="en-US" altLang="ja-JP" sz="2000" b="1" dirty="0" smtClean="0">
                <a:solidFill>
                  <a:schemeClr val="tx2">
                    <a:lumMod val="50000"/>
                  </a:schemeClr>
                </a:solidFill>
                <a:latin typeface="东芝黑体 Regular" panose="020B0500000000000000" pitchFamily="34" charset="-122"/>
                <a:ea typeface="东芝黑体 Regular" panose="020B0500000000000000" pitchFamily="34" charset="-122"/>
                <a:cs typeface="Meiryo UI" panose="020B0604030504040204" pitchFamily="50" charset="-128"/>
              </a:rPr>
              <a:t>LDO</a:t>
            </a:r>
            <a:endParaRPr kumimoji="0"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21" name="円/楕円 120"/>
          <p:cNvSpPr/>
          <p:nvPr/>
        </p:nvSpPr>
        <p:spPr>
          <a:xfrm>
            <a:off x="8013783" y="4319770"/>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2" name="円/楕円 121"/>
          <p:cNvSpPr/>
          <p:nvPr/>
        </p:nvSpPr>
        <p:spPr>
          <a:xfrm>
            <a:off x="9897914" y="516771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3" name="円/楕円 122"/>
          <p:cNvSpPr/>
          <p:nvPr/>
        </p:nvSpPr>
        <p:spPr>
          <a:xfrm>
            <a:off x="9897914" y="305273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4" name="円/楕円 123"/>
          <p:cNvSpPr/>
          <p:nvPr/>
        </p:nvSpPr>
        <p:spPr>
          <a:xfrm>
            <a:off x="9897914" y="220479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5" name="円/楕円 124"/>
          <p:cNvSpPr/>
          <p:nvPr/>
        </p:nvSpPr>
        <p:spPr bwMode="auto">
          <a:xfrm>
            <a:off x="5619471" y="789611"/>
            <a:ext cx="1257960" cy="1257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0" lang="en-US" altLang="ja-JP" sz="14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Three-phase</a:t>
            </a:r>
          </a:p>
          <a:p>
            <a:pPr algn="ctr"/>
            <a:r>
              <a:rPr kumimoji="0" lang="en-US" altLang="ja-JP" sz="14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brushless</a:t>
            </a:r>
          </a:p>
          <a:p>
            <a:pPr algn="ctr"/>
            <a:r>
              <a:rPr kumimoji="0" lang="en-US" altLang="ja-JP" sz="1400" b="1" dirty="0" smtClean="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motor </a:t>
            </a:r>
            <a:r>
              <a:rPr kumimoji="0" lang="en-US" altLang="ja-JP" sz="1400" b="1" dirty="0">
                <a:solidFill>
                  <a:schemeClr val="bg1"/>
                </a:solidFill>
                <a:latin typeface="东芝黑体 Regular" panose="020B0500000000000000" pitchFamily="34" charset="-122"/>
                <a:ea typeface="东芝黑体 Regular" panose="020B0500000000000000" pitchFamily="34" charset="-122"/>
                <a:cs typeface="Meiryo UI" panose="020B0604030504040204" pitchFamily="50" charset="-128"/>
              </a:rPr>
              <a:t>drive</a:t>
            </a:r>
          </a:p>
        </p:txBody>
      </p:sp>
      <p:sp>
        <p:nvSpPr>
          <p:cNvPr id="126" name="円/楕円 125"/>
          <p:cNvSpPr/>
          <p:nvPr/>
        </p:nvSpPr>
        <p:spPr bwMode="auto">
          <a:xfrm>
            <a:off x="7503603" y="789611"/>
            <a:ext cx="1257960" cy="1257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400" b="1" dirty="0" smtClean="0">
                <a:latin typeface="东芝黑体 Regular" panose="020B0500000000000000" pitchFamily="34" charset="-122"/>
                <a:ea typeface="东芝黑体 Regular" panose="020B0500000000000000" pitchFamily="34" charset="-122"/>
              </a:rPr>
              <a:t>Low-loss,</a:t>
            </a:r>
          </a:p>
          <a:p>
            <a:pPr algn="ctr"/>
            <a:r>
              <a:rPr lang="en-US" altLang="ja-JP" sz="1400" b="1" dirty="0" smtClean="0">
                <a:latin typeface="东芝黑体 Regular" panose="020B0500000000000000" pitchFamily="34" charset="-122"/>
                <a:ea typeface="东芝黑体 Regular" panose="020B0500000000000000" pitchFamily="34" charset="-122"/>
              </a:rPr>
              <a:t>low-heat,</a:t>
            </a:r>
          </a:p>
          <a:p>
            <a:pPr algn="ctr"/>
            <a:r>
              <a:rPr lang="en-US" altLang="ja-JP" sz="1400" b="1" dirty="0">
                <a:latin typeface="东芝黑体 Regular" panose="020B0500000000000000" pitchFamily="34" charset="-122"/>
                <a:ea typeface="东芝黑体 Regular" panose="020B0500000000000000" pitchFamily="34" charset="-122"/>
              </a:rPr>
              <a:t>a</a:t>
            </a:r>
            <a:r>
              <a:rPr lang="en-US" altLang="ja-JP" sz="1400" b="1" dirty="0" smtClean="0">
                <a:latin typeface="东芝黑体 Regular" panose="020B0500000000000000" pitchFamily="34" charset="-122"/>
                <a:ea typeface="东芝黑体 Regular" panose="020B0500000000000000" pitchFamily="34" charset="-122"/>
              </a:rPr>
              <a:t>nd heat </a:t>
            </a:r>
          </a:p>
          <a:p>
            <a:pPr algn="ctr"/>
            <a:r>
              <a:rPr lang="en-US" altLang="ja-JP" sz="1400" b="1" dirty="0" smtClean="0">
                <a:latin typeface="东芝黑体 Regular" panose="020B0500000000000000" pitchFamily="34" charset="-122"/>
                <a:ea typeface="东芝黑体 Regular" panose="020B0500000000000000" pitchFamily="34" charset="-122"/>
              </a:rPr>
              <a:t>efficiency</a:t>
            </a:r>
          </a:p>
        </p:txBody>
      </p:sp>
      <p:sp>
        <p:nvSpPr>
          <p:cNvPr id="127" name="円/楕円 126"/>
          <p:cNvSpPr/>
          <p:nvPr/>
        </p:nvSpPr>
        <p:spPr bwMode="auto">
          <a:xfrm>
            <a:off x="9393257" y="789611"/>
            <a:ext cx="1257960" cy="1257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08000" rIns="0" bIns="0" rtlCol="0" anchor="ctr"/>
          <a:lstStyle/>
          <a:p>
            <a:pPr algn="ctr"/>
            <a:r>
              <a:rPr lang="en-US" altLang="ja-JP" sz="1400" b="1" dirty="0" smtClean="0">
                <a:latin typeface="东芝黑体 Regular" panose="020B0500000000000000" pitchFamily="34" charset="-122"/>
                <a:ea typeface="东芝黑体 Regular" panose="020B0500000000000000" pitchFamily="34" charset="-122"/>
              </a:rPr>
              <a:t>Compatible</a:t>
            </a:r>
          </a:p>
          <a:p>
            <a:pPr algn="ctr"/>
            <a:r>
              <a:rPr lang="en-US" altLang="ja-JP" sz="1400" b="1" dirty="0" smtClean="0">
                <a:latin typeface="东芝黑体 Regular" panose="020B0500000000000000" pitchFamily="34" charset="-122"/>
                <a:ea typeface="东芝黑体 Regular" panose="020B0500000000000000" pitchFamily="34" charset="-122"/>
              </a:rPr>
              <a:t>with</a:t>
            </a:r>
          </a:p>
          <a:p>
            <a:pPr algn="ctr"/>
            <a:r>
              <a:rPr lang="en-US" altLang="ja-JP" sz="1400" b="1" dirty="0">
                <a:latin typeface="东芝黑体 Regular" panose="020B0500000000000000" pitchFamily="34" charset="-122"/>
                <a:ea typeface="东芝黑体 Regular" panose="020B0500000000000000" pitchFamily="34" charset="-122"/>
              </a:rPr>
              <a:t>c</a:t>
            </a:r>
            <a:r>
              <a:rPr lang="en-US" altLang="ja-JP" sz="1400" b="1" dirty="0" smtClean="0">
                <a:latin typeface="东芝黑体 Regular" panose="020B0500000000000000" pitchFamily="34" charset="-122"/>
                <a:ea typeface="东芝黑体 Regular" panose="020B0500000000000000" pitchFamily="34" charset="-122"/>
              </a:rPr>
              <a:t>ompact</a:t>
            </a:r>
          </a:p>
          <a:p>
            <a:pPr algn="ctr"/>
            <a:r>
              <a:rPr lang="en-US" altLang="ja-JP" sz="1400" b="1" dirty="0" smtClean="0">
                <a:latin typeface="东芝黑体 Regular" panose="020B0500000000000000" pitchFamily="34" charset="-122"/>
                <a:ea typeface="东芝黑体 Regular" panose="020B0500000000000000" pitchFamily="34" charset="-122"/>
              </a:rPr>
              <a:t>packages </a:t>
            </a:r>
            <a:endParaRPr lang="en-US" altLang="ja-JP" sz="1400" b="1" dirty="0">
              <a:latin typeface="东芝黑体 Regular" panose="020B0500000000000000" pitchFamily="34" charset="-122"/>
              <a:ea typeface="东芝黑体 Regular" panose="020B0500000000000000" pitchFamily="34" charset="-122"/>
            </a:endParaRPr>
          </a:p>
        </p:txBody>
      </p:sp>
      <p:sp>
        <p:nvSpPr>
          <p:cNvPr id="137" name="円/楕円 136"/>
          <p:cNvSpPr/>
          <p:nvPr/>
        </p:nvSpPr>
        <p:spPr>
          <a:xfrm>
            <a:off x="6129651" y="5167710"/>
            <a:ext cx="237600" cy="237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38" name="円/楕円 137"/>
          <p:cNvSpPr/>
          <p:nvPr/>
        </p:nvSpPr>
        <p:spPr>
          <a:xfrm>
            <a:off x="8013783" y="3052730"/>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40" name="円/楕円 139"/>
          <p:cNvSpPr/>
          <p:nvPr/>
        </p:nvSpPr>
        <p:spPr>
          <a:xfrm>
            <a:off x="8013783" y="2628760"/>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41" name="円/楕円 140"/>
          <p:cNvSpPr/>
          <p:nvPr/>
        </p:nvSpPr>
        <p:spPr>
          <a:xfrm>
            <a:off x="9897914" y="262876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42" name="円/楕円 141"/>
          <p:cNvSpPr/>
          <p:nvPr/>
        </p:nvSpPr>
        <p:spPr>
          <a:xfrm>
            <a:off x="9897914" y="474374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43" name="円/楕円 142"/>
          <p:cNvSpPr/>
          <p:nvPr/>
        </p:nvSpPr>
        <p:spPr>
          <a:xfrm>
            <a:off x="9897914" y="431977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44" name="円/楕円 143"/>
          <p:cNvSpPr/>
          <p:nvPr/>
        </p:nvSpPr>
        <p:spPr>
          <a:xfrm>
            <a:off x="9897914" y="3895800"/>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43" name="円/楕円 42"/>
          <p:cNvSpPr/>
          <p:nvPr/>
        </p:nvSpPr>
        <p:spPr>
          <a:xfrm>
            <a:off x="6129651" y="2624453"/>
            <a:ext cx="237600" cy="237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44" name="円/楕円 43"/>
          <p:cNvSpPr/>
          <p:nvPr/>
        </p:nvSpPr>
        <p:spPr>
          <a:xfrm>
            <a:off x="8013783" y="5167710"/>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45" name="テキスト ボックス 44">
            <a:hlinkClick r:id="rId5" action="ppaction://hlinksldjump"/>
          </p:cNvPr>
          <p:cNvSpPr txBox="1"/>
          <p:nvPr/>
        </p:nvSpPr>
        <p:spPr>
          <a:xfrm>
            <a:off x="804371" y="3422820"/>
            <a:ext cx="10573241" cy="316800"/>
          </a:xfrm>
          <a:prstGeom prst="rect">
            <a:avLst/>
          </a:prstGeom>
          <a:solidFill>
            <a:schemeClr val="bg1"/>
          </a:solidFill>
        </p:spPr>
        <p:txBody>
          <a:bodyPr wrap="none" lIns="540000" tIns="0" rIns="0" bIns="0" rtlCol="0" anchor="ctr" anchorCtr="0">
            <a:noAutofit/>
          </a:bodyPr>
          <a:lstStyle/>
          <a:p>
            <a:pPr>
              <a:spcBef>
                <a:spcPts val="300"/>
              </a:spcBef>
            </a:pPr>
            <a:r>
              <a:rPr lang="en-US" altLang="ja-JP" sz="2000" b="1" dirty="0" smtClean="0">
                <a:solidFill>
                  <a:schemeClr val="tx2">
                    <a:lumMod val="50000"/>
                  </a:schemeClr>
                </a:solidFill>
                <a:latin typeface="东芝黑体 Regular" panose="020B0500000000000000" pitchFamily="34" charset="-122"/>
                <a:ea typeface="东芝黑体 Regular" panose="020B0500000000000000" pitchFamily="34" charset="-122"/>
              </a:rPr>
              <a:t>Small signal MOSFET</a:t>
            </a:r>
            <a:endParaRPr lang="en-US" altLang="ja-JP" sz="2000" b="1" dirty="0">
              <a:solidFill>
                <a:schemeClr val="tx2">
                  <a:lumMod val="50000"/>
                </a:schemeClr>
              </a:solidFill>
              <a:latin typeface="东芝黑体 Regular" panose="020B0500000000000000" pitchFamily="34" charset="-122"/>
              <a:ea typeface="东芝黑体 Regular" panose="020B0500000000000000" pitchFamily="34" charset="-122"/>
            </a:endParaRPr>
          </a:p>
        </p:txBody>
      </p:sp>
      <p:sp>
        <p:nvSpPr>
          <p:cNvPr id="46" name="円/楕円 45"/>
          <p:cNvSpPr/>
          <p:nvPr/>
        </p:nvSpPr>
        <p:spPr>
          <a:xfrm>
            <a:off x="9897913" y="3472532"/>
            <a:ext cx="237600" cy="237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48" name="円/楕円 47"/>
          <p:cNvSpPr/>
          <p:nvPr/>
        </p:nvSpPr>
        <p:spPr>
          <a:xfrm>
            <a:off x="8013782" y="3472532"/>
            <a:ext cx="237600" cy="23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49" name="円/楕円 48"/>
          <p:cNvSpPr/>
          <p:nvPr/>
        </p:nvSpPr>
        <p:spPr>
          <a:xfrm>
            <a:off x="6129651" y="5629874"/>
            <a:ext cx="237600" cy="237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东芝黑体 Regular" panose="020B0500000000000000" pitchFamily="34" charset="-122"/>
              <a:ea typeface="东芝黑体 Regular" panose="020B0500000000000000" pitchFamily="34" charset="-122"/>
            </a:endParaRPr>
          </a:p>
        </p:txBody>
      </p:sp>
      <p:sp>
        <p:nvSpPr>
          <p:cNvPr id="128" name="円/楕円 127">
            <a:hlinkClick r:id="rId5" action="ppaction://hlinksldjump"/>
          </p:cNvPr>
          <p:cNvSpPr/>
          <p:nvPr/>
        </p:nvSpPr>
        <p:spPr>
          <a:xfrm>
            <a:off x="886154" y="2186209"/>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a:solidFill>
                  <a:srgbClr val="FFFFFF"/>
                </a:solidFill>
                <a:latin typeface="东芝黑体 Regular" panose="020B0500000000000000" pitchFamily="34" charset="-122"/>
                <a:ea typeface="东芝黑体 Regular" panose="020B0500000000000000" pitchFamily="34" charset="-122"/>
              </a:rPr>
              <a:t>1</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29" name="円/楕円 128">
            <a:hlinkClick r:id="rId4" action="ppaction://hlinksldjump"/>
          </p:cNvPr>
          <p:cNvSpPr/>
          <p:nvPr/>
        </p:nvSpPr>
        <p:spPr>
          <a:xfrm>
            <a:off x="886154" y="2608339"/>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2</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0" name="円/楕円 129">
            <a:hlinkClick r:id="rId4" action="ppaction://hlinksldjump"/>
          </p:cNvPr>
          <p:cNvSpPr/>
          <p:nvPr/>
        </p:nvSpPr>
        <p:spPr>
          <a:xfrm>
            <a:off x="886154" y="3033338"/>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a:solidFill>
                  <a:srgbClr val="FFFFFF"/>
                </a:solidFill>
                <a:latin typeface="东芝黑体 Regular" panose="020B0500000000000000" pitchFamily="34" charset="-122"/>
                <a:ea typeface="东芝黑体 Regular" panose="020B0500000000000000" pitchFamily="34" charset="-122"/>
              </a:rPr>
              <a:t>3</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1" name="円/楕円 130">
            <a:hlinkClick r:id="" action="ppaction://noaction"/>
          </p:cNvPr>
          <p:cNvSpPr/>
          <p:nvPr/>
        </p:nvSpPr>
        <p:spPr>
          <a:xfrm>
            <a:off x="886154" y="3871586"/>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5</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2" name="円/楕円 131">
            <a:hlinkClick r:id="rId3" action="ppaction://hlinksldjump"/>
          </p:cNvPr>
          <p:cNvSpPr/>
          <p:nvPr/>
        </p:nvSpPr>
        <p:spPr>
          <a:xfrm>
            <a:off x="886154" y="4297967"/>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6</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3" name="円/楕円 132">
            <a:hlinkClick r:id="" action="ppaction://noaction"/>
          </p:cNvPr>
          <p:cNvSpPr/>
          <p:nvPr/>
        </p:nvSpPr>
        <p:spPr>
          <a:xfrm>
            <a:off x="886154" y="4719919"/>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7</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4" name="円/楕円 133">
            <a:hlinkClick r:id="rId2" action="ppaction://hlinksldjump"/>
          </p:cNvPr>
          <p:cNvSpPr/>
          <p:nvPr/>
        </p:nvSpPr>
        <p:spPr>
          <a:xfrm>
            <a:off x="886154" y="5148574"/>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a:solidFill>
                  <a:srgbClr val="FFFFFF"/>
                </a:solidFill>
                <a:latin typeface="东芝黑体 Regular" panose="020B0500000000000000" pitchFamily="34" charset="-122"/>
                <a:ea typeface="东芝黑体 Regular" panose="020B0500000000000000" pitchFamily="34" charset="-122"/>
              </a:rPr>
              <a:t>8</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135" name="円/楕円 134">
            <a:hlinkClick r:id="rId6" action="ppaction://hlinksldjump"/>
          </p:cNvPr>
          <p:cNvSpPr/>
          <p:nvPr/>
        </p:nvSpPr>
        <p:spPr>
          <a:xfrm>
            <a:off x="883087" y="5604751"/>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9</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
        <p:nvSpPr>
          <p:cNvPr id="47" name="円/楕円 46">
            <a:hlinkClick r:id="rId4" action="ppaction://hlinksldjump"/>
          </p:cNvPr>
          <p:cNvSpPr/>
          <p:nvPr/>
        </p:nvSpPr>
        <p:spPr>
          <a:xfrm>
            <a:off x="886153" y="3453140"/>
            <a:ext cx="256160" cy="256160"/>
          </a:xfrm>
          <a:prstGeom prst="ellipse">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altLang="ja-JP" sz="1600" dirty="0" smtClean="0">
                <a:solidFill>
                  <a:srgbClr val="FFFFFF"/>
                </a:solidFill>
                <a:latin typeface="东芝黑体 Regular" panose="020B0500000000000000" pitchFamily="34" charset="-122"/>
                <a:ea typeface="东芝黑体 Regular" panose="020B0500000000000000" pitchFamily="34" charset="-122"/>
              </a:rPr>
              <a:t>4</a:t>
            </a:r>
            <a:endParaRPr lang="ja-JP" altLang="en-US" sz="1600" dirty="0">
              <a:solidFill>
                <a:srgbClr val="FFFFFF"/>
              </a:solidFill>
              <a:latin typeface="东芝黑体 Regular" panose="020B0500000000000000" pitchFamily="34" charset="-122"/>
              <a:ea typeface="东芝黑体 Regular" panose="020B0500000000000000" pitchFamily="34" charset="-122"/>
            </a:endParaRPr>
          </a:p>
        </p:txBody>
      </p:sp>
    </p:spTree>
    <p:extLst>
      <p:ext uri="{BB962C8B-B14F-4D97-AF65-F5344CB8AC3E}">
        <p14:creationId xmlns:p14="http://schemas.microsoft.com/office/powerpoint/2010/main" val="196500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zh-CN" altLang="en-US" sz="2800" dirty="0">
                <a:latin typeface="东芝黑体 Bold" panose="020B0800000000000000" pitchFamily="34" charset="-122"/>
                <a:ea typeface="东芝黑体 Bold" panose="020B0800000000000000" pitchFamily="34" charset="-122"/>
              </a:rPr>
              <a:t>电</a:t>
            </a:r>
            <a:r>
              <a:rPr lang="zh-CN" altLang="en-US" sz="2800" dirty="0" smtClean="0">
                <a:latin typeface="东芝黑体 Bold" panose="020B0800000000000000" pitchFamily="34" charset="-122"/>
                <a:ea typeface="东芝黑体 Bold" panose="020B0800000000000000" pitchFamily="34" charset="-122"/>
              </a:rPr>
              <a:t>动工具系统方框图</a:t>
            </a:r>
            <a:endParaRPr lang="en-US" sz="2800" dirty="0">
              <a:latin typeface="东芝黑体 Bold" panose="020B0800000000000000" pitchFamily="34" charset="-122"/>
              <a:ea typeface="东芝黑体 Bold" panose="020B0800000000000000" pitchFamily="34" charset="-122"/>
            </a:endParaRPr>
          </a:p>
        </p:txBody>
      </p:sp>
      <p:pic>
        <p:nvPicPr>
          <p:cNvPr id="4" name="図 7"/>
          <p:cNvPicPr>
            <a:picLocks noChangeAspect="1"/>
          </p:cNvPicPr>
          <p:nvPr/>
        </p:nvPicPr>
        <p:blipFill>
          <a:blip r:embed="rId2"/>
          <a:stretch>
            <a:fillRect/>
          </a:stretch>
        </p:blipFill>
        <p:spPr>
          <a:xfrm>
            <a:off x="1282889" y="1121481"/>
            <a:ext cx="9160469" cy="5006365"/>
          </a:xfrm>
          <a:prstGeom prst="rect">
            <a:avLst/>
          </a:prstGeom>
        </p:spPr>
      </p:pic>
    </p:spTree>
    <p:extLst>
      <p:ext uri="{BB962C8B-B14F-4D97-AF65-F5344CB8AC3E}">
        <p14:creationId xmlns:p14="http://schemas.microsoft.com/office/powerpoint/2010/main" val="35154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0"/>
          </p:nvPr>
        </p:nvSpPr>
        <p:spPr/>
        <p:txBody>
          <a:bodyPr/>
          <a:lstStyle/>
          <a:p>
            <a:r>
              <a:rPr kumimoji="1" lang="en-US" altLang="ja-JP" dirty="0" smtClean="0"/>
              <a:t>01</a:t>
            </a:r>
            <a:endParaRPr kumimoji="1" lang="ja-JP" altLang="en-US" dirty="0"/>
          </a:p>
        </p:txBody>
      </p:sp>
      <p:sp>
        <p:nvSpPr>
          <p:cNvPr id="13" name="タイトル 12"/>
          <p:cNvSpPr>
            <a:spLocks noGrp="1"/>
          </p:cNvSpPr>
          <p:nvPr>
            <p:ph type="title"/>
          </p:nvPr>
        </p:nvSpPr>
        <p:spPr>
          <a:xfrm>
            <a:off x="540000" y="3168000"/>
            <a:ext cx="5344263" cy="505588"/>
          </a:xfrm>
        </p:spPr>
        <p:txBody>
          <a:bodyPr/>
          <a:lstStyle/>
          <a:p>
            <a:r>
              <a:rPr lang="zh-CN" altLang="en-US" sz="4000" dirty="0">
                <a:latin typeface="东芝黑体 Bold" panose="020B0800000000000000" pitchFamily="34" charset="-122"/>
                <a:ea typeface="东芝黑体 Bold" panose="020B0800000000000000" pitchFamily="34" charset="-122"/>
              </a:rPr>
              <a:t>马</a:t>
            </a:r>
            <a:r>
              <a:rPr lang="zh-CN" altLang="en-US" sz="4000" dirty="0" smtClean="0">
                <a:latin typeface="东芝黑体 Bold" panose="020B0800000000000000" pitchFamily="34" charset="-122"/>
                <a:ea typeface="东芝黑体 Bold" panose="020B0800000000000000" pitchFamily="34" charset="-122"/>
              </a:rPr>
              <a:t>达驱动及主控电路</a:t>
            </a:r>
            <a:r>
              <a:rPr lang="en-US" altLang="ja-JP" sz="4000" dirty="0" smtClean="0">
                <a:latin typeface="东芝黑体 Bold" panose="020B0800000000000000" pitchFamily="34" charset="-122"/>
                <a:ea typeface="东芝黑体 Bold" panose="020B0800000000000000" pitchFamily="34" charset="-122"/>
              </a:rPr>
              <a:t> </a:t>
            </a:r>
            <a:endParaRPr kumimoji="1" lang="ja-JP" altLang="en-US" sz="40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398689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11445765" cy="749165"/>
          </a:xfrm>
        </p:spPr>
        <p:txBody>
          <a:bodyPr anchor="b"/>
          <a:lstStyle/>
          <a:p>
            <a:r>
              <a:rPr lang="en-US" altLang="ja-JP" sz="2800" b="1" dirty="0" smtClean="0">
                <a:latin typeface="东芝黑体 Bold" panose="020B0800000000000000" pitchFamily="34" charset="-122"/>
                <a:ea typeface="东芝黑体 Bold" panose="020B0800000000000000" pitchFamily="34" charset="-122"/>
                <a:cs typeface="Segoe UI" panose="020B0502040204020203" pitchFamily="34" charset="0"/>
              </a:rPr>
              <a:t> </a:t>
            </a:r>
            <a:r>
              <a:rPr lang="zh-CN" altLang="en-US" sz="2800" dirty="0">
                <a:latin typeface="东芝黑体 Bold" panose="020B0800000000000000" pitchFamily="34" charset="-122"/>
                <a:ea typeface="东芝黑体 Bold" panose="020B0800000000000000" pitchFamily="34" charset="-122"/>
              </a:rPr>
              <a:t>主</a:t>
            </a:r>
            <a:r>
              <a:rPr lang="zh-CN" altLang="en-US" sz="2800" dirty="0" smtClean="0">
                <a:latin typeface="东芝黑体 Bold" panose="020B0800000000000000" pitchFamily="34" charset="-122"/>
                <a:ea typeface="东芝黑体 Bold" panose="020B0800000000000000" pitchFamily="34" charset="-122"/>
              </a:rPr>
              <a:t>控系统方框图</a:t>
            </a:r>
            <a:r>
              <a:rPr lang="en-US" altLang="ja-JP" sz="2800" b="1" dirty="0" smtClean="0">
                <a:latin typeface="东芝黑体 Bold" panose="020B0800000000000000" pitchFamily="34" charset="-122"/>
                <a:ea typeface="东芝黑体 Bold" panose="020B0800000000000000" pitchFamily="34" charset="-122"/>
                <a:cs typeface="Segoe UI" panose="020B0502040204020203" pitchFamily="34" charset="0"/>
              </a:rPr>
              <a:t> </a:t>
            </a:r>
            <a:endParaRPr kumimoji="1" lang="ja-JP" altLang="en-US" sz="2800" dirty="0">
              <a:latin typeface="东芝黑体 Bold" panose="020B0800000000000000" pitchFamily="34" charset="-122"/>
              <a:ea typeface="东芝黑体 Bold" panose="020B0800000000000000" pitchFamily="34" charset="-122"/>
              <a:cs typeface="Segoe UI" panose="020B0502040204020203" pitchFamily="34" charset="0"/>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43232218"/>
              </p:ext>
            </p:extLst>
          </p:nvPr>
        </p:nvGraphicFramePr>
        <p:xfrm>
          <a:off x="126279" y="942432"/>
          <a:ext cx="9075761" cy="4912458"/>
        </p:xfrm>
        <a:graphic>
          <a:graphicData uri="http://schemas.openxmlformats.org/presentationml/2006/ole">
            <mc:AlternateContent xmlns:mc="http://schemas.openxmlformats.org/markup-compatibility/2006">
              <mc:Choice xmlns:v="urn:schemas-microsoft-com:vml" Requires="v">
                <p:oleObj spid="_x0000_s3460" name="Visio" r:id="rId3" imgW="5920234" imgH="2814266" progId="Visio.Drawing.11">
                  <p:embed/>
                </p:oleObj>
              </mc:Choice>
              <mc:Fallback>
                <p:oleObj name="Visio" r:id="rId3" imgW="5920234" imgH="2814266" progId="Visio.Drawing.11">
                  <p:embed/>
                  <p:pic>
                    <p:nvPicPr>
                      <p:cNvPr id="0" name=""/>
                      <p:cNvPicPr/>
                      <p:nvPr/>
                    </p:nvPicPr>
                    <p:blipFill>
                      <a:blip r:embed="rId4"/>
                      <a:stretch>
                        <a:fillRect/>
                      </a:stretch>
                    </p:blipFill>
                    <p:spPr>
                      <a:xfrm>
                        <a:off x="126279" y="942432"/>
                        <a:ext cx="9075761" cy="4912458"/>
                      </a:xfrm>
                      <a:prstGeom prst="rect">
                        <a:avLst/>
                      </a:prstGeom>
                    </p:spPr>
                  </p:pic>
                </p:oleObj>
              </mc:Fallback>
            </mc:AlternateContent>
          </a:graphicData>
        </a:graphic>
      </p:graphicFrame>
      <p:sp>
        <p:nvSpPr>
          <p:cNvPr id="5" name="Freeform 5"/>
          <p:cNvSpPr>
            <a:spLocks noEditPoints="1"/>
          </p:cNvSpPr>
          <p:nvPr/>
        </p:nvSpPr>
        <p:spPr bwMode="auto">
          <a:xfrm flipH="1">
            <a:off x="9202040" y="2693519"/>
            <a:ext cx="2671022" cy="2473641"/>
          </a:xfrm>
          <a:custGeom>
            <a:avLst/>
            <a:gdLst>
              <a:gd name="T0" fmla="*/ 1805 w 1859"/>
              <a:gd name="T1" fmla="*/ 78 h 1721"/>
              <a:gd name="T2" fmla="*/ 1329 w 1859"/>
              <a:gd name="T3" fmla="*/ 78 h 1721"/>
              <a:gd name="T4" fmla="*/ 1003 w 1859"/>
              <a:gd name="T5" fmla="*/ 38 h 1721"/>
              <a:gd name="T6" fmla="*/ 665 w 1859"/>
              <a:gd name="T7" fmla="*/ 38 h 1721"/>
              <a:gd name="T8" fmla="*/ 662 w 1859"/>
              <a:gd name="T9" fmla="*/ 38 h 1721"/>
              <a:gd name="T10" fmla="*/ 657 w 1859"/>
              <a:gd name="T11" fmla="*/ 40 h 1721"/>
              <a:gd name="T12" fmla="*/ 596 w 1859"/>
              <a:gd name="T13" fmla="*/ 91 h 1721"/>
              <a:gd name="T14" fmla="*/ 500 w 1859"/>
              <a:gd name="T15" fmla="*/ 130 h 1721"/>
              <a:gd name="T16" fmla="*/ 419 w 1859"/>
              <a:gd name="T17" fmla="*/ 158 h 1721"/>
              <a:gd name="T18" fmla="*/ 413 w 1859"/>
              <a:gd name="T19" fmla="*/ 159 h 1721"/>
              <a:gd name="T20" fmla="*/ 366 w 1859"/>
              <a:gd name="T21" fmla="*/ 190 h 1721"/>
              <a:gd name="T22" fmla="*/ 49 w 1859"/>
              <a:gd name="T23" fmla="*/ 241 h 1721"/>
              <a:gd name="T24" fmla="*/ 7 w 1859"/>
              <a:gd name="T25" fmla="*/ 290 h 1721"/>
              <a:gd name="T26" fmla="*/ 366 w 1859"/>
              <a:gd name="T27" fmla="*/ 315 h 1721"/>
              <a:gd name="T28" fmla="*/ 413 w 1859"/>
              <a:gd name="T29" fmla="*/ 396 h 1721"/>
              <a:gd name="T30" fmla="*/ 416 w 1859"/>
              <a:gd name="T31" fmla="*/ 397 h 1721"/>
              <a:gd name="T32" fmla="*/ 490 w 1859"/>
              <a:gd name="T33" fmla="*/ 411 h 1721"/>
              <a:gd name="T34" fmla="*/ 591 w 1859"/>
              <a:gd name="T35" fmla="*/ 453 h 1721"/>
              <a:gd name="T36" fmla="*/ 656 w 1859"/>
              <a:gd name="T37" fmla="*/ 514 h 1721"/>
              <a:gd name="T38" fmla="*/ 660 w 1859"/>
              <a:gd name="T39" fmla="*/ 516 h 1721"/>
              <a:gd name="T40" fmla="*/ 665 w 1859"/>
              <a:gd name="T41" fmla="*/ 517 h 1721"/>
              <a:gd name="T42" fmla="*/ 735 w 1859"/>
              <a:gd name="T43" fmla="*/ 545 h 1721"/>
              <a:gd name="T44" fmla="*/ 972 w 1859"/>
              <a:gd name="T45" fmla="*/ 802 h 1721"/>
              <a:gd name="T46" fmla="*/ 1015 w 1859"/>
              <a:gd name="T47" fmla="*/ 879 h 1721"/>
              <a:gd name="T48" fmla="*/ 1067 w 1859"/>
              <a:gd name="T49" fmla="*/ 1703 h 1721"/>
              <a:gd name="T50" fmla="*/ 1525 w 1859"/>
              <a:gd name="T51" fmla="*/ 1721 h 1721"/>
              <a:gd name="T52" fmla="*/ 1518 w 1859"/>
              <a:gd name="T53" fmla="*/ 826 h 1721"/>
              <a:gd name="T54" fmla="*/ 1813 w 1859"/>
              <a:gd name="T55" fmla="*/ 465 h 1721"/>
              <a:gd name="T56" fmla="*/ 1813 w 1859"/>
              <a:gd name="T57" fmla="*/ 120 h 1721"/>
              <a:gd name="T58" fmla="*/ 42 w 1859"/>
              <a:gd name="T59" fmla="*/ 277 h 1721"/>
              <a:gd name="T60" fmla="*/ 366 w 1859"/>
              <a:gd name="T61" fmla="*/ 287 h 1721"/>
              <a:gd name="T62" fmla="*/ 394 w 1859"/>
              <a:gd name="T63" fmla="*/ 301 h 1721"/>
              <a:gd name="T64" fmla="*/ 405 w 1859"/>
              <a:gd name="T65" fmla="*/ 194 h 1721"/>
              <a:gd name="T66" fmla="*/ 433 w 1859"/>
              <a:gd name="T67" fmla="*/ 369 h 1721"/>
              <a:gd name="T68" fmla="*/ 490 w 1859"/>
              <a:gd name="T69" fmla="*/ 369 h 1721"/>
              <a:gd name="T70" fmla="*/ 518 w 1859"/>
              <a:gd name="T71" fmla="*/ 383 h 1721"/>
              <a:gd name="T72" fmla="*/ 591 w 1859"/>
              <a:gd name="T73" fmla="*/ 135 h 1721"/>
              <a:gd name="T74" fmla="*/ 619 w 1859"/>
              <a:gd name="T75" fmla="*/ 446 h 1721"/>
              <a:gd name="T76" fmla="*/ 619 w 1859"/>
              <a:gd name="T77" fmla="*/ 108 h 1721"/>
              <a:gd name="T78" fmla="*/ 679 w 1859"/>
              <a:gd name="T79" fmla="*/ 489 h 1721"/>
              <a:gd name="T80" fmla="*/ 989 w 1859"/>
              <a:gd name="T81" fmla="*/ 489 h 1721"/>
              <a:gd name="T82" fmla="*/ 1032 w 1859"/>
              <a:gd name="T83" fmla="*/ 843 h 1721"/>
              <a:gd name="T84" fmla="*/ 1079 w 1859"/>
              <a:gd name="T85" fmla="*/ 628 h 1721"/>
              <a:gd name="T86" fmla="*/ 1003 w 1859"/>
              <a:gd name="T87" fmla="*/ 517 h 1721"/>
              <a:gd name="T88" fmla="*/ 1297 w 1859"/>
              <a:gd name="T89" fmla="*/ 506 h 1721"/>
              <a:gd name="T90" fmla="*/ 1226 w 1859"/>
              <a:gd name="T91" fmla="*/ 693 h 1721"/>
              <a:gd name="T92" fmla="*/ 1329 w 1859"/>
              <a:gd name="T93" fmla="*/ 477 h 1721"/>
              <a:gd name="T94" fmla="*/ 1357 w 1859"/>
              <a:gd name="T95" fmla="*/ 517 h 1721"/>
              <a:gd name="T96" fmla="*/ 1648 w 1859"/>
              <a:gd name="T97" fmla="*/ 735 h 1721"/>
              <a:gd name="T98" fmla="*/ 1506 w 1859"/>
              <a:gd name="T99" fmla="*/ 907 h 1721"/>
              <a:gd name="T100" fmla="*/ 1143 w 1859"/>
              <a:gd name="T101" fmla="*/ 1109 h 1721"/>
              <a:gd name="T102" fmla="*/ 1501 w 1859"/>
              <a:gd name="T103" fmla="*/ 557 h 1721"/>
              <a:gd name="T104" fmla="*/ 1597 w 1859"/>
              <a:gd name="T105" fmla="*/ 536 h 1721"/>
              <a:gd name="T106" fmla="*/ 1785 w 1859"/>
              <a:gd name="T107" fmla="*/ 125 h 1721"/>
              <a:gd name="T108" fmla="*/ 1449 w 1859"/>
              <a:gd name="T109" fmla="*/ 524 h 1721"/>
              <a:gd name="T110" fmla="*/ 1176 w 1859"/>
              <a:gd name="T111" fmla="*/ 442 h 1721"/>
              <a:gd name="T112" fmla="*/ 1341 w 1859"/>
              <a:gd name="T113" fmla="*/ 103 h 1721"/>
              <a:gd name="T114" fmla="*/ 1785 w 1859"/>
              <a:gd name="T115" fmla="*/ 99 h 1721"/>
              <a:gd name="T116" fmla="*/ 1831 w 1859"/>
              <a:gd name="T117" fmla="*/ 285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9" h="1721">
                <a:moveTo>
                  <a:pt x="1813" y="120"/>
                </a:moveTo>
                <a:cubicBezTo>
                  <a:pt x="1813" y="90"/>
                  <a:pt x="1813" y="90"/>
                  <a:pt x="1813" y="90"/>
                </a:cubicBezTo>
                <a:cubicBezTo>
                  <a:pt x="1813" y="85"/>
                  <a:pt x="1810" y="80"/>
                  <a:pt x="1805" y="78"/>
                </a:cubicBezTo>
                <a:cubicBezTo>
                  <a:pt x="1673" y="16"/>
                  <a:pt x="1473" y="4"/>
                  <a:pt x="1451" y="3"/>
                </a:cubicBezTo>
                <a:cubicBezTo>
                  <a:pt x="1404" y="0"/>
                  <a:pt x="1382" y="25"/>
                  <a:pt x="1363" y="48"/>
                </a:cubicBezTo>
                <a:cubicBezTo>
                  <a:pt x="1352" y="60"/>
                  <a:pt x="1342" y="71"/>
                  <a:pt x="1329" y="78"/>
                </a:cubicBezTo>
                <a:cubicBezTo>
                  <a:pt x="1309" y="87"/>
                  <a:pt x="1164" y="86"/>
                  <a:pt x="1017" y="83"/>
                </a:cubicBezTo>
                <a:cubicBezTo>
                  <a:pt x="1017" y="52"/>
                  <a:pt x="1017" y="52"/>
                  <a:pt x="1017" y="52"/>
                </a:cubicBezTo>
                <a:cubicBezTo>
                  <a:pt x="1017" y="44"/>
                  <a:pt x="1011" y="38"/>
                  <a:pt x="1003" y="38"/>
                </a:cubicBezTo>
                <a:cubicBezTo>
                  <a:pt x="665" y="38"/>
                  <a:pt x="665" y="38"/>
                  <a:pt x="665" y="38"/>
                </a:cubicBezTo>
                <a:cubicBezTo>
                  <a:pt x="665" y="38"/>
                  <a:pt x="665" y="38"/>
                  <a:pt x="665" y="38"/>
                </a:cubicBezTo>
                <a:cubicBezTo>
                  <a:pt x="665" y="38"/>
                  <a:pt x="665" y="38"/>
                  <a:pt x="665" y="38"/>
                </a:cubicBezTo>
                <a:cubicBezTo>
                  <a:pt x="665" y="38"/>
                  <a:pt x="665" y="38"/>
                  <a:pt x="665" y="38"/>
                </a:cubicBezTo>
                <a:cubicBezTo>
                  <a:pt x="664" y="38"/>
                  <a:pt x="663" y="38"/>
                  <a:pt x="662" y="38"/>
                </a:cubicBezTo>
                <a:cubicBezTo>
                  <a:pt x="662" y="38"/>
                  <a:pt x="662" y="38"/>
                  <a:pt x="662" y="38"/>
                </a:cubicBezTo>
                <a:cubicBezTo>
                  <a:pt x="661" y="38"/>
                  <a:pt x="660" y="38"/>
                  <a:pt x="660" y="39"/>
                </a:cubicBezTo>
                <a:cubicBezTo>
                  <a:pt x="660" y="39"/>
                  <a:pt x="659" y="39"/>
                  <a:pt x="659" y="39"/>
                </a:cubicBezTo>
                <a:cubicBezTo>
                  <a:pt x="659" y="39"/>
                  <a:pt x="658" y="39"/>
                  <a:pt x="657" y="40"/>
                </a:cubicBezTo>
                <a:cubicBezTo>
                  <a:pt x="657" y="40"/>
                  <a:pt x="657" y="40"/>
                  <a:pt x="657" y="40"/>
                </a:cubicBezTo>
                <a:cubicBezTo>
                  <a:pt x="656" y="41"/>
                  <a:pt x="656" y="41"/>
                  <a:pt x="656" y="41"/>
                </a:cubicBezTo>
                <a:cubicBezTo>
                  <a:pt x="596" y="91"/>
                  <a:pt x="596" y="91"/>
                  <a:pt x="596" y="91"/>
                </a:cubicBezTo>
                <a:cubicBezTo>
                  <a:pt x="593" y="94"/>
                  <a:pt x="591" y="98"/>
                  <a:pt x="591" y="102"/>
                </a:cubicBezTo>
                <a:cubicBezTo>
                  <a:pt x="591" y="106"/>
                  <a:pt x="591" y="106"/>
                  <a:pt x="591" y="106"/>
                </a:cubicBezTo>
                <a:cubicBezTo>
                  <a:pt x="500" y="130"/>
                  <a:pt x="500" y="130"/>
                  <a:pt x="500" y="130"/>
                </a:cubicBezTo>
                <a:cubicBezTo>
                  <a:pt x="494" y="132"/>
                  <a:pt x="490" y="137"/>
                  <a:pt x="490" y="144"/>
                </a:cubicBezTo>
                <a:cubicBezTo>
                  <a:pt x="490" y="158"/>
                  <a:pt x="490" y="158"/>
                  <a:pt x="490" y="158"/>
                </a:cubicBezTo>
                <a:cubicBezTo>
                  <a:pt x="419" y="158"/>
                  <a:pt x="419" y="158"/>
                  <a:pt x="419" y="158"/>
                </a:cubicBezTo>
                <a:cubicBezTo>
                  <a:pt x="418" y="158"/>
                  <a:pt x="418" y="158"/>
                  <a:pt x="417" y="158"/>
                </a:cubicBezTo>
                <a:cubicBezTo>
                  <a:pt x="417" y="158"/>
                  <a:pt x="417" y="158"/>
                  <a:pt x="416" y="158"/>
                </a:cubicBezTo>
                <a:cubicBezTo>
                  <a:pt x="415" y="158"/>
                  <a:pt x="414" y="159"/>
                  <a:pt x="413" y="159"/>
                </a:cubicBezTo>
                <a:cubicBezTo>
                  <a:pt x="413" y="159"/>
                  <a:pt x="413" y="159"/>
                  <a:pt x="413" y="159"/>
                </a:cubicBezTo>
                <a:cubicBezTo>
                  <a:pt x="374" y="177"/>
                  <a:pt x="374" y="177"/>
                  <a:pt x="374" y="177"/>
                </a:cubicBezTo>
                <a:cubicBezTo>
                  <a:pt x="369" y="179"/>
                  <a:pt x="366" y="184"/>
                  <a:pt x="366" y="190"/>
                </a:cubicBezTo>
                <a:cubicBezTo>
                  <a:pt x="366" y="239"/>
                  <a:pt x="366" y="239"/>
                  <a:pt x="366" y="239"/>
                </a:cubicBezTo>
                <a:cubicBezTo>
                  <a:pt x="56" y="239"/>
                  <a:pt x="56" y="239"/>
                  <a:pt x="56" y="239"/>
                </a:cubicBezTo>
                <a:cubicBezTo>
                  <a:pt x="53" y="239"/>
                  <a:pt x="51" y="240"/>
                  <a:pt x="49" y="241"/>
                </a:cubicBezTo>
                <a:cubicBezTo>
                  <a:pt x="7" y="265"/>
                  <a:pt x="7" y="265"/>
                  <a:pt x="7" y="265"/>
                </a:cubicBezTo>
                <a:cubicBezTo>
                  <a:pt x="3" y="268"/>
                  <a:pt x="0" y="272"/>
                  <a:pt x="0" y="277"/>
                </a:cubicBezTo>
                <a:cubicBezTo>
                  <a:pt x="0" y="282"/>
                  <a:pt x="3" y="287"/>
                  <a:pt x="7" y="290"/>
                </a:cubicBezTo>
                <a:cubicBezTo>
                  <a:pt x="49" y="314"/>
                  <a:pt x="49" y="314"/>
                  <a:pt x="49" y="314"/>
                </a:cubicBezTo>
                <a:cubicBezTo>
                  <a:pt x="51" y="315"/>
                  <a:pt x="53" y="315"/>
                  <a:pt x="56" y="315"/>
                </a:cubicBezTo>
                <a:cubicBezTo>
                  <a:pt x="366" y="315"/>
                  <a:pt x="366" y="315"/>
                  <a:pt x="366" y="315"/>
                </a:cubicBezTo>
                <a:cubicBezTo>
                  <a:pt x="366" y="365"/>
                  <a:pt x="366" y="365"/>
                  <a:pt x="366" y="365"/>
                </a:cubicBezTo>
                <a:cubicBezTo>
                  <a:pt x="366" y="371"/>
                  <a:pt x="369" y="376"/>
                  <a:pt x="374" y="378"/>
                </a:cubicBezTo>
                <a:cubicBezTo>
                  <a:pt x="413" y="396"/>
                  <a:pt x="413" y="396"/>
                  <a:pt x="413" y="396"/>
                </a:cubicBezTo>
                <a:cubicBezTo>
                  <a:pt x="413" y="396"/>
                  <a:pt x="413" y="396"/>
                  <a:pt x="413" y="396"/>
                </a:cubicBezTo>
                <a:cubicBezTo>
                  <a:pt x="414" y="396"/>
                  <a:pt x="415" y="396"/>
                  <a:pt x="416" y="396"/>
                </a:cubicBezTo>
                <a:cubicBezTo>
                  <a:pt x="416" y="396"/>
                  <a:pt x="416" y="397"/>
                  <a:pt x="416" y="397"/>
                </a:cubicBezTo>
                <a:cubicBezTo>
                  <a:pt x="417" y="397"/>
                  <a:pt x="418" y="397"/>
                  <a:pt x="419" y="397"/>
                </a:cubicBezTo>
                <a:cubicBezTo>
                  <a:pt x="490" y="397"/>
                  <a:pt x="490" y="397"/>
                  <a:pt x="490" y="397"/>
                </a:cubicBezTo>
                <a:cubicBezTo>
                  <a:pt x="490" y="411"/>
                  <a:pt x="490" y="411"/>
                  <a:pt x="490" y="411"/>
                </a:cubicBezTo>
                <a:cubicBezTo>
                  <a:pt x="490" y="418"/>
                  <a:pt x="494" y="423"/>
                  <a:pt x="500" y="425"/>
                </a:cubicBezTo>
                <a:cubicBezTo>
                  <a:pt x="591" y="449"/>
                  <a:pt x="591" y="449"/>
                  <a:pt x="591" y="449"/>
                </a:cubicBezTo>
                <a:cubicBezTo>
                  <a:pt x="591" y="453"/>
                  <a:pt x="591" y="453"/>
                  <a:pt x="591" y="453"/>
                </a:cubicBezTo>
                <a:cubicBezTo>
                  <a:pt x="591" y="457"/>
                  <a:pt x="593" y="461"/>
                  <a:pt x="596" y="464"/>
                </a:cubicBezTo>
                <a:cubicBezTo>
                  <a:pt x="656" y="514"/>
                  <a:pt x="656" y="514"/>
                  <a:pt x="656" y="514"/>
                </a:cubicBezTo>
                <a:cubicBezTo>
                  <a:pt x="656" y="514"/>
                  <a:pt x="656" y="514"/>
                  <a:pt x="656" y="514"/>
                </a:cubicBezTo>
                <a:cubicBezTo>
                  <a:pt x="657" y="515"/>
                  <a:pt x="657" y="515"/>
                  <a:pt x="657" y="515"/>
                </a:cubicBezTo>
                <a:cubicBezTo>
                  <a:pt x="658" y="515"/>
                  <a:pt x="658" y="515"/>
                  <a:pt x="659" y="516"/>
                </a:cubicBezTo>
                <a:cubicBezTo>
                  <a:pt x="659" y="516"/>
                  <a:pt x="659" y="516"/>
                  <a:pt x="660" y="516"/>
                </a:cubicBezTo>
                <a:cubicBezTo>
                  <a:pt x="660" y="516"/>
                  <a:pt x="661" y="516"/>
                  <a:pt x="661" y="517"/>
                </a:cubicBezTo>
                <a:cubicBezTo>
                  <a:pt x="662" y="517"/>
                  <a:pt x="662" y="517"/>
                  <a:pt x="662" y="517"/>
                </a:cubicBezTo>
                <a:cubicBezTo>
                  <a:pt x="663" y="517"/>
                  <a:pt x="664" y="517"/>
                  <a:pt x="665" y="517"/>
                </a:cubicBezTo>
                <a:cubicBezTo>
                  <a:pt x="665" y="517"/>
                  <a:pt x="665" y="517"/>
                  <a:pt x="665" y="517"/>
                </a:cubicBezTo>
                <a:cubicBezTo>
                  <a:pt x="707" y="517"/>
                  <a:pt x="707" y="517"/>
                  <a:pt x="707" y="517"/>
                </a:cubicBezTo>
                <a:cubicBezTo>
                  <a:pt x="735" y="545"/>
                  <a:pt x="735" y="545"/>
                  <a:pt x="735" y="545"/>
                </a:cubicBezTo>
                <a:cubicBezTo>
                  <a:pt x="737" y="547"/>
                  <a:pt x="741" y="549"/>
                  <a:pt x="745" y="549"/>
                </a:cubicBezTo>
                <a:cubicBezTo>
                  <a:pt x="917" y="549"/>
                  <a:pt x="1029" y="582"/>
                  <a:pt x="1053" y="639"/>
                </a:cubicBezTo>
                <a:cubicBezTo>
                  <a:pt x="1069" y="679"/>
                  <a:pt x="1041" y="735"/>
                  <a:pt x="972" y="802"/>
                </a:cubicBezTo>
                <a:cubicBezTo>
                  <a:pt x="971" y="803"/>
                  <a:pt x="970" y="805"/>
                  <a:pt x="970" y="806"/>
                </a:cubicBezTo>
                <a:cubicBezTo>
                  <a:pt x="960" y="826"/>
                  <a:pt x="966" y="852"/>
                  <a:pt x="984" y="867"/>
                </a:cubicBezTo>
                <a:cubicBezTo>
                  <a:pt x="992" y="874"/>
                  <a:pt x="1003" y="879"/>
                  <a:pt x="1015" y="879"/>
                </a:cubicBezTo>
                <a:cubicBezTo>
                  <a:pt x="1025" y="879"/>
                  <a:pt x="1037" y="875"/>
                  <a:pt x="1048" y="866"/>
                </a:cubicBezTo>
                <a:cubicBezTo>
                  <a:pt x="1070" y="908"/>
                  <a:pt x="1099" y="989"/>
                  <a:pt x="1115" y="1113"/>
                </a:cubicBezTo>
                <a:cubicBezTo>
                  <a:pt x="1130" y="1237"/>
                  <a:pt x="1134" y="1441"/>
                  <a:pt x="1067" y="1703"/>
                </a:cubicBezTo>
                <a:cubicBezTo>
                  <a:pt x="1066" y="1707"/>
                  <a:pt x="1067" y="1712"/>
                  <a:pt x="1070" y="1715"/>
                </a:cubicBezTo>
                <a:cubicBezTo>
                  <a:pt x="1072" y="1719"/>
                  <a:pt x="1076" y="1721"/>
                  <a:pt x="1081" y="1721"/>
                </a:cubicBezTo>
                <a:cubicBezTo>
                  <a:pt x="1525" y="1721"/>
                  <a:pt x="1525" y="1721"/>
                  <a:pt x="1525" y="1721"/>
                </a:cubicBezTo>
                <a:cubicBezTo>
                  <a:pt x="1532" y="1721"/>
                  <a:pt x="1537" y="1716"/>
                  <a:pt x="1539" y="1710"/>
                </a:cubicBezTo>
                <a:cubicBezTo>
                  <a:pt x="1591" y="1509"/>
                  <a:pt x="1579" y="1019"/>
                  <a:pt x="1532" y="897"/>
                </a:cubicBezTo>
                <a:cubicBezTo>
                  <a:pt x="1517" y="858"/>
                  <a:pt x="1512" y="837"/>
                  <a:pt x="1518" y="826"/>
                </a:cubicBezTo>
                <a:cubicBezTo>
                  <a:pt x="1523" y="815"/>
                  <a:pt x="1542" y="808"/>
                  <a:pt x="1571" y="797"/>
                </a:cubicBezTo>
                <a:cubicBezTo>
                  <a:pt x="1595" y="789"/>
                  <a:pt x="1625" y="778"/>
                  <a:pt x="1660" y="760"/>
                </a:cubicBezTo>
                <a:cubicBezTo>
                  <a:pt x="1766" y="708"/>
                  <a:pt x="1813" y="574"/>
                  <a:pt x="1813" y="465"/>
                </a:cubicBezTo>
                <a:cubicBezTo>
                  <a:pt x="1813" y="445"/>
                  <a:pt x="1813" y="445"/>
                  <a:pt x="1813" y="445"/>
                </a:cubicBezTo>
                <a:cubicBezTo>
                  <a:pt x="1825" y="430"/>
                  <a:pt x="1859" y="380"/>
                  <a:pt x="1859" y="285"/>
                </a:cubicBezTo>
                <a:cubicBezTo>
                  <a:pt x="1859" y="189"/>
                  <a:pt x="1824" y="136"/>
                  <a:pt x="1813" y="120"/>
                </a:cubicBezTo>
                <a:close/>
                <a:moveTo>
                  <a:pt x="366" y="287"/>
                </a:moveTo>
                <a:cubicBezTo>
                  <a:pt x="60" y="287"/>
                  <a:pt x="60" y="287"/>
                  <a:pt x="60" y="287"/>
                </a:cubicBezTo>
                <a:cubicBezTo>
                  <a:pt x="42" y="277"/>
                  <a:pt x="42" y="277"/>
                  <a:pt x="42" y="277"/>
                </a:cubicBezTo>
                <a:cubicBezTo>
                  <a:pt x="60" y="267"/>
                  <a:pt x="60" y="267"/>
                  <a:pt x="60" y="267"/>
                </a:cubicBezTo>
                <a:cubicBezTo>
                  <a:pt x="366" y="267"/>
                  <a:pt x="366" y="267"/>
                  <a:pt x="366" y="267"/>
                </a:cubicBezTo>
                <a:lnTo>
                  <a:pt x="366" y="287"/>
                </a:lnTo>
                <a:close/>
                <a:moveTo>
                  <a:pt x="405" y="361"/>
                </a:moveTo>
                <a:cubicBezTo>
                  <a:pt x="394" y="356"/>
                  <a:pt x="394" y="356"/>
                  <a:pt x="394" y="356"/>
                </a:cubicBezTo>
                <a:cubicBezTo>
                  <a:pt x="394" y="301"/>
                  <a:pt x="394" y="301"/>
                  <a:pt x="394" y="301"/>
                </a:cubicBezTo>
                <a:cubicBezTo>
                  <a:pt x="394" y="253"/>
                  <a:pt x="394" y="253"/>
                  <a:pt x="394" y="253"/>
                </a:cubicBezTo>
                <a:cubicBezTo>
                  <a:pt x="394" y="199"/>
                  <a:pt x="394" y="199"/>
                  <a:pt x="394" y="199"/>
                </a:cubicBezTo>
                <a:cubicBezTo>
                  <a:pt x="405" y="194"/>
                  <a:pt x="405" y="194"/>
                  <a:pt x="405" y="194"/>
                </a:cubicBezTo>
                <a:lnTo>
                  <a:pt x="405" y="361"/>
                </a:lnTo>
                <a:close/>
                <a:moveTo>
                  <a:pt x="490" y="369"/>
                </a:moveTo>
                <a:cubicBezTo>
                  <a:pt x="433" y="369"/>
                  <a:pt x="433" y="369"/>
                  <a:pt x="433" y="369"/>
                </a:cubicBezTo>
                <a:cubicBezTo>
                  <a:pt x="433" y="186"/>
                  <a:pt x="433" y="186"/>
                  <a:pt x="433" y="186"/>
                </a:cubicBezTo>
                <a:cubicBezTo>
                  <a:pt x="490" y="186"/>
                  <a:pt x="490" y="186"/>
                  <a:pt x="490" y="186"/>
                </a:cubicBezTo>
                <a:lnTo>
                  <a:pt x="490" y="369"/>
                </a:lnTo>
                <a:close/>
                <a:moveTo>
                  <a:pt x="591" y="420"/>
                </a:moveTo>
                <a:cubicBezTo>
                  <a:pt x="518" y="400"/>
                  <a:pt x="518" y="400"/>
                  <a:pt x="518" y="400"/>
                </a:cubicBezTo>
                <a:cubicBezTo>
                  <a:pt x="518" y="383"/>
                  <a:pt x="518" y="383"/>
                  <a:pt x="518" y="383"/>
                </a:cubicBezTo>
                <a:cubicBezTo>
                  <a:pt x="518" y="172"/>
                  <a:pt x="518" y="172"/>
                  <a:pt x="518" y="172"/>
                </a:cubicBezTo>
                <a:cubicBezTo>
                  <a:pt x="518" y="154"/>
                  <a:pt x="518" y="154"/>
                  <a:pt x="518" y="154"/>
                </a:cubicBezTo>
                <a:cubicBezTo>
                  <a:pt x="591" y="135"/>
                  <a:pt x="591" y="135"/>
                  <a:pt x="591" y="135"/>
                </a:cubicBezTo>
                <a:lnTo>
                  <a:pt x="591" y="420"/>
                </a:lnTo>
                <a:close/>
                <a:moveTo>
                  <a:pt x="651" y="473"/>
                </a:moveTo>
                <a:cubicBezTo>
                  <a:pt x="619" y="446"/>
                  <a:pt x="619" y="446"/>
                  <a:pt x="619" y="446"/>
                </a:cubicBezTo>
                <a:cubicBezTo>
                  <a:pt x="619" y="438"/>
                  <a:pt x="619" y="438"/>
                  <a:pt x="619" y="438"/>
                </a:cubicBezTo>
                <a:cubicBezTo>
                  <a:pt x="619" y="117"/>
                  <a:pt x="619" y="117"/>
                  <a:pt x="619" y="117"/>
                </a:cubicBezTo>
                <a:cubicBezTo>
                  <a:pt x="619" y="108"/>
                  <a:pt x="619" y="108"/>
                  <a:pt x="619" y="108"/>
                </a:cubicBezTo>
                <a:cubicBezTo>
                  <a:pt x="651" y="82"/>
                  <a:pt x="651" y="82"/>
                  <a:pt x="651" y="82"/>
                </a:cubicBezTo>
                <a:lnTo>
                  <a:pt x="651" y="473"/>
                </a:lnTo>
                <a:close/>
                <a:moveTo>
                  <a:pt x="679" y="489"/>
                </a:moveTo>
                <a:cubicBezTo>
                  <a:pt x="679" y="66"/>
                  <a:pt x="679" y="66"/>
                  <a:pt x="679" y="66"/>
                </a:cubicBezTo>
                <a:cubicBezTo>
                  <a:pt x="989" y="66"/>
                  <a:pt x="989" y="66"/>
                  <a:pt x="989" y="66"/>
                </a:cubicBezTo>
                <a:cubicBezTo>
                  <a:pt x="989" y="489"/>
                  <a:pt x="989" y="489"/>
                  <a:pt x="989" y="489"/>
                </a:cubicBezTo>
                <a:lnTo>
                  <a:pt x="679" y="489"/>
                </a:lnTo>
                <a:close/>
                <a:moveTo>
                  <a:pt x="1032" y="843"/>
                </a:moveTo>
                <a:cubicBezTo>
                  <a:pt x="1032" y="843"/>
                  <a:pt x="1032" y="843"/>
                  <a:pt x="1032" y="843"/>
                </a:cubicBezTo>
                <a:cubicBezTo>
                  <a:pt x="1017" y="855"/>
                  <a:pt x="1007" y="850"/>
                  <a:pt x="1002" y="846"/>
                </a:cubicBezTo>
                <a:cubicBezTo>
                  <a:pt x="995" y="840"/>
                  <a:pt x="991" y="829"/>
                  <a:pt x="994" y="821"/>
                </a:cubicBezTo>
                <a:cubicBezTo>
                  <a:pt x="1071" y="745"/>
                  <a:pt x="1100" y="680"/>
                  <a:pt x="1079" y="628"/>
                </a:cubicBezTo>
                <a:cubicBezTo>
                  <a:pt x="1041" y="536"/>
                  <a:pt x="860" y="521"/>
                  <a:pt x="750" y="521"/>
                </a:cubicBezTo>
                <a:cubicBezTo>
                  <a:pt x="747" y="517"/>
                  <a:pt x="747" y="517"/>
                  <a:pt x="747" y="517"/>
                </a:cubicBezTo>
                <a:cubicBezTo>
                  <a:pt x="1003" y="517"/>
                  <a:pt x="1003" y="517"/>
                  <a:pt x="1003" y="517"/>
                </a:cubicBezTo>
                <a:cubicBezTo>
                  <a:pt x="1011" y="517"/>
                  <a:pt x="1017" y="511"/>
                  <a:pt x="1017" y="503"/>
                </a:cubicBezTo>
                <a:cubicBezTo>
                  <a:pt x="1017" y="482"/>
                  <a:pt x="1017" y="482"/>
                  <a:pt x="1017" y="482"/>
                </a:cubicBezTo>
                <a:cubicBezTo>
                  <a:pt x="1157" y="482"/>
                  <a:pt x="1248" y="487"/>
                  <a:pt x="1297" y="506"/>
                </a:cubicBezTo>
                <a:cubicBezTo>
                  <a:pt x="1317" y="514"/>
                  <a:pt x="1326" y="525"/>
                  <a:pt x="1336" y="536"/>
                </a:cubicBezTo>
                <a:cubicBezTo>
                  <a:pt x="1351" y="553"/>
                  <a:pt x="1364" y="566"/>
                  <a:pt x="1395" y="569"/>
                </a:cubicBezTo>
                <a:cubicBezTo>
                  <a:pt x="1334" y="601"/>
                  <a:pt x="1285" y="642"/>
                  <a:pt x="1226" y="693"/>
                </a:cubicBezTo>
                <a:cubicBezTo>
                  <a:pt x="1174" y="736"/>
                  <a:pt x="1115" y="786"/>
                  <a:pt x="1032" y="843"/>
                </a:cubicBezTo>
                <a:close/>
                <a:moveTo>
                  <a:pt x="1279" y="471"/>
                </a:moveTo>
                <a:cubicBezTo>
                  <a:pt x="1305" y="472"/>
                  <a:pt x="1323" y="474"/>
                  <a:pt x="1329" y="477"/>
                </a:cubicBezTo>
                <a:cubicBezTo>
                  <a:pt x="1342" y="484"/>
                  <a:pt x="1352" y="495"/>
                  <a:pt x="1363" y="507"/>
                </a:cubicBezTo>
                <a:cubicBezTo>
                  <a:pt x="1373" y="519"/>
                  <a:pt x="1385" y="532"/>
                  <a:pt x="1401" y="541"/>
                </a:cubicBezTo>
                <a:cubicBezTo>
                  <a:pt x="1376" y="539"/>
                  <a:pt x="1367" y="529"/>
                  <a:pt x="1357" y="517"/>
                </a:cubicBezTo>
                <a:cubicBezTo>
                  <a:pt x="1347" y="506"/>
                  <a:pt x="1334" y="491"/>
                  <a:pt x="1307" y="480"/>
                </a:cubicBezTo>
                <a:cubicBezTo>
                  <a:pt x="1299" y="477"/>
                  <a:pt x="1289" y="474"/>
                  <a:pt x="1279" y="471"/>
                </a:cubicBezTo>
                <a:close/>
                <a:moveTo>
                  <a:pt x="1648" y="735"/>
                </a:moveTo>
                <a:cubicBezTo>
                  <a:pt x="1614" y="752"/>
                  <a:pt x="1585" y="763"/>
                  <a:pt x="1562" y="771"/>
                </a:cubicBezTo>
                <a:cubicBezTo>
                  <a:pt x="1526" y="784"/>
                  <a:pt x="1502" y="792"/>
                  <a:pt x="1492" y="814"/>
                </a:cubicBezTo>
                <a:cubicBezTo>
                  <a:pt x="1483" y="834"/>
                  <a:pt x="1487" y="859"/>
                  <a:pt x="1506" y="907"/>
                </a:cubicBezTo>
                <a:cubicBezTo>
                  <a:pt x="1551" y="1024"/>
                  <a:pt x="1563" y="1489"/>
                  <a:pt x="1514" y="1693"/>
                </a:cubicBezTo>
                <a:cubicBezTo>
                  <a:pt x="1099" y="1693"/>
                  <a:pt x="1099" y="1693"/>
                  <a:pt x="1099" y="1693"/>
                </a:cubicBezTo>
                <a:cubicBezTo>
                  <a:pt x="1162" y="1435"/>
                  <a:pt x="1158" y="1234"/>
                  <a:pt x="1143" y="1109"/>
                </a:cubicBezTo>
                <a:cubicBezTo>
                  <a:pt x="1128" y="991"/>
                  <a:pt x="1099" y="900"/>
                  <a:pt x="1071" y="850"/>
                </a:cubicBezTo>
                <a:cubicBezTo>
                  <a:pt x="1143" y="799"/>
                  <a:pt x="1196" y="754"/>
                  <a:pt x="1244" y="714"/>
                </a:cubicBezTo>
                <a:cubicBezTo>
                  <a:pt x="1329" y="642"/>
                  <a:pt x="1392" y="589"/>
                  <a:pt x="1501" y="557"/>
                </a:cubicBezTo>
                <a:cubicBezTo>
                  <a:pt x="1516" y="553"/>
                  <a:pt x="1531" y="549"/>
                  <a:pt x="1548" y="545"/>
                </a:cubicBezTo>
                <a:cubicBezTo>
                  <a:pt x="1563" y="542"/>
                  <a:pt x="1579" y="539"/>
                  <a:pt x="1595" y="536"/>
                </a:cubicBezTo>
                <a:cubicBezTo>
                  <a:pt x="1596" y="536"/>
                  <a:pt x="1596" y="536"/>
                  <a:pt x="1597" y="536"/>
                </a:cubicBezTo>
                <a:cubicBezTo>
                  <a:pt x="1657" y="526"/>
                  <a:pt x="1725" y="510"/>
                  <a:pt x="1784" y="486"/>
                </a:cubicBezTo>
                <a:cubicBezTo>
                  <a:pt x="1778" y="583"/>
                  <a:pt x="1736" y="692"/>
                  <a:pt x="1648" y="735"/>
                </a:cubicBezTo>
                <a:close/>
                <a:moveTo>
                  <a:pt x="1785" y="125"/>
                </a:moveTo>
                <a:cubicBezTo>
                  <a:pt x="1785" y="439"/>
                  <a:pt x="1785" y="439"/>
                  <a:pt x="1785" y="439"/>
                </a:cubicBezTo>
                <a:cubicBezTo>
                  <a:pt x="1785" y="456"/>
                  <a:pt x="1785" y="456"/>
                  <a:pt x="1785" y="456"/>
                </a:cubicBezTo>
                <a:cubicBezTo>
                  <a:pt x="1658" y="512"/>
                  <a:pt x="1471" y="523"/>
                  <a:pt x="1449" y="524"/>
                </a:cubicBezTo>
                <a:cubicBezTo>
                  <a:pt x="1416" y="526"/>
                  <a:pt x="1402" y="510"/>
                  <a:pt x="1384" y="489"/>
                </a:cubicBezTo>
                <a:cubicBezTo>
                  <a:pt x="1372" y="475"/>
                  <a:pt x="1359" y="461"/>
                  <a:pt x="1341" y="452"/>
                </a:cubicBezTo>
                <a:cubicBezTo>
                  <a:pt x="1324" y="444"/>
                  <a:pt x="1257" y="442"/>
                  <a:pt x="1176" y="442"/>
                </a:cubicBezTo>
                <a:cubicBezTo>
                  <a:pt x="1126" y="442"/>
                  <a:pt x="1070" y="443"/>
                  <a:pt x="1017" y="444"/>
                </a:cubicBezTo>
                <a:cubicBezTo>
                  <a:pt x="1017" y="111"/>
                  <a:pt x="1017" y="111"/>
                  <a:pt x="1017" y="111"/>
                </a:cubicBezTo>
                <a:cubicBezTo>
                  <a:pt x="1155" y="114"/>
                  <a:pt x="1314" y="116"/>
                  <a:pt x="1341" y="103"/>
                </a:cubicBezTo>
                <a:cubicBezTo>
                  <a:pt x="1359" y="94"/>
                  <a:pt x="1372" y="80"/>
                  <a:pt x="1384" y="66"/>
                </a:cubicBezTo>
                <a:cubicBezTo>
                  <a:pt x="1402" y="45"/>
                  <a:pt x="1416" y="29"/>
                  <a:pt x="1449" y="31"/>
                </a:cubicBezTo>
                <a:cubicBezTo>
                  <a:pt x="1471" y="32"/>
                  <a:pt x="1658" y="43"/>
                  <a:pt x="1785" y="99"/>
                </a:cubicBezTo>
                <a:lnTo>
                  <a:pt x="1785" y="125"/>
                </a:lnTo>
                <a:close/>
                <a:moveTo>
                  <a:pt x="1813" y="179"/>
                </a:moveTo>
                <a:cubicBezTo>
                  <a:pt x="1822" y="204"/>
                  <a:pt x="1831" y="239"/>
                  <a:pt x="1831" y="285"/>
                </a:cubicBezTo>
                <a:cubicBezTo>
                  <a:pt x="1831" y="331"/>
                  <a:pt x="1822" y="365"/>
                  <a:pt x="1813" y="388"/>
                </a:cubicBezTo>
                <a:lnTo>
                  <a:pt x="1813" y="17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15984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182586" y="1491943"/>
            <a:ext cx="2916822" cy="1970184"/>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29" name="Rounded Rectangular Callout 28"/>
          <p:cNvSpPr/>
          <p:nvPr/>
        </p:nvSpPr>
        <p:spPr>
          <a:xfrm>
            <a:off x="397451" y="4825912"/>
            <a:ext cx="7851529" cy="1562992"/>
          </a:xfrm>
          <a:prstGeom prst="wedgeRoundRectCallout">
            <a:avLst>
              <a:gd name="adj1" fmla="val -33331"/>
              <a:gd name="adj2" fmla="val -64614"/>
              <a:gd name="adj3" fmla="val 16667"/>
            </a:avLst>
          </a:prstGeom>
          <a:solidFill>
            <a:schemeClr val="bg1">
              <a:lumMod val="95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3" name="Title 2"/>
          <p:cNvSpPr>
            <a:spLocks noGrp="1"/>
          </p:cNvSpPr>
          <p:nvPr>
            <p:ph type="title"/>
          </p:nvPr>
        </p:nvSpPr>
        <p:spPr/>
        <p:txBody>
          <a:bodyPr anchor="b"/>
          <a:lstStyle/>
          <a:p>
            <a:r>
              <a:rPr lang="zh-CN" altLang="en-US" sz="2800" dirty="0">
                <a:latin typeface="东芝黑体 Bold" panose="020B0800000000000000" pitchFamily="34" charset="-122"/>
                <a:ea typeface="东芝黑体 Bold" panose="020B0800000000000000" pitchFamily="34" charset="-122"/>
              </a:rPr>
              <a:t>主</a:t>
            </a:r>
            <a:r>
              <a:rPr lang="zh-CN" altLang="en-US" sz="2800" dirty="0" smtClean="0">
                <a:latin typeface="东芝黑体 Bold" panose="020B0800000000000000" pitchFamily="34" charset="-122"/>
                <a:ea typeface="东芝黑体 Bold" panose="020B0800000000000000" pitchFamily="34" charset="-122"/>
              </a:rPr>
              <a:t>控系统方案构成（</a:t>
            </a:r>
            <a:r>
              <a:rPr lang="en-US" altLang="ja-JP" sz="2800" dirty="0">
                <a:latin typeface="东芝黑体 Bold" panose="020B0800000000000000" pitchFamily="34" charset="-122"/>
                <a:ea typeface="东芝黑体 Bold" panose="020B0800000000000000" pitchFamily="34" charset="-122"/>
              </a:rPr>
              <a:t>Motor MCU</a:t>
            </a:r>
            <a:r>
              <a:rPr lang="ja-JP" altLang="en-US" sz="2800" dirty="0">
                <a:latin typeface="东芝黑体 Bold" panose="020B0800000000000000" pitchFamily="34" charset="-122"/>
                <a:ea typeface="东芝黑体 Bold" panose="020B0800000000000000" pitchFamily="34" charset="-122"/>
              </a:rPr>
              <a:t>＋</a:t>
            </a:r>
            <a:r>
              <a:rPr lang="en-US" altLang="ja-JP" sz="2800" dirty="0">
                <a:latin typeface="东芝黑体 Bold" panose="020B0800000000000000" pitchFamily="34" charset="-122"/>
                <a:ea typeface="东芝黑体 Bold" panose="020B0800000000000000" pitchFamily="34" charset="-122"/>
              </a:rPr>
              <a:t>Gate Driver</a:t>
            </a:r>
            <a:r>
              <a:rPr lang="ja-JP" altLang="en-US" sz="2800" dirty="0">
                <a:latin typeface="东芝黑体 Bold" panose="020B0800000000000000" pitchFamily="34" charset="-122"/>
                <a:ea typeface="东芝黑体 Bold" panose="020B0800000000000000" pitchFamily="34" charset="-122"/>
              </a:rPr>
              <a:t>＋</a:t>
            </a:r>
            <a:r>
              <a:rPr lang="en-US" altLang="ja-JP" sz="2800" dirty="0" smtClean="0">
                <a:latin typeface="东芝黑体 Bold" panose="020B0800000000000000" pitchFamily="34" charset="-122"/>
                <a:ea typeface="东芝黑体 Bold" panose="020B0800000000000000" pitchFamily="34" charset="-122"/>
              </a:rPr>
              <a:t>MOSFET</a:t>
            </a:r>
            <a:r>
              <a:rPr lang="zh-CN" altLang="en-US" sz="2800" dirty="0" smtClean="0">
                <a:latin typeface="东芝黑体 Bold" panose="020B0800000000000000" pitchFamily="34" charset="-122"/>
                <a:ea typeface="东芝黑体 Bold" panose="020B0800000000000000" pitchFamily="34" charset="-122"/>
              </a:rPr>
              <a:t>）</a:t>
            </a:r>
            <a:endParaRPr kumimoji="1" lang="ja-JP" altLang="en-US" sz="2800" dirty="0">
              <a:latin typeface="东芝黑体 Bold" panose="020B0800000000000000" pitchFamily="34" charset="-122"/>
              <a:ea typeface="东芝黑体 Bold" panose="020B0800000000000000" pitchFamily="34" charset="-122"/>
            </a:endParaRPr>
          </a:p>
        </p:txBody>
      </p:sp>
      <p:sp>
        <p:nvSpPr>
          <p:cNvPr id="136" name="Rectangle 42"/>
          <p:cNvSpPr>
            <a:spLocks noChangeArrowheads="1"/>
          </p:cNvSpPr>
          <p:nvPr/>
        </p:nvSpPr>
        <p:spPr bwMode="auto">
          <a:xfrm>
            <a:off x="7560009" y="4032422"/>
            <a:ext cx="134230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东芝黑体 Regular" panose="020B0500000000000000" pitchFamily="34" charset="-122"/>
              <a:ea typeface="东芝黑体 Regular" panose="020B0500000000000000" pitchFamily="34" charset="-122"/>
            </a:endParaRPr>
          </a:p>
        </p:txBody>
      </p:sp>
      <p:sp>
        <p:nvSpPr>
          <p:cNvPr id="170" name="Rectangle 76"/>
          <p:cNvSpPr>
            <a:spLocks noChangeArrowheads="1"/>
          </p:cNvSpPr>
          <p:nvPr/>
        </p:nvSpPr>
        <p:spPr bwMode="auto">
          <a:xfrm>
            <a:off x="178417" y="3767643"/>
            <a:ext cx="341610"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东芝黑体 Regular" panose="020B0500000000000000" pitchFamily="34" charset="-122"/>
              <a:ea typeface="东芝黑体 Regular" panose="020B0500000000000000" pitchFamily="34" charset="-122"/>
            </a:endParaRPr>
          </a:p>
        </p:txBody>
      </p:sp>
      <p:sp>
        <p:nvSpPr>
          <p:cNvPr id="226" name="Rectangle 132"/>
          <p:cNvSpPr>
            <a:spLocks noChangeArrowheads="1"/>
          </p:cNvSpPr>
          <p:nvPr/>
        </p:nvSpPr>
        <p:spPr bwMode="auto">
          <a:xfrm>
            <a:off x="7222939" y="5081064"/>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305" name="TextBox 304"/>
          <p:cNvSpPr txBox="1"/>
          <p:nvPr/>
        </p:nvSpPr>
        <p:spPr>
          <a:xfrm>
            <a:off x="4259782" y="2752598"/>
            <a:ext cx="1833259" cy="276999"/>
          </a:xfrm>
          <a:prstGeom prst="rect">
            <a:avLst/>
          </a:prstGeom>
          <a:noFill/>
        </p:spPr>
        <p:txBody>
          <a:bodyPr wrap="none" rtlCol="0">
            <a:spAutoFit/>
          </a:bodyPr>
          <a:lstStyle/>
          <a:p>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SCLK</a:t>
            </a:r>
            <a:r>
              <a:rPr lang="en-US" sz="1200" dirty="0" smtClean="0">
                <a:latin typeface="方正黑体简体" panose="02010601030101010101" pitchFamily="2" charset="-122"/>
                <a:ea typeface="方正黑体简体" panose="02010601030101010101" pitchFamily="2" charset="-122"/>
                <a:cs typeface="Arial" panose="020B0604020202020204" pitchFamily="34" charset="0"/>
              </a:rPr>
              <a:t>／</a:t>
            </a:r>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SDI</a:t>
            </a:r>
            <a:r>
              <a:rPr lang="en-US" altLang="zh-CN" sz="1200" dirty="0" smtClean="0">
                <a:latin typeface="方正黑体简体" panose="02010601030101010101" pitchFamily="2" charset="-122"/>
                <a:ea typeface="方正黑体简体" panose="02010601030101010101" pitchFamily="2" charset="-122"/>
                <a:cs typeface="Arial" panose="020B0604020202020204" pitchFamily="34" charset="0"/>
              </a:rPr>
              <a:t>／</a:t>
            </a:r>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SDO</a:t>
            </a:r>
            <a:r>
              <a:rPr lang="en-US" altLang="zh-CN" sz="1200" dirty="0" smtClean="0">
                <a:latin typeface="方正黑体简体" panose="02010601030101010101" pitchFamily="2" charset="-122"/>
                <a:ea typeface="方正黑体简体" panose="02010601030101010101" pitchFamily="2" charset="-122"/>
                <a:cs typeface="Arial" panose="020B0604020202020204" pitchFamily="34" charset="0"/>
              </a:rPr>
              <a:t>／</a:t>
            </a:r>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FSS</a:t>
            </a:r>
            <a:endParaRPr 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cxnSp>
        <p:nvCxnSpPr>
          <p:cNvPr id="307" name="Straight Connector 306"/>
          <p:cNvCxnSpPr/>
          <p:nvPr/>
        </p:nvCxnSpPr>
        <p:spPr>
          <a:xfrm>
            <a:off x="4128067" y="2757914"/>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5958915" y="2318138"/>
            <a:ext cx="0" cy="432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72399" y="1866805"/>
            <a:ext cx="1009771" cy="454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东芝黑体 Regular" panose="020B0500000000000000" pitchFamily="34" charset="-122"/>
                <a:ea typeface="东芝黑体 Regular" panose="020B0500000000000000" pitchFamily="34" charset="-122"/>
              </a:rPr>
              <a:t>Gate Driver</a:t>
            </a:r>
            <a:endParaRPr kumimoji="1" lang="en-US" sz="1400" dirty="0" smtClean="0">
              <a:latin typeface="东芝黑体 Regular" panose="020B0500000000000000" pitchFamily="34" charset="-122"/>
              <a:ea typeface="东芝黑体 Regular" panose="020B0500000000000000" pitchFamily="34" charset="-122"/>
            </a:endParaRPr>
          </a:p>
        </p:txBody>
      </p:sp>
      <p:grpSp>
        <p:nvGrpSpPr>
          <p:cNvPr id="28" name="Group 27"/>
          <p:cNvGrpSpPr/>
          <p:nvPr/>
        </p:nvGrpSpPr>
        <p:grpSpPr>
          <a:xfrm>
            <a:off x="7322968" y="1608807"/>
            <a:ext cx="3618045" cy="1732875"/>
            <a:chOff x="7403970" y="1629131"/>
            <a:chExt cx="3618045" cy="1732875"/>
          </a:xfrm>
        </p:grpSpPr>
        <p:cxnSp>
          <p:nvCxnSpPr>
            <p:cNvPr id="24" name="Straight Connector 23"/>
            <p:cNvCxnSpPr>
              <a:stCxn id="22" idx="0"/>
              <a:endCxn id="22" idx="2"/>
            </p:cNvCxnSpPr>
            <p:nvPr/>
          </p:nvCxnSpPr>
          <p:spPr>
            <a:xfrm>
              <a:off x="8728218" y="1668818"/>
              <a:ext cx="0" cy="164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709886" y="1668818"/>
              <a:ext cx="2036664" cy="1640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19" name="Rectangle 18"/>
            <p:cNvSpPr/>
            <p:nvPr/>
          </p:nvSpPr>
          <p:spPr>
            <a:xfrm>
              <a:off x="7416548"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172" name="Rectangle 171"/>
            <p:cNvSpPr/>
            <p:nvPr/>
          </p:nvSpPr>
          <p:spPr>
            <a:xfrm>
              <a:off x="8329982"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173" name="Rectangle 172"/>
            <p:cNvSpPr/>
            <p:nvPr/>
          </p:nvSpPr>
          <p:spPr>
            <a:xfrm>
              <a:off x="9239704" y="18545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174" name="Rectangle 173"/>
            <p:cNvSpPr/>
            <p:nvPr/>
          </p:nvSpPr>
          <p:spPr>
            <a:xfrm>
              <a:off x="7403970"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175" name="Rectangle 174"/>
            <p:cNvSpPr/>
            <p:nvPr/>
          </p:nvSpPr>
          <p:spPr>
            <a:xfrm>
              <a:off x="8317404"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176" name="Rectangle 175"/>
            <p:cNvSpPr/>
            <p:nvPr/>
          </p:nvSpPr>
          <p:spPr>
            <a:xfrm>
              <a:off x="9227126" y="2718156"/>
              <a:ext cx="822463" cy="36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200" b="1" dirty="0" smtClean="0">
                  <a:latin typeface="东芝黑体 Regular" panose="020B0500000000000000" pitchFamily="34" charset="-122"/>
                  <a:ea typeface="东芝黑体 Regular" panose="020B0500000000000000" pitchFamily="34" charset="-122"/>
                </a:rPr>
                <a:t>MOSFET</a:t>
              </a:r>
            </a:p>
          </p:txBody>
        </p:sp>
        <p:sp>
          <p:nvSpPr>
            <p:cNvPr id="20" name="Oval 19"/>
            <p:cNvSpPr/>
            <p:nvPr/>
          </p:nvSpPr>
          <p:spPr>
            <a:xfrm>
              <a:off x="10424199" y="2215832"/>
              <a:ext cx="597816" cy="581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b="1" dirty="0" smtClean="0">
                  <a:latin typeface="东芝黑体 Regular" panose="020B0500000000000000" pitchFamily="34" charset="-122"/>
                  <a:ea typeface="东芝黑体 Regular" panose="020B0500000000000000" pitchFamily="34" charset="-122"/>
                </a:rPr>
                <a:t>M</a:t>
              </a:r>
            </a:p>
          </p:txBody>
        </p:sp>
        <p:cxnSp>
          <p:nvCxnSpPr>
            <p:cNvPr id="26" name="Straight Connector 25"/>
            <p:cNvCxnSpPr/>
            <p:nvPr/>
          </p:nvCxnSpPr>
          <p:spPr>
            <a:xfrm>
              <a:off x="7709885" y="2328539"/>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736038" y="2486089"/>
              <a:ext cx="16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9760097" y="2618225"/>
              <a:ext cx="7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691215" y="1629131"/>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187" name="Oval 186"/>
            <p:cNvSpPr/>
            <p:nvPr/>
          </p:nvSpPr>
          <p:spPr>
            <a:xfrm>
              <a:off x="9720457" y="2560685"/>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188" name="Oval 187"/>
            <p:cNvSpPr/>
            <p:nvPr/>
          </p:nvSpPr>
          <p:spPr>
            <a:xfrm>
              <a:off x="7674564" y="230012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189" name="Oval 188"/>
            <p:cNvSpPr/>
            <p:nvPr/>
          </p:nvSpPr>
          <p:spPr>
            <a:xfrm>
              <a:off x="8691062" y="2448740"/>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sp>
          <p:nvSpPr>
            <p:cNvPr id="190" name="Oval 189"/>
            <p:cNvSpPr/>
            <p:nvPr/>
          </p:nvSpPr>
          <p:spPr>
            <a:xfrm>
              <a:off x="8684425" y="3267573"/>
              <a:ext cx="95534" cy="94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smtClean="0">
                <a:latin typeface="东芝黑体 Regular" panose="020B0500000000000000" pitchFamily="34" charset="-122"/>
                <a:ea typeface="东芝黑体 Regular" panose="020B0500000000000000" pitchFamily="34" charset="-122"/>
              </a:endParaRPr>
            </a:p>
          </p:txBody>
        </p:sp>
      </p:grpSp>
      <p:cxnSp>
        <p:nvCxnSpPr>
          <p:cNvPr id="230" name="Straight Arrow Connector 229"/>
          <p:cNvCxnSpPr/>
          <p:nvPr/>
        </p:nvCxnSpPr>
        <p:spPr>
          <a:xfrm>
            <a:off x="6495717" y="2079896"/>
            <a:ext cx="6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0642105" y="2749368"/>
            <a:ext cx="0" cy="11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4895110" y="3673651"/>
            <a:ext cx="1001172" cy="461665"/>
          </a:xfrm>
          <a:prstGeom prst="rect">
            <a:avLst/>
          </a:prstGeom>
          <a:noFill/>
        </p:spPr>
        <p:txBody>
          <a:bodyPr wrap="none" rtlCol="0">
            <a:spAutoFit/>
          </a:bodyPr>
          <a:lstStyle/>
          <a:p>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Hall signal</a:t>
            </a:r>
          </a:p>
          <a:p>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a:t>
            </a:r>
            <a:r>
              <a:rPr lang="en-US" sz="1200" dirty="0" err="1" smtClean="0">
                <a:latin typeface="东芝黑体 Regular" panose="020B0500000000000000" pitchFamily="34" charset="-122"/>
                <a:ea typeface="东芝黑体 Regular" panose="020B0500000000000000" pitchFamily="34" charset="-122"/>
                <a:cs typeface="Arial" panose="020B0604020202020204" pitchFamily="34" charset="0"/>
              </a:rPr>
              <a:t>Hu,Hv,Hw</a:t>
            </a:r>
            <a:r>
              <a:rPr lang="en-US" sz="1200" dirty="0" smtClean="0">
                <a:latin typeface="东芝黑体 Regular" panose="020B0500000000000000" pitchFamily="34" charset="-122"/>
                <a:ea typeface="东芝黑体 Regular" panose="020B0500000000000000" pitchFamily="34" charset="-122"/>
                <a:cs typeface="Arial" panose="020B0604020202020204" pitchFamily="34" charset="0"/>
              </a:rPr>
              <a:t>)</a:t>
            </a:r>
            <a:endParaRPr 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67" name="TextBox 66"/>
          <p:cNvSpPr txBox="1"/>
          <p:nvPr/>
        </p:nvSpPr>
        <p:spPr>
          <a:xfrm>
            <a:off x="490279" y="4919201"/>
            <a:ext cx="4797330" cy="1384995"/>
          </a:xfrm>
          <a:prstGeom prst="rect">
            <a:avLst/>
          </a:prstGeom>
          <a:noFill/>
          <a:ln>
            <a:noFill/>
          </a:ln>
        </p:spPr>
        <p:txBody>
          <a:bodyPr wrap="square" rtlCol="0">
            <a:spAutoFit/>
          </a:bodyPr>
          <a:lstStyle/>
          <a:p>
            <a:r>
              <a:rPr lang="en-US" altLang="zh-CN" sz="1400" dirty="0" smtClean="0">
                <a:latin typeface="东芝黑体 Regular" panose="020B0500000000000000" pitchFamily="34" charset="-122"/>
                <a:ea typeface="东芝黑体 Regular" panose="020B0500000000000000" pitchFamily="34" charset="-122"/>
              </a:rPr>
              <a:t>Operation frequency</a:t>
            </a:r>
            <a:r>
              <a:rPr lang="zh-CN" altLang="en-US" sz="1400" dirty="0" smtClean="0">
                <a:latin typeface="东芝黑体 Regular" panose="020B0500000000000000" pitchFamily="34" charset="-122"/>
                <a:ea typeface="东芝黑体 Regular" panose="020B0500000000000000" pitchFamily="34" charset="-122"/>
              </a:rPr>
              <a:t>： </a:t>
            </a:r>
            <a:r>
              <a:rPr lang="en-US" altLang="zh-CN" sz="1400" dirty="0" smtClean="0">
                <a:latin typeface="东芝黑体 Regular" panose="020B0500000000000000" pitchFamily="34" charset="-122"/>
                <a:ea typeface="东芝黑体 Regular" panose="020B0500000000000000" pitchFamily="34" charset="-122"/>
              </a:rPr>
              <a:t>80M – 160MHz</a:t>
            </a:r>
          </a:p>
          <a:p>
            <a:r>
              <a:rPr lang="en-US" altLang="zh-CN" sz="1400" dirty="0" smtClean="0">
                <a:latin typeface="东芝黑体 Regular" panose="020B0500000000000000" pitchFamily="34" charset="-122"/>
                <a:ea typeface="东芝黑体 Regular" panose="020B0500000000000000" pitchFamily="34" charset="-122"/>
              </a:rPr>
              <a:t>Operation temperature</a:t>
            </a:r>
            <a:r>
              <a:rPr lang="zh-CN" altLang="en-US" sz="1400" dirty="0" smtClean="0">
                <a:latin typeface="东芝黑体 Regular" panose="020B0500000000000000" pitchFamily="34" charset="-122"/>
                <a:ea typeface="东芝黑体 Regular" panose="020B0500000000000000" pitchFamily="34" charset="-122"/>
              </a:rPr>
              <a:t>： </a:t>
            </a:r>
            <a:r>
              <a:rPr lang="en-US" altLang="zh-CN" sz="1400" dirty="0">
                <a:latin typeface="东芝黑体 Regular" panose="020B0500000000000000" pitchFamily="34" charset="-122"/>
                <a:ea typeface="东芝黑体 Regular" panose="020B0500000000000000" pitchFamily="34" charset="-122"/>
              </a:rPr>
              <a:t>- 40</a:t>
            </a:r>
            <a:r>
              <a:rPr lang="en-US" altLang="zh-CN" sz="1400" dirty="0">
                <a:latin typeface="东芝黑体 Regular" panose="020B0500000000000000" pitchFamily="34" charset="-122"/>
                <a:ea typeface="东芝黑体 Regular" panose="020B0500000000000000" pitchFamily="34" charset="-122"/>
                <a:cs typeface="Meiryo" panose="020B0604030504040204" pitchFamily="34" charset="-128"/>
              </a:rPr>
              <a:t>℃ </a:t>
            </a:r>
            <a:r>
              <a:rPr lang="zh-CN" altLang="en-US" sz="1400" dirty="0">
                <a:latin typeface="东芝黑体 Regular" panose="020B0500000000000000" pitchFamily="34" charset="-122"/>
                <a:ea typeface="东芝黑体 Regular" panose="020B0500000000000000" pitchFamily="34" charset="-122"/>
                <a:cs typeface="Meiryo" panose="020B0604030504040204" pitchFamily="34" charset="-128"/>
              </a:rPr>
              <a:t>～ </a:t>
            </a:r>
            <a:r>
              <a:rPr lang="en-US" altLang="zh-CN" sz="1400" dirty="0">
                <a:latin typeface="东芝黑体 Regular" panose="020B0500000000000000" pitchFamily="34" charset="-122"/>
                <a:ea typeface="东芝黑体 Regular" panose="020B0500000000000000" pitchFamily="34" charset="-122"/>
                <a:cs typeface="Meiryo" panose="020B0604030504040204" pitchFamily="34" charset="-128"/>
              </a:rPr>
              <a:t>+105</a:t>
            </a:r>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a:t>
            </a:r>
            <a:endParaRPr lang="en-US" altLang="zh-CN" sz="1400" dirty="0">
              <a:latin typeface="东芝黑体 Regular" panose="020B0500000000000000" pitchFamily="34" charset="-122"/>
              <a:ea typeface="东芝黑体 Regular" panose="020B0500000000000000" pitchFamily="34" charset="-122"/>
            </a:endParaRPr>
          </a:p>
          <a:p>
            <a:r>
              <a:rPr lang="en-US" altLang="zh-CN" sz="1400" dirty="0" smtClean="0">
                <a:latin typeface="东芝黑体 Regular" panose="020B0500000000000000" pitchFamily="34" charset="-122"/>
                <a:ea typeface="东芝黑体 Regular" panose="020B0500000000000000" pitchFamily="34" charset="-122"/>
              </a:rPr>
              <a:t>Built in motor control circuit</a:t>
            </a:r>
            <a:r>
              <a:rPr lang="zh-CN" altLang="en-US" sz="1400" dirty="0" smtClean="0">
                <a:latin typeface="东芝黑体 Regular" panose="020B0500000000000000" pitchFamily="34" charset="-122"/>
                <a:ea typeface="东芝黑体 Regular" panose="020B0500000000000000" pitchFamily="34" charset="-122"/>
              </a:rPr>
              <a:t>：</a:t>
            </a:r>
            <a:r>
              <a:rPr lang="en-US" altLang="zh-CN" sz="1400" dirty="0" smtClean="0">
                <a:latin typeface="东芝黑体 Regular" panose="020B0500000000000000" pitchFamily="34" charset="-122"/>
                <a:ea typeface="东芝黑体 Regular" panose="020B0500000000000000" pitchFamily="34" charset="-122"/>
              </a:rPr>
              <a:t>A-VE+, A-PMD</a:t>
            </a:r>
            <a:r>
              <a:rPr lang="zh-CN" altLang="en-US" sz="1400" dirty="0">
                <a:latin typeface="东芝黑体 Regular" panose="020B0500000000000000" pitchFamily="34" charset="-122"/>
                <a:ea typeface="东芝黑体 Regular" panose="020B0500000000000000" pitchFamily="34" charset="-122"/>
              </a:rPr>
              <a:t>，</a:t>
            </a:r>
            <a:r>
              <a:rPr lang="en-US" altLang="zh-CN" sz="1400" dirty="0" smtClean="0">
                <a:latin typeface="东芝黑体 Regular" panose="020B0500000000000000" pitchFamily="34" charset="-122"/>
                <a:ea typeface="东芝黑体 Regular" panose="020B0500000000000000" pitchFamily="34" charset="-122"/>
              </a:rPr>
              <a:t>A-ENC</a:t>
            </a:r>
            <a:endPar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endParaRPr>
          </a:p>
          <a:p>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Built in </a:t>
            </a:r>
            <a:r>
              <a:rPr lang="en-US" altLang="zh-CN" sz="1400" dirty="0">
                <a:latin typeface="东芝黑体 Regular" panose="020B0500000000000000" pitchFamily="34" charset="-122"/>
                <a:ea typeface="东芝黑体 Regular" panose="020B0500000000000000" pitchFamily="34" charset="-122"/>
                <a:cs typeface="Meiryo" panose="020B0604030504040204" pitchFamily="34" charset="-128"/>
              </a:rPr>
              <a:t>high speed </a:t>
            </a:r>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12bit ADC</a:t>
            </a:r>
            <a:r>
              <a:rPr lang="en-US" altLang="zh-CN" sz="1400" dirty="0">
                <a:latin typeface="东芝黑体 Regular" panose="020B0500000000000000" pitchFamily="34" charset="-122"/>
                <a:ea typeface="东芝黑体 Regular" panose="020B0500000000000000" pitchFamily="34" charset="-122"/>
                <a:cs typeface="Meiryo" panose="020B0604030504040204" pitchFamily="34" charset="-128"/>
              </a:rPr>
              <a:t>(</a:t>
            </a:r>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&lt;0.5</a:t>
            </a:r>
            <a:r>
              <a:rPr lang="el-GR" altLang="zh-CN" sz="1400" dirty="0" smtClean="0">
                <a:latin typeface="+mn-ea"/>
                <a:ea typeface="东芝黑体 Regular" panose="020B0500000000000000" pitchFamily="34" charset="-122"/>
                <a:cs typeface="Meiryo" panose="020B0604030504040204" pitchFamily="34" charset="-128"/>
              </a:rPr>
              <a:t>μ</a:t>
            </a:r>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s) &amp; OP AMP(10V/</a:t>
            </a:r>
            <a:r>
              <a:rPr lang="el-GR" altLang="zh-CN" sz="1400" dirty="0" smtClean="0">
                <a:latin typeface="+mn-ea"/>
                <a:ea typeface="东芝黑体 Regular" panose="020B0500000000000000" pitchFamily="34" charset="-122"/>
                <a:cs typeface="Meiryo" panose="020B0604030504040204" pitchFamily="34" charset="-128"/>
              </a:rPr>
              <a:t>μ</a:t>
            </a:r>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s)</a:t>
            </a:r>
          </a:p>
          <a:p>
            <a:r>
              <a:rPr lang="en-US" altLang="ja-JP" sz="1400" dirty="0">
                <a:latin typeface="东芝黑体 Regular" panose="020B0500000000000000" pitchFamily="34" charset="-122"/>
                <a:ea typeface="东芝黑体 Regular" panose="020B0500000000000000" pitchFamily="34" charset="-122"/>
              </a:rPr>
              <a:t>S</a:t>
            </a:r>
            <a:r>
              <a:rPr lang="en-US" altLang="ja-JP" sz="1400" dirty="0" smtClean="0">
                <a:latin typeface="东芝黑体 Regular" panose="020B0500000000000000" pitchFamily="34" charset="-122"/>
                <a:ea typeface="东芝黑体 Regular" panose="020B0500000000000000" pitchFamily="34" charset="-122"/>
              </a:rPr>
              <a:t>quare-wave </a:t>
            </a:r>
            <a:r>
              <a:rPr lang="en-US" altLang="ja-JP" sz="1400" dirty="0">
                <a:latin typeface="东芝黑体 Regular" panose="020B0500000000000000" pitchFamily="34" charset="-122"/>
                <a:ea typeface="东芝黑体 Regular" panose="020B0500000000000000" pitchFamily="34" charset="-122"/>
              </a:rPr>
              <a:t>driver or </a:t>
            </a:r>
            <a:r>
              <a:rPr lang="en-US" altLang="ja-JP" sz="1400" dirty="0" smtClean="0">
                <a:latin typeface="东芝黑体 Regular" panose="020B0500000000000000" pitchFamily="34" charset="-122"/>
                <a:ea typeface="东芝黑体 Regular" panose="020B0500000000000000" pitchFamily="34" charset="-122"/>
              </a:rPr>
              <a:t>Sine-wave </a:t>
            </a:r>
            <a:r>
              <a:rPr lang="en-US" altLang="ja-JP" sz="1400" dirty="0">
                <a:latin typeface="东芝黑体 Regular" panose="020B0500000000000000" pitchFamily="34" charset="-122"/>
                <a:ea typeface="东芝黑体 Regular" panose="020B0500000000000000" pitchFamily="34" charset="-122"/>
              </a:rPr>
              <a:t>driver</a:t>
            </a:r>
            <a:endParaRPr lang="en-US" altLang="zh-CN" sz="1400" dirty="0">
              <a:latin typeface="东芝黑体 Regular" panose="020B0500000000000000" pitchFamily="34" charset="-122"/>
              <a:ea typeface="东芝黑体 Regular" panose="020B0500000000000000" pitchFamily="34" charset="-122"/>
            </a:endParaRPr>
          </a:p>
          <a:p>
            <a:r>
              <a:rPr lang="en-US" altLang="zh-CN" sz="1400" dirty="0" smtClean="0">
                <a:latin typeface="东芝黑体 Regular" panose="020B0500000000000000" pitchFamily="34" charset="-122"/>
                <a:ea typeface="东芝黑体 Regular" panose="020B0500000000000000" pitchFamily="34" charset="-122"/>
                <a:cs typeface="Meiryo" panose="020B0604030504040204" pitchFamily="34" charset="-128"/>
              </a:rPr>
              <a:t>PKG: 32, 44, 48, 64, 80, 128 Pin</a:t>
            </a:r>
          </a:p>
        </p:txBody>
      </p:sp>
      <p:sp>
        <p:nvSpPr>
          <p:cNvPr id="225" name="Rounded Rectangular Callout 224"/>
          <p:cNvSpPr/>
          <p:nvPr/>
        </p:nvSpPr>
        <p:spPr>
          <a:xfrm>
            <a:off x="10172970" y="917129"/>
            <a:ext cx="1751927" cy="949396"/>
          </a:xfrm>
          <a:prstGeom prst="wedgeRoundRectCallout">
            <a:avLst>
              <a:gd name="adj1" fmla="val -56533"/>
              <a:gd name="adj2" fmla="val 63542"/>
              <a:gd name="adj3" fmla="val 16667"/>
            </a:avLst>
          </a:prstGeom>
          <a:solidFill>
            <a:schemeClr val="bg1">
              <a:lumMod val="95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TPH1R204PB</a:t>
            </a:r>
            <a:r>
              <a:rPr lang="en-US" altLang="zh-CN" sz="1200" dirty="0" smtClean="0">
                <a:solidFill>
                  <a:schemeClr val="tx1"/>
                </a:solidFill>
                <a:latin typeface="方正黑体简体" panose="02010601030101010101" pitchFamily="2" charset="-122"/>
                <a:ea typeface="方正黑体简体" panose="02010601030101010101" pitchFamily="2" charset="-122"/>
                <a:cs typeface="Arial" panose="020B0604020202020204" pitchFamily="34" charset="0"/>
              </a:rPr>
              <a:t>／</a:t>
            </a:r>
            <a:r>
              <a:rPr kumimoji="1" lang="en-US"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40</a:t>
            </a:r>
            <a:r>
              <a:rPr kumimoji="1" lang="en-US" altLang="zh-CN"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V</a:t>
            </a:r>
            <a:endParaRPr kumimoji="1" lang="en-US" sz="1200" b="1"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endParaRPr>
          </a:p>
          <a:p>
            <a:r>
              <a:rPr lang="en-US" altLang="zh-CN" sz="12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TPH1R306P1</a:t>
            </a:r>
            <a:r>
              <a:rPr lang="en-US" altLang="zh-CN" sz="1200" dirty="0" smtClean="0">
                <a:solidFill>
                  <a:schemeClr val="tx1"/>
                </a:solidFill>
                <a:latin typeface="方正黑体简体" panose="02010601030101010101" pitchFamily="2" charset="-122"/>
                <a:ea typeface="方正黑体简体" panose="02010601030101010101" pitchFamily="2" charset="-122"/>
                <a:cs typeface="Arial" panose="020B0604020202020204" pitchFamily="34" charset="0"/>
              </a:rPr>
              <a:t>／</a:t>
            </a:r>
            <a:r>
              <a:rPr lang="en-US" altLang="zh-CN" sz="12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60V</a:t>
            </a:r>
          </a:p>
          <a:p>
            <a:r>
              <a:rPr lang="en-US" sz="12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Low spike technology</a:t>
            </a:r>
          </a:p>
          <a:p>
            <a:r>
              <a:rPr lang="en-US" sz="12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Low R</a:t>
            </a:r>
            <a:r>
              <a:rPr lang="en-US" altLang="zh-CN" sz="10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rPr>
              <a:t>DS(ON)</a:t>
            </a:r>
            <a:endParaRPr lang="en-US" sz="1000" dirty="0" smtClean="0">
              <a:solidFill>
                <a:schemeClr val="tx1"/>
              </a:solidFill>
              <a:latin typeface="东芝黑体 Regular" panose="020B0500000000000000" pitchFamily="34" charset="-122"/>
              <a:ea typeface="东芝黑体 Regular" panose="020B0500000000000000" pitchFamily="34" charset="-122"/>
              <a:cs typeface="Arial" panose="020B0604020202020204" pitchFamily="34" charset="0"/>
            </a:endParaRPr>
          </a:p>
        </p:txBody>
      </p:sp>
      <p:grpSp>
        <p:nvGrpSpPr>
          <p:cNvPr id="18" name="Group 17"/>
          <p:cNvGrpSpPr/>
          <p:nvPr/>
        </p:nvGrpSpPr>
        <p:grpSpPr>
          <a:xfrm>
            <a:off x="583966" y="1372836"/>
            <a:ext cx="3566893" cy="3205537"/>
            <a:chOff x="5212419" y="2743569"/>
            <a:chExt cx="3566893" cy="3205537"/>
          </a:xfrm>
        </p:grpSpPr>
        <p:sp>
          <p:nvSpPr>
            <p:cNvPr id="75" name="正方形/長方形 66"/>
            <p:cNvSpPr/>
            <p:nvPr/>
          </p:nvSpPr>
          <p:spPr bwMode="auto">
            <a:xfrm>
              <a:off x="5212419" y="2743569"/>
              <a:ext cx="3566893" cy="320553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sp>
          <p:nvSpPr>
            <p:cNvPr id="91" name="テキスト ボックス 83"/>
            <p:cNvSpPr txBox="1"/>
            <p:nvPr/>
          </p:nvSpPr>
          <p:spPr>
            <a:xfrm>
              <a:off x="7092203" y="4257577"/>
              <a:ext cx="546633" cy="1457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ADC</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2" name="テキスト ボックス 84"/>
            <p:cNvSpPr txBox="1"/>
            <p:nvPr/>
          </p:nvSpPr>
          <p:spPr>
            <a:xfrm>
              <a:off x="7082218" y="3583842"/>
              <a:ext cx="561216" cy="553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A-VE+</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3" name="テキスト ボックス 85"/>
            <p:cNvSpPr txBox="1"/>
            <p:nvPr/>
          </p:nvSpPr>
          <p:spPr>
            <a:xfrm>
              <a:off x="6244086" y="3563607"/>
              <a:ext cx="633943" cy="586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MPU</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4" name="テキスト ボックス 86"/>
            <p:cNvSpPr txBox="1"/>
            <p:nvPr/>
          </p:nvSpPr>
          <p:spPr>
            <a:xfrm>
              <a:off x="7801811" y="2931467"/>
              <a:ext cx="781997" cy="813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A-PMD</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5" name="テキスト ボックス 87"/>
            <p:cNvSpPr txBox="1"/>
            <p:nvPr/>
          </p:nvSpPr>
          <p:spPr>
            <a:xfrm>
              <a:off x="7816058" y="4509849"/>
              <a:ext cx="764299" cy="485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OP-AMP</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99" name="テキスト ボックス 90"/>
            <p:cNvSpPr txBox="1"/>
            <p:nvPr/>
          </p:nvSpPr>
          <p:spPr>
            <a:xfrm>
              <a:off x="7810562" y="3847661"/>
              <a:ext cx="764299" cy="5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IOSC</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102" name="テキスト ボックス 93"/>
            <p:cNvSpPr txBox="1"/>
            <p:nvPr/>
          </p:nvSpPr>
          <p:spPr>
            <a:xfrm>
              <a:off x="6252115" y="4281934"/>
              <a:ext cx="640190" cy="473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OFD</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103" name="テキスト ボックス 94"/>
            <p:cNvSpPr txBox="1"/>
            <p:nvPr/>
          </p:nvSpPr>
          <p:spPr>
            <a:xfrm>
              <a:off x="7824960" y="5097778"/>
              <a:ext cx="784190" cy="597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A-ENC</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105" name="テキスト ボックス 96"/>
            <p:cNvSpPr txBox="1"/>
            <p:nvPr/>
          </p:nvSpPr>
          <p:spPr>
            <a:xfrm>
              <a:off x="7082950" y="2941538"/>
              <a:ext cx="560485" cy="509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WDT</a:t>
              </a:r>
            </a:p>
          </p:txBody>
        </p:sp>
        <p:sp>
          <p:nvSpPr>
            <p:cNvPr id="108" name="テキスト ボックス 81"/>
            <p:cNvSpPr txBox="1"/>
            <p:nvPr/>
          </p:nvSpPr>
          <p:spPr>
            <a:xfrm>
              <a:off x="5420146" y="2941538"/>
              <a:ext cx="1461683" cy="512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lvl1pPr>
            </a:lstStyle>
            <a:p>
              <a:r>
                <a:rPr lang="en-US" altLang="ja-JP" sz="1200" dirty="0" smtClean="0">
                  <a:latin typeface="东芝黑体 Regular" panose="020B0500000000000000" pitchFamily="34" charset="-122"/>
                  <a:ea typeface="东芝黑体 Regular" panose="020B0500000000000000" pitchFamily="34" charset="-122"/>
                  <a:cs typeface="Arial" panose="020B0604020202020204" pitchFamily="34" charset="0"/>
                </a:rPr>
                <a:t>ARM </a:t>
              </a:r>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Cortex-M4</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109" name="テキスト ボックス 82"/>
            <p:cNvSpPr txBox="1"/>
            <p:nvPr/>
          </p:nvSpPr>
          <p:spPr>
            <a:xfrm>
              <a:off x="5420147" y="3565066"/>
              <a:ext cx="659155"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Code</a:t>
              </a:r>
            </a:p>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Flash</a:t>
              </a:r>
            </a:p>
          </p:txBody>
        </p:sp>
        <p:sp>
          <p:nvSpPr>
            <p:cNvPr id="110" name="テキスト ボックス 88"/>
            <p:cNvSpPr txBox="1"/>
            <p:nvPr/>
          </p:nvSpPr>
          <p:spPr>
            <a:xfrm>
              <a:off x="5423308" y="5292518"/>
              <a:ext cx="647249" cy="38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Timer</a:t>
              </a:r>
            </a:p>
          </p:txBody>
        </p:sp>
        <p:sp>
          <p:nvSpPr>
            <p:cNvPr id="111" name="テキスト ボックス 89"/>
            <p:cNvSpPr txBox="1"/>
            <p:nvPr/>
          </p:nvSpPr>
          <p:spPr>
            <a:xfrm>
              <a:off x="6248853" y="4883583"/>
              <a:ext cx="643452" cy="830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RAM</a:t>
              </a:r>
            </a:p>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Scope</a:t>
              </a:r>
            </a:p>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I/F</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sp>
          <p:nvSpPr>
            <p:cNvPr id="112" name="テキスト ボックス 91"/>
            <p:cNvSpPr txBox="1"/>
            <p:nvPr/>
          </p:nvSpPr>
          <p:spPr>
            <a:xfrm>
              <a:off x="5411416" y="4734481"/>
              <a:ext cx="659141" cy="393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SRAM</a:t>
              </a:r>
            </a:p>
          </p:txBody>
        </p:sp>
        <p:sp>
          <p:nvSpPr>
            <p:cNvPr id="113" name="テキスト ボックス 98"/>
            <p:cNvSpPr txBox="1"/>
            <p:nvPr/>
          </p:nvSpPr>
          <p:spPr>
            <a:xfrm>
              <a:off x="5418535" y="4257577"/>
              <a:ext cx="607904" cy="368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ja-JP" sz="1200" dirty="0">
                  <a:latin typeface="东芝黑体 Regular" panose="020B0500000000000000" pitchFamily="34" charset="-122"/>
                  <a:ea typeface="东芝黑体 Regular" panose="020B0500000000000000" pitchFamily="34" charset="-122"/>
                  <a:cs typeface="Arial" panose="020B0604020202020204" pitchFamily="34" charset="0"/>
                </a:rPr>
                <a:t>POR</a:t>
              </a:r>
              <a:endParaRPr lang="ja-JP" altLang="en-US" sz="1200" dirty="0">
                <a:latin typeface="东芝黑体 Regular" panose="020B0500000000000000" pitchFamily="34" charset="-122"/>
                <a:ea typeface="东芝黑体 Regular" panose="020B0500000000000000" pitchFamily="34" charset="-122"/>
                <a:cs typeface="Arial" panose="020B0604020202020204" pitchFamily="34" charset="0"/>
              </a:endParaRPr>
            </a:p>
          </p:txBody>
        </p:sp>
      </p:grpSp>
      <p:cxnSp>
        <p:nvCxnSpPr>
          <p:cNvPr id="16" name="Straight Arrow Connector 15"/>
          <p:cNvCxnSpPr/>
          <p:nvPr/>
        </p:nvCxnSpPr>
        <p:spPr>
          <a:xfrm>
            <a:off x="3947718" y="2108184"/>
            <a:ext cx="151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216747055"/>
              </p:ext>
            </p:extLst>
          </p:nvPr>
        </p:nvGraphicFramePr>
        <p:xfrm>
          <a:off x="4161764" y="1714136"/>
          <a:ext cx="423453" cy="731520"/>
        </p:xfrm>
        <a:graphic>
          <a:graphicData uri="http://schemas.openxmlformats.org/drawingml/2006/table">
            <a:tbl>
              <a:tblPr firstRow="1" bandRow="1">
                <a:tableStyleId>{2D5ABB26-0587-4C30-8999-92F81FD0307C}</a:tableStyleId>
              </a:tblPr>
              <a:tblGrid>
                <a:gridCol w="208280"/>
                <a:gridCol w="215173"/>
              </a:tblGrid>
              <a:tr h="209493">
                <a:tc>
                  <a:txBody>
                    <a:bodyPr/>
                    <a:lstStyle/>
                    <a:p>
                      <a:pPr algn="ctr"/>
                      <a:r>
                        <a:rPr lang="en-US" sz="1000" dirty="0" smtClean="0"/>
                        <a:t>U</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dirty="0" smtClean="0"/>
                        <a:t>X</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209493">
                <a:tc>
                  <a:txBody>
                    <a:bodyPr/>
                    <a:lstStyle/>
                    <a:p>
                      <a:pPr algn="ctr"/>
                      <a:r>
                        <a:rPr lang="en-US" sz="1000" dirty="0" smtClean="0"/>
                        <a:t>V</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dirty="0" smtClean="0"/>
                        <a:t>Y</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209493">
                <a:tc>
                  <a:txBody>
                    <a:bodyPr/>
                    <a:lstStyle/>
                    <a:p>
                      <a:pPr algn="ctr"/>
                      <a:r>
                        <a:rPr lang="en-US" sz="1000" dirty="0" smtClean="0"/>
                        <a:t>W</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dirty="0" smtClean="0"/>
                        <a:t>Z</a:t>
                      </a:r>
                      <a:endParaRPr lang="en-US"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30" name="Straight Arrow Connector 29"/>
          <p:cNvCxnSpPr/>
          <p:nvPr/>
        </p:nvCxnSpPr>
        <p:spPr>
          <a:xfrm flipH="1">
            <a:off x="6619355" y="3669922"/>
            <a:ext cx="403200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3955355" y="3928348"/>
            <a:ext cx="66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898144" y="1008770"/>
            <a:ext cx="2666114" cy="307777"/>
          </a:xfrm>
          <a:prstGeom prst="rect">
            <a:avLst/>
          </a:prstGeom>
          <a:noFill/>
        </p:spPr>
        <p:txBody>
          <a:bodyPr wrap="none" rtlCol="0">
            <a:spAutoFit/>
          </a:bodyPr>
          <a:lstStyle/>
          <a:p>
            <a:r>
              <a:rPr lang="en-US" altLang="ja-JP" sz="1400" b="1" dirty="0" smtClean="0">
                <a:solidFill>
                  <a:srgbClr val="FF0000"/>
                </a:solidFill>
                <a:latin typeface="东芝黑体 Regular" panose="020B0500000000000000" pitchFamily="34" charset="-122"/>
                <a:ea typeface="东芝黑体 Regular" panose="020B0500000000000000" pitchFamily="34" charset="-122"/>
              </a:rPr>
              <a:t>Motor</a:t>
            </a:r>
            <a:r>
              <a:rPr lang="en-US" sz="1400" b="1" dirty="0" smtClean="0">
                <a:solidFill>
                  <a:srgbClr val="FF0000"/>
                </a:solidFill>
                <a:latin typeface="东芝黑体 Regular" panose="020B0500000000000000" pitchFamily="34" charset="-122"/>
                <a:ea typeface="东芝黑体 Regular" panose="020B0500000000000000" pitchFamily="34" charset="-122"/>
              </a:rPr>
              <a:t> MCU (TMPM4K series)</a:t>
            </a:r>
            <a:endParaRPr lang="en-US" sz="1400" b="1" dirty="0">
              <a:solidFill>
                <a:srgbClr val="FF0000"/>
              </a:solidFill>
              <a:latin typeface="东芝黑体 Regular" panose="020B0500000000000000" pitchFamily="34" charset="-122"/>
              <a:ea typeface="东芝黑体 Regular" panose="020B0500000000000000" pitchFamily="34" charset="-122"/>
            </a:endParaRPr>
          </a:p>
        </p:txBody>
      </p:sp>
      <p:sp>
        <p:nvSpPr>
          <p:cNvPr id="114" name="Rectangle 43"/>
          <p:cNvSpPr>
            <a:spLocks noChangeArrowheads="1"/>
          </p:cNvSpPr>
          <p:nvPr/>
        </p:nvSpPr>
        <p:spPr bwMode="auto">
          <a:xfrm>
            <a:off x="4433647" y="3170602"/>
            <a:ext cx="18769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东芝黑体 Regular" panose="020B0500000000000000" pitchFamily="34" charset="-122"/>
                <a:ea typeface="东芝黑体 Regular" panose="020B0500000000000000" pitchFamily="34" charset="-122"/>
                <a:cs typeface="Arial" panose="020B0604020202020204" pitchFamily="34" charset="0"/>
              </a:rPr>
              <a:t>Current sense signal  (3ch)</a:t>
            </a:r>
            <a:endParaRPr kumimoji="0" lang="en-US" altLang="en-US" sz="1200" b="0" i="0" u="none" strike="noStrike" cap="none" normalizeH="0" baseline="0" dirty="0" smtClean="0">
              <a:ln>
                <a:noFill/>
              </a:ln>
              <a:solidFill>
                <a:schemeClr val="tx1"/>
              </a:solidFill>
              <a:effectLst/>
              <a:latin typeface="东芝黑体 Regular" panose="020B0500000000000000" pitchFamily="34" charset="-122"/>
              <a:ea typeface="东芝黑体 Regular" panose="020B0500000000000000" pitchFamily="34" charset="-122"/>
              <a:cs typeface="Arial" panose="020B0604020202020204" pitchFamily="34" charset="0"/>
            </a:endParaRPr>
          </a:p>
        </p:txBody>
      </p:sp>
      <p:pic>
        <p:nvPicPr>
          <p:cNvPr id="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514" y="1085011"/>
            <a:ext cx="541028" cy="41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Straight Arrow Connector 64"/>
          <p:cNvCxnSpPr/>
          <p:nvPr/>
        </p:nvCxnSpPr>
        <p:spPr>
          <a:xfrm flipH="1">
            <a:off x="3946402" y="3381639"/>
            <a:ext cx="266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610402" y="3381639"/>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106240" y="1077740"/>
            <a:ext cx="2914644" cy="307777"/>
          </a:xfrm>
          <a:prstGeom prst="rect">
            <a:avLst/>
          </a:prstGeom>
          <a:noFill/>
        </p:spPr>
        <p:txBody>
          <a:bodyPr wrap="none" rtlCol="0">
            <a:spAutoFit/>
          </a:bodyPr>
          <a:lstStyle/>
          <a:p>
            <a:r>
              <a:rPr lang="en-US" sz="1400" b="1" dirty="0" smtClean="0">
                <a:solidFill>
                  <a:srgbClr val="FF0000"/>
                </a:solidFill>
                <a:latin typeface="东芝黑体 Regular" panose="020B0500000000000000" pitchFamily="34" charset="-122"/>
                <a:ea typeface="东芝黑体 Regular" panose="020B0500000000000000" pitchFamily="34" charset="-122"/>
              </a:rPr>
              <a:t>LV MOSFET (U-MOS-IX-H series)</a:t>
            </a:r>
            <a:endParaRPr lang="en-US" sz="1400" b="1" dirty="0">
              <a:solidFill>
                <a:srgbClr val="FF0000"/>
              </a:solidFill>
              <a:latin typeface="东芝黑体 Regular" panose="020B0500000000000000" pitchFamily="34" charset="-122"/>
              <a:ea typeface="东芝黑体 Regular" panose="020B0500000000000000" pitchFamily="34" charset="-122"/>
            </a:endParaRPr>
          </a:p>
        </p:txBody>
      </p:sp>
      <p:sp>
        <p:nvSpPr>
          <p:cNvPr id="8" name="Rectangle 7"/>
          <p:cNvSpPr/>
          <p:nvPr/>
        </p:nvSpPr>
        <p:spPr>
          <a:xfrm>
            <a:off x="5228498" y="4922753"/>
            <a:ext cx="2722365" cy="1384995"/>
          </a:xfrm>
          <a:prstGeom prst="rect">
            <a:avLst/>
          </a:prstGeom>
          <a:solidFill>
            <a:schemeClr val="bg1">
              <a:lumMod val="85000"/>
            </a:schemeClr>
          </a:solidFill>
        </p:spPr>
        <p:txBody>
          <a:bodyPr wrap="square">
            <a:spAutoFit/>
          </a:bodyPr>
          <a:lstStyle/>
          <a:p>
            <a:pPr defTabSz="914400"/>
            <a:r>
              <a:rPr lang="en-US" altLang="ja-JP" sz="1200" b="1" dirty="0" smtClean="0">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rPr>
              <a:t>Compliant </a:t>
            </a:r>
            <a:r>
              <a:rPr lang="en-US" altLang="ja-JP" sz="1200" b="1" dirty="0">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rPr>
              <a:t>to safety standard (IEC60730</a:t>
            </a:r>
            <a:r>
              <a:rPr lang="en-US" altLang="ja-JP" sz="1200" b="1" dirty="0" smtClean="0">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rPr>
              <a:t>) </a:t>
            </a:r>
            <a:r>
              <a:rPr lang="en-US" altLang="ja-JP" sz="1200" b="1" dirty="0">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rPr>
              <a:t>and compatible with  </a:t>
            </a:r>
            <a:r>
              <a:rPr lang="en-US" altLang="ja-JP" sz="1200" b="1" dirty="0" err="1">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rPr>
              <a:t>RAMScope</a:t>
            </a:r>
            <a:endParaRPr lang="en-US" altLang="ja-JP" sz="1200" b="1" dirty="0">
              <a:solidFill>
                <a:schemeClr val="accent1"/>
              </a:solidFill>
              <a:latin typeface="东芝黑体 Regular" panose="020B0500000000000000" pitchFamily="34" charset="-122"/>
              <a:ea typeface="东芝黑体 Regular" panose="020B0500000000000000" pitchFamily="34" charset="-122"/>
              <a:cs typeface="Segoe UI" panose="020B0502040204020203" pitchFamily="34" charset="0"/>
            </a:endParaRPr>
          </a:p>
          <a:p>
            <a:pPr defTabSz="914400"/>
            <a:r>
              <a:rPr lang="en-US" altLang="ja-JP" sz="120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IEC60730-compliant </a:t>
            </a:r>
            <a:r>
              <a:rPr lang="en-US" altLang="ja-JP" sz="12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mechanism for checking ROM, RAM, AD, and clock.</a:t>
            </a:r>
          </a:p>
          <a:p>
            <a:pPr defTabSz="914400"/>
            <a:r>
              <a:rPr lang="en-US" altLang="ja-JP" sz="1200" dirty="0" smtClean="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Compatible </a:t>
            </a:r>
            <a:r>
              <a:rPr lang="en-US" altLang="ja-JP" sz="12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with a </a:t>
            </a:r>
            <a:r>
              <a:rPr lang="en-US" altLang="ja-JP" sz="1200" dirty="0" err="1">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RAMScope</a:t>
            </a:r>
            <a:r>
              <a:rPr lang="en-US" altLang="ja-JP" sz="12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 supporting a debugging function</a:t>
            </a:r>
            <a:endParaRPr kumimoji="0" lang="en-US" altLang="ja-JP" sz="12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grpSp>
        <p:nvGrpSpPr>
          <p:cNvPr id="9" name="Group 8"/>
          <p:cNvGrpSpPr/>
          <p:nvPr/>
        </p:nvGrpSpPr>
        <p:grpSpPr>
          <a:xfrm>
            <a:off x="8402623" y="4049347"/>
            <a:ext cx="3607837" cy="2357428"/>
            <a:chOff x="8402623" y="4199475"/>
            <a:chExt cx="3607837" cy="2357428"/>
          </a:xfrm>
        </p:grpSpPr>
        <p:sp>
          <p:nvSpPr>
            <p:cNvPr id="7" name="Rounded Rectangular Callout 6"/>
            <p:cNvSpPr/>
            <p:nvPr/>
          </p:nvSpPr>
          <p:spPr>
            <a:xfrm>
              <a:off x="8402624" y="4199475"/>
              <a:ext cx="3537028" cy="2345257"/>
            </a:xfrm>
            <a:prstGeom prst="wedgeRoundRectCallout">
              <a:avLst>
                <a:gd name="adj1" fmla="val -40850"/>
                <a:gd name="adj2" fmla="val -74193"/>
                <a:gd name="adj3" fmla="val 16667"/>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lnSpc>
                  <a:spcPts val="1000"/>
                </a:lnSpc>
                <a:spcBef>
                  <a:spcPts val="750"/>
                </a:spcBef>
                <a:defRPr/>
              </a:pPr>
              <a:r>
                <a:rPr lang="en-US" altLang="ja-JP" sz="1200" b="1" u="sng" dirty="0">
                  <a:solidFill>
                    <a:schemeClr val="accent1"/>
                  </a:solidFill>
                  <a:latin typeface="东芝黑体 Regular" panose="020B0500000000000000" pitchFamily="34" charset="-122"/>
                  <a:ea typeface="东芝黑体 Regular" panose="020B0500000000000000" pitchFamily="34" charset="-122"/>
                  <a:cs typeface="Arial" panose="020B0604020202020204" pitchFamily="34" charset="0"/>
                </a:rPr>
                <a:t>U-MOS </a:t>
              </a:r>
              <a:r>
                <a:rPr lang="en-US" altLang="ja-JP" sz="1200" b="1" u="sng" dirty="0" smtClean="0">
                  <a:solidFill>
                    <a:schemeClr val="accent1"/>
                  </a:solidFill>
                  <a:latin typeface="东芝黑体 Regular" panose="020B0500000000000000" pitchFamily="34" charset="-122"/>
                  <a:ea typeface="东芝黑体 Regular" panose="020B0500000000000000" pitchFamily="34" charset="-122"/>
                  <a:cs typeface="Arial" panose="020B0604020202020204" pitchFamily="34" charset="0"/>
                </a:rPr>
                <a:t>VIII</a:t>
              </a:r>
              <a:r>
                <a:rPr lang="en-US" altLang="zh-CN" sz="1200" dirty="0" smtClean="0">
                  <a:solidFill>
                    <a:srgbClr val="0070C0"/>
                  </a:solidFill>
                  <a:latin typeface="方正黑体简体" panose="02010601030101010101" pitchFamily="2" charset="-122"/>
                  <a:ea typeface="方正黑体简体" panose="02010601030101010101" pitchFamily="2" charset="-122"/>
                  <a:cs typeface="Arial" panose="020B0604020202020204" pitchFamily="34" charset="0"/>
                </a:rPr>
                <a:t>／</a:t>
              </a:r>
              <a:r>
                <a:rPr lang="en-US" altLang="ja-JP" sz="1200" b="1" u="sng" dirty="0" smtClean="0">
                  <a:solidFill>
                    <a:schemeClr val="accent1"/>
                  </a:solidFill>
                  <a:latin typeface="东芝黑体 Regular" panose="020B0500000000000000" pitchFamily="34" charset="-122"/>
                  <a:ea typeface="东芝黑体 Regular" panose="020B0500000000000000" pitchFamily="34" charset="-122"/>
                  <a:cs typeface="Arial" panose="020B0604020202020204" pitchFamily="34" charset="0"/>
                </a:rPr>
                <a:t>IX-H </a:t>
              </a:r>
              <a:r>
                <a:rPr lang="en-US" altLang="ja-JP" sz="1200" b="1" u="sng" dirty="0">
                  <a:solidFill>
                    <a:schemeClr val="accent1"/>
                  </a:solidFill>
                  <a:latin typeface="东芝黑体 Regular" panose="020B0500000000000000" pitchFamily="34" charset="-122"/>
                  <a:ea typeface="东芝黑体 Regular" panose="020B0500000000000000" pitchFamily="34" charset="-122"/>
                  <a:cs typeface="Arial" panose="020B0604020202020204" pitchFamily="34" charset="0"/>
                </a:rPr>
                <a:t>series</a:t>
              </a:r>
            </a:p>
            <a:p>
              <a:pPr lvl="0" defTabSz="685800">
                <a:lnSpc>
                  <a:spcPts val="1000"/>
                </a:lnSpc>
                <a:spcBef>
                  <a:spcPts val="600"/>
                </a:spcBef>
                <a:defRPr/>
              </a:pP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U-</a:t>
              </a:r>
              <a:r>
                <a:rPr lang="en-US" altLang="ja-JP" sz="1200" dirty="0" err="1">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MOSⅨ</a:t>
              </a: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-H: 30V, 40V, 45V, 60V, 100V</a:t>
              </a:r>
            </a:p>
            <a:p>
              <a:pPr lvl="0" defTabSz="685800">
                <a:lnSpc>
                  <a:spcPts val="1000"/>
                </a:lnSpc>
                <a:spcBef>
                  <a:spcPts val="600"/>
                </a:spcBef>
                <a:defRPr/>
              </a:pPr>
              <a:r>
                <a:rPr lang="en-US" altLang="en-US"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　　　　　 </a:t>
              </a:r>
              <a:r>
                <a:rPr lang="en-US" altLang="en-US" sz="1200" dirty="0" smtClean="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  </a:t>
              </a:r>
              <a:r>
                <a:rPr lang="en-US" altLang="ja-JP" sz="1200" dirty="0" smtClean="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40V </a:t>
              </a: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low spike, 60V low spike</a:t>
              </a:r>
            </a:p>
            <a:p>
              <a:pPr lvl="0" defTabSz="685800">
                <a:lnSpc>
                  <a:spcPts val="1000"/>
                </a:lnSpc>
                <a:spcBef>
                  <a:spcPts val="600"/>
                </a:spcBef>
                <a:defRPr/>
              </a:pP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U-</a:t>
              </a:r>
              <a:r>
                <a:rPr lang="en-US" altLang="ja-JP" sz="1200" dirty="0" err="1">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MOSⅧ</a:t>
              </a: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-H: 30V, 40V, 60V, 75V, 80V, 100V, </a:t>
              </a:r>
              <a:endParaRPr lang="en-US" altLang="ja-JP" sz="1200" dirty="0" smtClean="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endParaRPr>
            </a:p>
            <a:p>
              <a:pPr lvl="0" defTabSz="685800">
                <a:lnSpc>
                  <a:spcPts val="1000"/>
                </a:lnSpc>
                <a:spcBef>
                  <a:spcPts val="600"/>
                </a:spcBef>
                <a:defRPr/>
              </a:pP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 </a:t>
              </a:r>
              <a:r>
                <a:rPr lang="en-US" altLang="ja-JP" sz="1200" dirty="0" smtClean="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                        120V</a:t>
              </a:r>
              <a:r>
                <a:rPr lang="en-US" altLang="ja-JP" sz="1200" dirty="0">
                  <a:solidFill>
                    <a:sysClr val="windowText" lastClr="000000"/>
                  </a:solidFill>
                  <a:latin typeface="东芝黑体 Regular" panose="020B0500000000000000" pitchFamily="34" charset="-122"/>
                  <a:ea typeface="东芝黑体 Regular" panose="020B0500000000000000" pitchFamily="34" charset="-122"/>
                  <a:cs typeface="Arial" panose="020B0604020202020204" pitchFamily="34" charset="0"/>
                </a:rPr>
                <a:t>, 150V, 200V, 250V</a:t>
              </a:r>
            </a:p>
          </p:txBody>
        </p:sp>
        <p:sp>
          <p:nvSpPr>
            <p:cNvPr id="72" name="Text Box 5"/>
            <p:cNvSpPr txBox="1">
              <a:spLocks noChangeArrowheads="1"/>
            </p:cNvSpPr>
            <p:nvPr/>
          </p:nvSpPr>
          <p:spPr bwMode="auto">
            <a:xfrm>
              <a:off x="8779235" y="6301514"/>
              <a:ext cx="501650" cy="2444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3 x 3</a:t>
              </a:r>
            </a:p>
          </p:txBody>
        </p:sp>
        <p:pic>
          <p:nvPicPr>
            <p:cNvPr id="7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3221" y="6032696"/>
              <a:ext cx="412750" cy="27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4" name="Text Box 6"/>
            <p:cNvSpPr txBox="1">
              <a:spLocks noChangeArrowheads="1"/>
            </p:cNvSpPr>
            <p:nvPr/>
          </p:nvSpPr>
          <p:spPr bwMode="auto">
            <a:xfrm>
              <a:off x="9475680" y="6312428"/>
              <a:ext cx="527050" cy="2444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5 x 6</a:t>
              </a:r>
            </a:p>
          </p:txBody>
        </p:sp>
        <p:pic>
          <p:nvPicPr>
            <p:cNvPr id="7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4544" y="5970392"/>
              <a:ext cx="528637"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7" name="Text Box 6"/>
            <p:cNvSpPr txBox="1">
              <a:spLocks noChangeArrowheads="1"/>
            </p:cNvSpPr>
            <p:nvPr/>
          </p:nvSpPr>
          <p:spPr bwMode="auto">
            <a:xfrm>
              <a:off x="9186472" y="5522382"/>
              <a:ext cx="871537" cy="3968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SOP Advance</a:t>
              </a:r>
            </a:p>
          </p:txBody>
        </p:sp>
        <p:sp>
          <p:nvSpPr>
            <p:cNvPr id="78" name="Text Box 6"/>
            <p:cNvSpPr txBox="1">
              <a:spLocks noChangeArrowheads="1"/>
            </p:cNvSpPr>
            <p:nvPr/>
          </p:nvSpPr>
          <p:spPr bwMode="auto">
            <a:xfrm>
              <a:off x="8474443" y="5517576"/>
              <a:ext cx="871537" cy="3968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TSON Advance</a:t>
              </a:r>
            </a:p>
          </p:txBody>
        </p:sp>
        <p:pic>
          <p:nvPicPr>
            <p:cNvPr id="7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6480" y="5992235"/>
              <a:ext cx="5032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 Box 6"/>
            <p:cNvSpPr txBox="1">
              <a:spLocks noChangeArrowheads="1"/>
            </p:cNvSpPr>
            <p:nvPr/>
          </p:nvSpPr>
          <p:spPr bwMode="auto">
            <a:xfrm>
              <a:off x="9951637" y="5524979"/>
              <a:ext cx="871538" cy="3968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DSOP Advance</a:t>
              </a:r>
            </a:p>
          </p:txBody>
        </p:sp>
        <p:pic>
          <p:nvPicPr>
            <p:cNvPr id="81" name="図 19" descr="IMG_6959.JPG"/>
            <p:cNvPicPr>
              <a:picLocks noChangeAspect="1"/>
            </p:cNvPicPr>
            <p:nvPr/>
          </p:nvPicPr>
          <p:blipFill>
            <a:blip r:embed="rId6">
              <a:extLst>
                <a:ext uri="{28A0092B-C50C-407E-A947-70E740481C1C}">
                  <a14:useLocalDpi xmlns:a14="http://schemas.microsoft.com/office/drawing/2010/main" val="0"/>
                </a:ext>
              </a:extLst>
            </a:blip>
            <a:srcRect l="42030" t="27917" r="39688" b="19376"/>
            <a:stretch>
              <a:fillRect/>
            </a:stretch>
          </p:blipFill>
          <p:spPr bwMode="auto">
            <a:xfrm>
              <a:off x="10892879" y="5828824"/>
              <a:ext cx="2889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20" descr="IMG_6960.JPG"/>
            <p:cNvPicPr>
              <a:picLocks noChangeAspect="1"/>
            </p:cNvPicPr>
            <p:nvPr/>
          </p:nvPicPr>
          <p:blipFill>
            <a:blip r:embed="rId7">
              <a:extLst>
                <a:ext uri="{28A0092B-C50C-407E-A947-70E740481C1C}">
                  <a14:useLocalDpi xmlns:a14="http://schemas.microsoft.com/office/drawing/2010/main" val="0"/>
                </a:ext>
              </a:extLst>
            </a:blip>
            <a:srcRect l="41093" t="28958" r="42030" b="19583"/>
            <a:stretch>
              <a:fillRect/>
            </a:stretch>
          </p:blipFill>
          <p:spPr bwMode="auto">
            <a:xfrm>
              <a:off x="11386596" y="5825817"/>
              <a:ext cx="273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6"/>
            <p:cNvSpPr txBox="1">
              <a:spLocks noChangeArrowheads="1"/>
            </p:cNvSpPr>
            <p:nvPr/>
          </p:nvSpPr>
          <p:spPr bwMode="auto">
            <a:xfrm>
              <a:off x="10672395" y="5527247"/>
              <a:ext cx="641532" cy="246221"/>
            </a:xfrm>
            <a:prstGeom prst="rect">
              <a:avLst/>
            </a:prstGeom>
            <a:solidFill>
              <a:schemeClr val="bg1">
                <a:lumMod val="95000"/>
              </a:schemeClr>
            </a:solidFill>
            <a:ln>
              <a:noFill/>
            </a:ln>
            <a:effectLst/>
            <a:extLst/>
          </p:spPr>
          <p:txBody>
            <a:bodyPr wrap="square"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0000"/>
                  </a:solidFill>
                  <a:effectLst/>
                  <a:uLnTx/>
                  <a:uFillTx/>
                  <a:latin typeface="东芝黑体 Regular" panose="020B0500000000000000" pitchFamily="34" charset="-122"/>
                  <a:ea typeface="东芝黑体 Regular" panose="020B0500000000000000" pitchFamily="34" charset="-122"/>
                  <a:cs typeface="Segoe UI" panose="020B0502040204020203" pitchFamily="34" charset="0"/>
                </a:rPr>
                <a:t>TO-220</a:t>
              </a:r>
            </a:p>
          </p:txBody>
        </p:sp>
        <p:sp>
          <p:nvSpPr>
            <p:cNvPr id="84" name="Text Box 6"/>
            <p:cNvSpPr txBox="1">
              <a:spLocks noChangeArrowheads="1"/>
            </p:cNvSpPr>
            <p:nvPr/>
          </p:nvSpPr>
          <p:spPr bwMode="auto">
            <a:xfrm>
              <a:off x="11138923" y="5528119"/>
              <a:ext cx="871537" cy="2444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TO-220SIS</a:t>
              </a:r>
            </a:p>
          </p:txBody>
        </p:sp>
        <p:sp>
          <p:nvSpPr>
            <p:cNvPr id="85" name="Text Box 6"/>
            <p:cNvSpPr txBox="1">
              <a:spLocks noChangeArrowheads="1"/>
            </p:cNvSpPr>
            <p:nvPr/>
          </p:nvSpPr>
          <p:spPr bwMode="auto">
            <a:xfrm>
              <a:off x="10149327" y="6300885"/>
              <a:ext cx="527050" cy="244475"/>
            </a:xfrm>
            <a:prstGeom prst="rect">
              <a:avLst/>
            </a:prstGeom>
            <a:noFill/>
            <a:ln>
              <a:noFill/>
            </a:ln>
            <a:effectLst/>
            <a:extLst/>
          </p:spPr>
          <p:txBody>
            <a:bodyPr anchor="ctr">
              <a:spAutoFit/>
            </a:bodyPr>
            <a:lstStyle>
              <a:lvl1pPr eaLnBrk="0" hangingPunct="0">
                <a:defRPr kumimoji="1" sz="1600" b="1">
                  <a:solidFill>
                    <a:srgbClr val="FF0000"/>
                  </a:solidFill>
                  <a:latin typeface="Century" pitchFamily="18" charset="0"/>
                  <a:ea typeface="ＭＳ Ｐゴシック" pitchFamily="50" charset="-128"/>
                </a:defRPr>
              </a:lvl1pPr>
              <a:lvl2pPr marL="742950" indent="-285750" eaLnBrk="0" hangingPunct="0">
                <a:defRPr kumimoji="1" sz="1600" b="1">
                  <a:solidFill>
                    <a:srgbClr val="FF0000"/>
                  </a:solidFill>
                  <a:latin typeface="Century" pitchFamily="18" charset="0"/>
                  <a:ea typeface="ＭＳ Ｐゴシック" pitchFamily="50" charset="-128"/>
                </a:defRPr>
              </a:lvl2pPr>
              <a:lvl3pPr marL="1143000" indent="-228600" eaLnBrk="0" hangingPunct="0">
                <a:defRPr kumimoji="1" sz="1600" b="1">
                  <a:solidFill>
                    <a:srgbClr val="FF0000"/>
                  </a:solidFill>
                  <a:latin typeface="Century" pitchFamily="18" charset="0"/>
                  <a:ea typeface="ＭＳ Ｐゴシック" pitchFamily="50" charset="-128"/>
                </a:defRPr>
              </a:lvl3pPr>
              <a:lvl4pPr marL="1600200" indent="-228600" eaLnBrk="0" hangingPunct="0">
                <a:defRPr kumimoji="1" sz="1600" b="1">
                  <a:solidFill>
                    <a:srgbClr val="FF0000"/>
                  </a:solidFill>
                  <a:latin typeface="Century" pitchFamily="18" charset="0"/>
                  <a:ea typeface="ＭＳ Ｐゴシック" pitchFamily="50" charset="-128"/>
                </a:defRPr>
              </a:lvl4pPr>
              <a:lvl5pPr marL="2057400" indent="-228600" eaLnBrk="0" hangingPunct="0">
                <a:defRPr kumimoji="1" sz="1600" b="1">
                  <a:solidFill>
                    <a:srgbClr val="FF0000"/>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FF0000"/>
                  </a:solidFill>
                  <a:latin typeface="Century" pitchFamily="18" charset="0"/>
                  <a:ea typeface="ＭＳ Ｐゴシック" pitchFamily="50" charset="-128"/>
                </a:defRPr>
              </a:lvl9pPr>
            </a:lstStyle>
            <a:p>
              <a:pPr algn="ctr" eaLnBrk="1" hangingPunct="1"/>
              <a:r>
                <a:rPr lang="en-US" altLang="ja-JP" sz="1000" b="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5 x 6</a:t>
              </a:r>
            </a:p>
          </p:txBody>
        </p:sp>
        <p:sp>
          <p:nvSpPr>
            <p:cNvPr id="86" name="テキスト ボックス 37"/>
            <p:cNvSpPr txBox="1"/>
            <p:nvPr/>
          </p:nvSpPr>
          <p:spPr>
            <a:xfrm>
              <a:off x="8402623" y="5299889"/>
              <a:ext cx="2309463" cy="276999"/>
            </a:xfrm>
            <a:prstGeom prst="rect">
              <a:avLst/>
            </a:prstGeom>
            <a:noFill/>
          </p:spPr>
          <p:txBody>
            <a:bodyPr wrap="square" rtlCol="0">
              <a:spAutoFit/>
            </a:bodyPr>
            <a:lstStyle/>
            <a:p>
              <a:pPr algn="ctr"/>
              <a:r>
                <a:rPr lang="en-US" altLang="ja-JP" sz="1200" b="1" u="sng" dirty="0" smtClean="0">
                  <a:solidFill>
                    <a:schemeClr val="accent1"/>
                  </a:solidFill>
                  <a:latin typeface="东芝黑体 Regular" panose="020B0500000000000000" pitchFamily="34" charset="-122"/>
                  <a:ea typeface="东芝黑体 Regular" panose="020B0500000000000000" pitchFamily="34" charset="-122"/>
                </a:rPr>
                <a:t>Wide variety of packages</a:t>
              </a:r>
              <a:endParaRPr lang="en-US" altLang="ja-JP" sz="1200" b="1" u="sng" dirty="0">
                <a:solidFill>
                  <a:schemeClr val="accent1"/>
                </a:solidFill>
                <a:latin typeface="东芝黑体 Regular" panose="020B0500000000000000" pitchFamily="34" charset="-122"/>
                <a:ea typeface="东芝黑体 Regular" panose="020B0500000000000000" pitchFamily="34" charset="-122"/>
              </a:endParaRPr>
            </a:p>
          </p:txBody>
        </p:sp>
      </p:grpSp>
    </p:spTree>
    <p:extLst>
      <p:ext uri="{BB962C8B-B14F-4D97-AF65-F5344CB8AC3E}">
        <p14:creationId xmlns:p14="http://schemas.microsoft.com/office/powerpoint/2010/main" val="2796678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角丸四角形 72"/>
          <p:cNvSpPr/>
          <p:nvPr/>
        </p:nvSpPr>
        <p:spPr bwMode="auto">
          <a:xfrm>
            <a:off x="7225667" y="1011775"/>
            <a:ext cx="3930880" cy="3781947"/>
          </a:xfrm>
          <a:prstGeom prst="roundRect">
            <a:avLst>
              <a:gd name="adj" fmla="val 3646"/>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endParaRPr kumimoji="0" lang="ja-JP" altLang="en-US" sz="2500" dirty="0">
              <a:solidFill>
                <a:srgbClr val="000000"/>
              </a:solidFill>
              <a:latin typeface="东芝黑体 Regular" panose="020B0500000000000000" pitchFamily="34" charset="-122"/>
              <a:ea typeface="东芝黑体 Regular" panose="020B0500000000000000" pitchFamily="34" charset="-122"/>
            </a:endParaRPr>
          </a:p>
        </p:txBody>
      </p:sp>
      <p:sp>
        <p:nvSpPr>
          <p:cNvPr id="3" name="Rounded Rectangle 2"/>
          <p:cNvSpPr/>
          <p:nvPr/>
        </p:nvSpPr>
        <p:spPr bwMode="auto">
          <a:xfrm>
            <a:off x="7392978" y="3109256"/>
            <a:ext cx="2881322" cy="1601676"/>
          </a:xfrm>
          <a:prstGeom prst="roundRect">
            <a:avLst>
              <a:gd name="adj" fmla="val 10620"/>
            </a:avLst>
          </a:prstGeom>
          <a:solidFill>
            <a:schemeClr val="bg1"/>
          </a:solidFill>
          <a:ln w="38100" cap="flat" cmpd="sng" algn="ctr">
            <a:solidFill>
              <a:srgbClr val="C00000"/>
            </a:solidFill>
            <a:prstDash val="solid"/>
            <a:round/>
            <a:headEnd type="none" w="med" len="med"/>
            <a:tailEnd type="none" w="med" len="med"/>
          </a:ln>
          <a:effectLst>
            <a:glow rad="63500">
              <a:schemeClr val="accent1">
                <a:satMod val="175000"/>
                <a:alpha val="40000"/>
              </a:schemeClr>
            </a:glow>
          </a:effectLst>
        </p:spPr>
        <p:txBody>
          <a:bodyPr vert="horz" wrap="none" lIns="90000" tIns="46800" rIns="90000" bIns="46800" numCol="1" rtlCol="0" anchor="ctr" anchorCtr="0" compatLnSpc="1">
            <a:prstTxWarp prst="textNoShape">
              <a:avLst/>
            </a:prstTxWarp>
          </a:bodyPr>
          <a:lstStyle/>
          <a:p>
            <a:pPr marL="0" marR="0" indent="0" algn="ctr" defTabSz="968375" rtl="0" eaLnBrk="0" fontAlgn="base" latinLnBrk="0" hangingPunct="0">
              <a:lnSpc>
                <a:spcPct val="100000"/>
              </a:lnSpc>
              <a:spcBef>
                <a:spcPct val="0"/>
              </a:spcBef>
              <a:spcAft>
                <a:spcPct val="0"/>
              </a:spcAft>
              <a:buClrTx/>
              <a:buSzTx/>
              <a:buFontTx/>
              <a:buNone/>
              <a:tabLst/>
            </a:pPr>
            <a:endParaRPr kumimoji="0" lang="ja-JP" altLang="en-US" sz="2500" b="0" i="0" u="none" strike="noStrike" cap="none" normalizeH="0" baseline="0" smtClean="0">
              <a:ln>
                <a:noFill/>
              </a:ln>
              <a:solidFill>
                <a:schemeClr val="tx1"/>
              </a:solidFill>
              <a:effectLst/>
              <a:latin typeface="东芝黑体 Regular" panose="020B0500000000000000" pitchFamily="34" charset="-122"/>
              <a:ea typeface="东芝黑体 Regular" panose="020B0500000000000000" pitchFamily="34" charset="-122"/>
            </a:endParaRPr>
          </a:p>
        </p:txBody>
      </p:sp>
      <p:cxnSp>
        <p:nvCxnSpPr>
          <p:cNvPr id="109" name="直線矢印コネクタ 100"/>
          <p:cNvCxnSpPr>
            <a:cxnSpLocks noChangeShapeType="1"/>
          </p:cNvCxnSpPr>
          <p:nvPr/>
        </p:nvCxnSpPr>
        <p:spPr bwMode="auto">
          <a:xfrm>
            <a:off x="834385" y="6342326"/>
            <a:ext cx="1062000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0" name="直線矢印コネクタ 99"/>
          <p:cNvCxnSpPr>
            <a:cxnSpLocks noChangeShapeType="1"/>
          </p:cNvCxnSpPr>
          <p:nvPr/>
        </p:nvCxnSpPr>
        <p:spPr bwMode="auto">
          <a:xfrm flipV="1">
            <a:off x="848033" y="887676"/>
            <a:ext cx="0" cy="54720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1" name="テキスト ボックス 85"/>
          <p:cNvSpPr txBox="1">
            <a:spLocks noChangeArrowheads="1"/>
          </p:cNvSpPr>
          <p:nvPr/>
        </p:nvSpPr>
        <p:spPr bwMode="auto">
          <a:xfrm>
            <a:off x="3396759" y="6320102"/>
            <a:ext cx="6335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~2015</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113" name="直線コネクタ 111"/>
          <p:cNvCxnSpPr>
            <a:cxnSpLocks noChangeShapeType="1"/>
          </p:cNvCxnSpPr>
          <p:nvPr/>
        </p:nvCxnSpPr>
        <p:spPr bwMode="auto">
          <a:xfrm>
            <a:off x="3685219" y="6280414"/>
            <a:ext cx="0" cy="61912"/>
          </a:xfrm>
          <a:prstGeom prst="line">
            <a:avLst/>
          </a:prstGeom>
          <a:noFill/>
          <a:ln w="28575" algn="ctr">
            <a:solidFill>
              <a:schemeClr val="tx1"/>
            </a:solidFill>
            <a:round/>
            <a:headEnd/>
            <a:tailEnd/>
          </a:ln>
        </p:spPr>
      </p:cxnSp>
      <p:sp>
        <p:nvSpPr>
          <p:cNvPr id="114" name="テキスト ボックス 149"/>
          <p:cNvSpPr txBox="1">
            <a:spLocks noChangeArrowheads="1"/>
          </p:cNvSpPr>
          <p:nvPr/>
        </p:nvSpPr>
        <p:spPr bwMode="auto">
          <a:xfrm>
            <a:off x="4225034" y="944584"/>
            <a:ext cx="4459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ROM</a:t>
            </a:r>
          </a:p>
          <a:p>
            <a:pPr algn="ct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PKG</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15" name="テキスト ボックス 106"/>
          <p:cNvSpPr txBox="1">
            <a:spLocks noChangeArrowheads="1"/>
          </p:cNvSpPr>
          <p:nvPr/>
        </p:nvSpPr>
        <p:spPr bwMode="auto">
          <a:xfrm>
            <a:off x="5133033" y="6320102"/>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2016</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cxnSp>
        <p:nvCxnSpPr>
          <p:cNvPr id="116" name="直線コネクタ 115"/>
          <p:cNvCxnSpPr>
            <a:cxnSpLocks noChangeShapeType="1"/>
          </p:cNvCxnSpPr>
          <p:nvPr/>
        </p:nvCxnSpPr>
        <p:spPr bwMode="auto">
          <a:xfrm>
            <a:off x="5421494" y="6270889"/>
            <a:ext cx="0" cy="61912"/>
          </a:xfrm>
          <a:prstGeom prst="line">
            <a:avLst/>
          </a:prstGeom>
          <a:noFill/>
          <a:ln w="28575" algn="ctr">
            <a:solidFill>
              <a:schemeClr val="tx1"/>
            </a:solidFill>
            <a:round/>
            <a:headEnd/>
            <a:tailEnd/>
          </a:ln>
        </p:spPr>
      </p:cxnSp>
      <p:sp>
        <p:nvSpPr>
          <p:cNvPr id="117" name="角丸四角形 116"/>
          <p:cNvSpPr/>
          <p:nvPr/>
        </p:nvSpPr>
        <p:spPr bwMode="auto">
          <a:xfrm>
            <a:off x="3282056" y="936788"/>
            <a:ext cx="972000" cy="375325"/>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400" b="1" dirty="0">
                <a:solidFill>
                  <a:srgbClr val="FFFFFF"/>
                </a:solidFill>
                <a:latin typeface="东芝黑体 Regular" panose="020B0500000000000000" pitchFamily="34" charset="-122"/>
                <a:ea typeface="东芝黑体 Regular" panose="020B0500000000000000" pitchFamily="34" charset="-122"/>
              </a:rPr>
              <a:t>MP</a:t>
            </a:r>
            <a:endParaRPr kumimoji="0" lang="es-ES" altLang="ja-JP" sz="1400" b="1" dirty="0">
              <a:solidFill>
                <a:srgbClr val="FFFFFF"/>
              </a:solidFill>
              <a:latin typeface="东芝黑体 Regular" panose="020B0500000000000000" pitchFamily="34" charset="-122"/>
              <a:ea typeface="东芝黑体 Regular" panose="020B0500000000000000" pitchFamily="34" charset="-122"/>
            </a:endParaRPr>
          </a:p>
        </p:txBody>
      </p:sp>
      <p:sp>
        <p:nvSpPr>
          <p:cNvPr id="121" name="テキスト ボックス 149"/>
          <p:cNvSpPr txBox="1">
            <a:spLocks noChangeArrowheads="1"/>
          </p:cNvSpPr>
          <p:nvPr/>
        </p:nvSpPr>
        <p:spPr bwMode="auto">
          <a:xfrm>
            <a:off x="2483679" y="4955555"/>
            <a:ext cx="503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nSpc>
                <a:spcPts val="800"/>
              </a:lnSpc>
              <a:defRPr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128K</a:t>
            </a:r>
          </a:p>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44pin</a:t>
            </a:r>
            <a:endParaRPr kumimoji="0" lang="ja-JP" altLang="en-US" sz="900" dirty="0">
              <a:latin typeface="东芝黑体 Regular" panose="020B0500000000000000" pitchFamily="34" charset="-122"/>
              <a:ea typeface="东芝黑体 Regular" panose="020B0500000000000000" pitchFamily="34" charset="-122"/>
            </a:endParaRPr>
          </a:p>
        </p:txBody>
      </p:sp>
      <p:sp>
        <p:nvSpPr>
          <p:cNvPr id="122" name="テキスト ボックス 149"/>
          <p:cNvSpPr txBox="1">
            <a:spLocks noChangeArrowheads="1"/>
          </p:cNvSpPr>
          <p:nvPr/>
        </p:nvSpPr>
        <p:spPr bwMode="auto">
          <a:xfrm>
            <a:off x="2483679" y="4611682"/>
            <a:ext cx="503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nSpc>
                <a:spcPts val="800"/>
              </a:lnSpc>
              <a:defRPr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128K</a:t>
            </a:r>
          </a:p>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48pin</a:t>
            </a:r>
            <a:endParaRPr kumimoji="0" lang="ja-JP" altLang="en-US" sz="900" dirty="0">
              <a:latin typeface="东芝黑体 Regular" panose="020B0500000000000000" pitchFamily="34" charset="-122"/>
              <a:ea typeface="东芝黑体 Regular" panose="020B0500000000000000" pitchFamily="34" charset="-122"/>
            </a:endParaRPr>
          </a:p>
        </p:txBody>
      </p:sp>
      <p:sp>
        <p:nvSpPr>
          <p:cNvPr id="126" name="テキスト ボックス 149"/>
          <p:cNvSpPr txBox="1">
            <a:spLocks noChangeArrowheads="1"/>
          </p:cNvSpPr>
          <p:nvPr/>
        </p:nvSpPr>
        <p:spPr bwMode="auto">
          <a:xfrm>
            <a:off x="2483679" y="4293261"/>
            <a:ext cx="503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30" name="テキスト ボックス 149"/>
          <p:cNvSpPr txBox="1">
            <a:spLocks noChangeArrowheads="1"/>
          </p:cNvSpPr>
          <p:nvPr/>
        </p:nvSpPr>
        <p:spPr bwMode="auto">
          <a:xfrm>
            <a:off x="3071612" y="5291025"/>
            <a:ext cx="18008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M3 @</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40MHz</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31" name="テキスト ボックス 149"/>
          <p:cNvSpPr txBox="1">
            <a:spLocks noChangeArrowheads="1"/>
          </p:cNvSpPr>
          <p:nvPr/>
        </p:nvSpPr>
        <p:spPr bwMode="auto">
          <a:xfrm>
            <a:off x="4419158" y="5527559"/>
            <a:ext cx="503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30pin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42" name="角丸四角形 141"/>
          <p:cNvSpPr/>
          <p:nvPr/>
        </p:nvSpPr>
        <p:spPr bwMode="auto">
          <a:xfrm>
            <a:off x="3224013" y="5553258"/>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TMPM375FS</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45" name="テキスト ボックス 149"/>
          <p:cNvSpPr txBox="1">
            <a:spLocks noChangeArrowheads="1"/>
          </p:cNvSpPr>
          <p:nvPr/>
        </p:nvSpPr>
        <p:spPr bwMode="auto">
          <a:xfrm>
            <a:off x="6415208" y="5527696"/>
            <a:ext cx="745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QFN32pin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46" name="角丸四角形 145"/>
          <p:cNvSpPr/>
          <p:nvPr/>
        </p:nvSpPr>
        <p:spPr bwMode="auto">
          <a:xfrm>
            <a:off x="5205162" y="5553258"/>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TMPM37AFS</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48" name="円/楕円 147"/>
          <p:cNvSpPr/>
          <p:nvPr/>
        </p:nvSpPr>
        <p:spPr bwMode="auto">
          <a:xfrm>
            <a:off x="5283663" y="5011218"/>
            <a:ext cx="1115810" cy="455637"/>
          </a:xfrm>
          <a:prstGeom prst="ellipse">
            <a:avLst/>
          </a:prstGeom>
          <a:solidFill>
            <a:schemeClr val="bg1">
              <a:lumMod val="95000"/>
            </a:schemeClr>
          </a:solidFill>
          <a:ln>
            <a:noFill/>
            <a:headEnd type="none" w="med" len="med"/>
            <a:tailEnd type="none" w="med" len="med"/>
          </a:ln>
          <a:effectLst>
            <a:outerShdw blurRad="149987" dist="250190" dir="8460000" algn="ctr">
              <a:srgbClr val="000000">
                <a:alpha val="28000"/>
              </a:srgbClr>
            </a:outerShdw>
          </a:effectLst>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900" b="1" i="1" dirty="0">
                <a:solidFill>
                  <a:srgbClr val="000000"/>
                </a:solidFill>
                <a:latin typeface="东芝黑体 Regular" panose="020B0500000000000000" pitchFamily="34" charset="-122"/>
                <a:ea typeface="东芝黑体 Regular" panose="020B0500000000000000" pitchFamily="34" charset="-122"/>
              </a:rPr>
              <a:t>Built in</a:t>
            </a:r>
          </a:p>
          <a:p>
            <a:pPr algn="ctr" defTabSz="968375" eaLnBrk="0" fontAlgn="base" hangingPunct="0">
              <a:spcBef>
                <a:spcPct val="0"/>
              </a:spcBef>
              <a:spcAft>
                <a:spcPts val="300"/>
              </a:spcAft>
            </a:pPr>
            <a:r>
              <a:rPr kumimoji="0" lang="en-US" altLang="ja-JP" sz="900" b="1" i="1" dirty="0" smtClean="0">
                <a:solidFill>
                  <a:srgbClr val="000000"/>
                </a:solidFill>
                <a:latin typeface="东芝黑体 Regular" panose="020B0500000000000000" pitchFamily="34" charset="-122"/>
                <a:ea typeface="东芝黑体 Regular" panose="020B0500000000000000" pitchFamily="34" charset="-122"/>
              </a:rPr>
              <a:t>Pre-driver(30V</a:t>
            </a:r>
            <a:r>
              <a:rPr kumimoji="0" lang="en-US" altLang="ja-JP" sz="900" b="1" i="1" dirty="0">
                <a:solidFill>
                  <a:srgbClr val="000000"/>
                </a:solidFill>
                <a:latin typeface="东芝黑体 Regular" panose="020B0500000000000000" pitchFamily="34" charset="-122"/>
                <a:ea typeface="东芝黑体 Regular" panose="020B0500000000000000" pitchFamily="34" charset="-122"/>
              </a:rPr>
              <a:t>)</a:t>
            </a:r>
            <a:endParaRPr kumimoji="0" lang="es-ES" altLang="ja-JP" sz="900" b="1" i="1" dirty="0">
              <a:solidFill>
                <a:srgbClr val="000000"/>
              </a:solidFill>
              <a:latin typeface="东芝黑体 Regular" panose="020B0500000000000000" pitchFamily="34" charset="-122"/>
              <a:ea typeface="东芝黑体 Regular" panose="020B0500000000000000" pitchFamily="34" charset="-122"/>
            </a:endParaRPr>
          </a:p>
        </p:txBody>
      </p:sp>
      <p:sp>
        <p:nvSpPr>
          <p:cNvPr id="155" name="テキスト ボックス 106"/>
          <p:cNvSpPr txBox="1">
            <a:spLocks noChangeArrowheads="1"/>
          </p:cNvSpPr>
          <p:nvPr/>
        </p:nvSpPr>
        <p:spPr bwMode="auto">
          <a:xfrm>
            <a:off x="7979884" y="6331213"/>
            <a:ext cx="702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2017</a:t>
            </a:r>
            <a:r>
              <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p>
        </p:txBody>
      </p:sp>
      <p:cxnSp>
        <p:nvCxnSpPr>
          <p:cNvPr id="156" name="直線コネクタ 115"/>
          <p:cNvCxnSpPr>
            <a:cxnSpLocks noChangeShapeType="1"/>
          </p:cNvCxnSpPr>
          <p:nvPr/>
        </p:nvCxnSpPr>
        <p:spPr bwMode="auto">
          <a:xfrm>
            <a:off x="8333626" y="6269301"/>
            <a:ext cx="0" cy="61912"/>
          </a:xfrm>
          <a:prstGeom prst="line">
            <a:avLst/>
          </a:prstGeom>
          <a:noFill/>
          <a:ln w="28575" algn="ctr">
            <a:solidFill>
              <a:schemeClr val="tx1"/>
            </a:solidFill>
            <a:round/>
            <a:headEnd/>
            <a:tailEnd/>
          </a:ln>
        </p:spPr>
      </p:cxnSp>
      <p:sp>
        <p:nvSpPr>
          <p:cNvPr id="74" name="右矢印 73"/>
          <p:cNvSpPr/>
          <p:nvPr/>
        </p:nvSpPr>
        <p:spPr bwMode="auto">
          <a:xfrm>
            <a:off x="7417529" y="4768322"/>
            <a:ext cx="3739017" cy="435007"/>
          </a:xfrm>
          <a:prstGeom prst="rightArrow">
            <a:avLst>
              <a:gd name="adj1" fmla="val 59918"/>
              <a:gd name="adj2" fmla="val 63636"/>
            </a:avLst>
          </a:prstGeom>
          <a:solidFill>
            <a:schemeClr val="tx1"/>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cs typeface="Meiryo UI" panose="020B0604030504040204" pitchFamily="50" charset="-128"/>
              </a:rPr>
              <a:t>TXZ4 series</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37" name="右矢印 136"/>
          <p:cNvSpPr/>
          <p:nvPr/>
        </p:nvSpPr>
        <p:spPr bwMode="auto">
          <a:xfrm>
            <a:off x="1315500" y="5907786"/>
            <a:ext cx="5066387" cy="416896"/>
          </a:xfrm>
          <a:prstGeom prst="rightArrow">
            <a:avLst>
              <a:gd name="adj1" fmla="val 59918"/>
              <a:gd name="adj2" fmla="val 63636"/>
            </a:avLst>
          </a:prstGeom>
          <a:solidFill>
            <a:schemeClr val="bg1">
              <a:lumMod val="50000"/>
            </a:schemeClr>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TX03 series</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36" name="角丸四角形 135"/>
          <p:cNvSpPr/>
          <p:nvPr/>
        </p:nvSpPr>
        <p:spPr bwMode="auto">
          <a:xfrm>
            <a:off x="1315500" y="4308560"/>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TMPM372FW</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38" name="角丸四角形 137"/>
          <p:cNvSpPr/>
          <p:nvPr/>
        </p:nvSpPr>
        <p:spPr bwMode="auto">
          <a:xfrm>
            <a:off x="1315500" y="4633805"/>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TMPM373FW</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39" name="角丸四角形 138"/>
          <p:cNvSpPr/>
          <p:nvPr/>
        </p:nvSpPr>
        <p:spPr bwMode="auto">
          <a:xfrm>
            <a:off x="1315500" y="4967375"/>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TMPM374FW</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2" name="テキスト ボックス 1"/>
          <p:cNvSpPr txBox="1"/>
          <p:nvPr/>
        </p:nvSpPr>
        <p:spPr>
          <a:xfrm>
            <a:off x="4007769" y="3376753"/>
            <a:ext cx="2424197" cy="646331"/>
          </a:xfrm>
          <a:prstGeom prst="rect">
            <a:avLst/>
          </a:prstGeom>
          <a:noFill/>
        </p:spPr>
        <p:txBody>
          <a:bodyPr wrap="square" rtlCol="0">
            <a:spAutoFit/>
          </a:bodyPr>
          <a:lstStyle/>
          <a:p>
            <a:pPr defTabSz="914400" eaLnBrk="0" fontAlgn="base" hangingPunct="0">
              <a:spcBef>
                <a:spcPct val="0"/>
              </a:spcBef>
              <a:spcAft>
                <a:spcPct val="0"/>
              </a:spcAft>
            </a:pPr>
            <a:r>
              <a:rPr lang="en-US" altLang="ja-JP" sz="1200" dirty="0">
                <a:solidFill>
                  <a:srgbClr val="000000"/>
                </a:solidFill>
                <a:latin typeface="东芝黑体 Regular" panose="020B0500000000000000" pitchFamily="34" charset="-122"/>
                <a:ea typeface="东芝黑体 Regular" panose="020B0500000000000000" pitchFamily="34" charset="-122"/>
                <a:cs typeface="Meiryo UI" pitchFamily="50" charset="-128"/>
              </a:rPr>
              <a:t>Performance Up</a:t>
            </a:r>
          </a:p>
          <a:p>
            <a:pPr defTabSz="914400" eaLnBrk="0" fontAlgn="base" hangingPunct="0">
              <a:spcBef>
                <a:spcPct val="0"/>
              </a:spcBef>
              <a:spcAft>
                <a:spcPct val="0"/>
              </a:spcAft>
            </a:pPr>
            <a:r>
              <a:rPr lang="en-US" altLang="ja-JP" sz="1200" dirty="0">
                <a:solidFill>
                  <a:srgbClr val="000000"/>
                </a:solidFill>
                <a:latin typeface="东芝黑体 Regular" panose="020B0500000000000000" pitchFamily="34" charset="-122"/>
                <a:ea typeface="东芝黑体 Regular" panose="020B0500000000000000" pitchFamily="34" charset="-122"/>
                <a:cs typeface="Meiryo UI" pitchFamily="50" charset="-128"/>
              </a:rPr>
              <a:t> New PMD, High-Speed ADC</a:t>
            </a:r>
          </a:p>
          <a:p>
            <a:pPr defTabSz="914400" eaLnBrk="0" fontAlgn="base" hangingPunct="0">
              <a:spcBef>
                <a:spcPct val="0"/>
              </a:spcBef>
              <a:spcAft>
                <a:spcPct val="0"/>
              </a:spcAft>
            </a:pPr>
            <a:r>
              <a:rPr lang="en-US" altLang="ja-JP" sz="1200" dirty="0">
                <a:solidFill>
                  <a:srgbClr val="000000"/>
                </a:solidFill>
                <a:latin typeface="东芝黑体 Regular" panose="020B0500000000000000" pitchFamily="34" charset="-122"/>
                <a:ea typeface="东芝黑体 Regular" panose="020B0500000000000000" pitchFamily="34" charset="-122"/>
                <a:cs typeface="Meiryo UI" pitchFamily="50" charset="-128"/>
              </a:rPr>
              <a:t> Safety functions</a:t>
            </a:r>
            <a:endParaRPr lang="ja-JP" altLang="en-US" sz="1200" dirty="0">
              <a:solidFill>
                <a:srgbClr val="000000"/>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67" name="テキスト ボックス 149"/>
          <p:cNvSpPr txBox="1">
            <a:spLocks noChangeArrowheads="1"/>
          </p:cNvSpPr>
          <p:nvPr/>
        </p:nvSpPr>
        <p:spPr bwMode="auto">
          <a:xfrm>
            <a:off x="1213420" y="4036471"/>
            <a:ext cx="2095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M3 @</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80MHz</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4" name="テキスト ボックス 3"/>
          <p:cNvSpPr txBox="1"/>
          <p:nvPr/>
        </p:nvSpPr>
        <p:spPr>
          <a:xfrm rot="16200000">
            <a:off x="-568014" y="1930148"/>
            <a:ext cx="2322836" cy="253916"/>
          </a:xfrm>
          <a:prstGeom prst="rect">
            <a:avLst/>
          </a:prstGeom>
          <a:noFill/>
        </p:spPr>
        <p:txBody>
          <a:bodyPr wrap="square" rtlCol="0">
            <a:spAutoFit/>
          </a:bodyPr>
          <a:lstStyle/>
          <a:p>
            <a:pPr defTabSz="914400" eaLnBrk="0" fontAlgn="base" hangingPunct="0">
              <a:spcBef>
                <a:spcPct val="0"/>
              </a:spcBef>
              <a:spcAft>
                <a:spcPct val="0"/>
              </a:spcAft>
            </a:pPr>
            <a:r>
              <a:rPr lang="en-US" altLang="ja-JP" sz="1050" i="1" dirty="0">
                <a:solidFill>
                  <a:srgbClr val="000000"/>
                </a:solidFill>
                <a:latin typeface="东芝黑体 Regular" panose="020B0500000000000000" pitchFamily="34" charset="-122"/>
                <a:ea typeface="东芝黑体 Regular" panose="020B0500000000000000" pitchFamily="34" charset="-122"/>
                <a:cs typeface="Meiryo UI" pitchFamily="50" charset="-128"/>
              </a:rPr>
              <a:t>Motor Processing Performance</a:t>
            </a:r>
            <a:endParaRPr lang="ja-JP" altLang="en-US" sz="1050" i="1" dirty="0">
              <a:solidFill>
                <a:srgbClr val="000000"/>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71" name="Text Box 66"/>
          <p:cNvSpPr txBox="1">
            <a:spLocks noChangeArrowheads="1"/>
          </p:cNvSpPr>
          <p:nvPr/>
        </p:nvSpPr>
        <p:spPr bwMode="auto">
          <a:xfrm>
            <a:off x="7493644" y="5828785"/>
            <a:ext cx="3488753" cy="340735"/>
          </a:xfrm>
          <a:prstGeom prst="rect">
            <a:avLst/>
          </a:prstGeom>
          <a:noFill/>
          <a:ln w="9525" algn="ctr">
            <a:noFill/>
            <a:miter lim="800000"/>
            <a:headEnd/>
            <a:tailEnd/>
          </a:ln>
        </p:spPr>
        <p:txBody>
          <a:bodyPr wrap="none" lIns="90000" tIns="46800" rIns="90000" bIns="46800">
            <a:spAutoFit/>
          </a:bodyPr>
          <a:lstStyle/>
          <a:p>
            <a:pPr defTabSz="968375" eaLnBrk="0" fontAlgn="base" hangingPunct="0">
              <a:spcBef>
                <a:spcPct val="0"/>
              </a:spcBef>
              <a:spcAft>
                <a:spcPct val="0"/>
              </a:spcAft>
            </a:pPr>
            <a:r>
              <a:rPr kumimoji="0" lang="en-US" altLang="ja-JP"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Note: As products are in planning stage or under development,  </a:t>
            </a:r>
          </a:p>
          <a:p>
            <a:pPr defTabSz="968375" eaLnBrk="0" fontAlgn="base" hangingPunct="0">
              <a:spcBef>
                <a:spcPct val="0"/>
              </a:spcBef>
              <a:spcAft>
                <a:spcPct val="0"/>
              </a:spcAft>
            </a:pPr>
            <a:r>
              <a:rPr kumimoji="0" lang="en-US" altLang="ja-JP"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rPr>
              <a:t>the information contained herein is subject to change without notice.</a:t>
            </a:r>
            <a:endParaRPr kumimoji="0" lang="ja-JP" altLang="en-US" sz="800" dirty="0">
              <a:solidFill>
                <a:srgbClr val="000000"/>
              </a:solidFill>
              <a:latin typeface="东芝黑体 Regular" panose="020B0500000000000000" pitchFamily="34" charset="-122"/>
              <a:ea typeface="东芝黑体 Regular" panose="020B0500000000000000" pitchFamily="34" charset="-122"/>
              <a:cs typeface="Segoe UI" panose="020B0502040204020203" pitchFamily="34" charset="0"/>
            </a:endParaRPr>
          </a:p>
        </p:txBody>
      </p:sp>
      <p:sp>
        <p:nvSpPr>
          <p:cNvPr id="77" name="円/楕円 76"/>
          <p:cNvSpPr/>
          <p:nvPr/>
        </p:nvSpPr>
        <p:spPr bwMode="auto">
          <a:xfrm>
            <a:off x="1580161" y="1717809"/>
            <a:ext cx="1497941" cy="343535"/>
          </a:xfrm>
          <a:prstGeom prst="ellipse">
            <a:avLst/>
          </a:prstGeom>
          <a:solidFill>
            <a:srgbClr val="FFFFFF"/>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eaLnBrk="0" hangingPunct="0">
              <a:defRPr/>
            </a:pPr>
            <a:r>
              <a:rPr kumimoji="0" lang="en-US" altLang="ja-JP" sz="1200" b="1" i="1" kern="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TX</a:t>
            </a:r>
            <a:r>
              <a:rPr kumimoji="0" lang="ja-JP" altLang="en-US" sz="1200" b="1" i="1" kern="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 </a:t>
            </a:r>
            <a:r>
              <a:rPr kumimoji="0" lang="en-US" altLang="ja-JP" sz="1200" b="1" i="1" kern="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Family</a:t>
            </a:r>
            <a:endParaRPr kumimoji="0" lang="ja-JP" altLang="en-US" sz="1200" kern="0" dirty="0">
              <a:solidFill>
                <a:srgbClr val="000000"/>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78" name="テキスト ボックス 77"/>
          <p:cNvSpPr txBox="1"/>
          <p:nvPr/>
        </p:nvSpPr>
        <p:spPr>
          <a:xfrm>
            <a:off x="2224482" y="1414580"/>
            <a:ext cx="1332508" cy="307777"/>
          </a:xfrm>
          <a:prstGeom prst="rect">
            <a:avLst/>
          </a:prstGeom>
          <a:noFill/>
        </p:spPr>
        <p:txBody>
          <a:bodyPr wrap="square" rtlCol="0">
            <a:spAutoFit/>
          </a:bodyPr>
          <a:lstStyle/>
          <a:p>
            <a:pPr defTabSz="914400" eaLnBrk="0" fontAlgn="base" hangingPunct="0">
              <a:spcBef>
                <a:spcPct val="0"/>
              </a:spcBef>
              <a:spcAft>
                <a:spcPct val="0"/>
              </a:spcAft>
            </a:pPr>
            <a:r>
              <a:rPr kumimoji="0" lang="en-US" altLang="ja-JP" sz="1400" i="1" u="sng" dirty="0">
                <a:solidFill>
                  <a:srgbClr val="3333FF"/>
                </a:solidFill>
                <a:latin typeface="东芝黑体 Regular" panose="020B0500000000000000" pitchFamily="34" charset="-122"/>
                <a:ea typeface="东芝黑体 Regular" panose="020B0500000000000000" pitchFamily="34" charset="-122"/>
                <a:cs typeface="Meiryo UI" pitchFamily="50" charset="-128"/>
              </a:rPr>
              <a:t>11 Products</a:t>
            </a:r>
            <a:endParaRPr kumimoji="0" lang="ja-JP" altLang="en-US" sz="1400" i="1" u="sng" dirty="0">
              <a:solidFill>
                <a:srgbClr val="3333FF"/>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76" name="テキスト ボックス 149"/>
          <p:cNvSpPr txBox="1">
            <a:spLocks noChangeArrowheads="1"/>
          </p:cNvSpPr>
          <p:nvPr/>
        </p:nvSpPr>
        <p:spPr bwMode="auto">
          <a:xfrm>
            <a:off x="7825639" y="3098366"/>
            <a:ext cx="2016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M4</a:t>
            </a:r>
            <a:r>
              <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 </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@80MHz</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80" name="テキスト ボックス 149"/>
          <p:cNvSpPr txBox="1">
            <a:spLocks noChangeArrowheads="1"/>
          </p:cNvSpPr>
          <p:nvPr/>
        </p:nvSpPr>
        <p:spPr bwMode="auto">
          <a:xfrm>
            <a:off x="8679657" y="1127154"/>
            <a:ext cx="1792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M4 @</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160MHz</a:t>
            </a:r>
          </a:p>
        </p:txBody>
      </p:sp>
      <p:sp>
        <p:nvSpPr>
          <p:cNvPr id="82" name="テキスト ボックス 81"/>
          <p:cNvSpPr txBox="1">
            <a:spLocks noChangeArrowheads="1"/>
          </p:cNvSpPr>
          <p:nvPr/>
        </p:nvSpPr>
        <p:spPr bwMode="auto">
          <a:xfrm>
            <a:off x="10112347" y="2042227"/>
            <a:ext cx="620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100pin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87" name="テキスト ボックス 149"/>
          <p:cNvSpPr txBox="1">
            <a:spLocks noChangeArrowheads="1"/>
          </p:cNvSpPr>
          <p:nvPr/>
        </p:nvSpPr>
        <p:spPr bwMode="auto">
          <a:xfrm>
            <a:off x="10112347" y="2372486"/>
            <a:ext cx="620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80pin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92" name="角丸四角形 91"/>
          <p:cNvSpPr/>
          <p:nvPr/>
        </p:nvSpPr>
        <p:spPr bwMode="auto">
          <a:xfrm>
            <a:off x="8798273" y="2064786"/>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12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TMPM4KN</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93" name="角丸四角形 92"/>
          <p:cNvSpPr/>
          <p:nvPr/>
        </p:nvSpPr>
        <p:spPr bwMode="auto">
          <a:xfrm>
            <a:off x="8789076" y="2397328"/>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12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TMPM4KM</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94" name="テキスト ボックス 149"/>
          <p:cNvSpPr txBox="1">
            <a:spLocks noChangeArrowheads="1"/>
          </p:cNvSpPr>
          <p:nvPr/>
        </p:nvSpPr>
        <p:spPr bwMode="auto">
          <a:xfrm>
            <a:off x="9192312" y="3989057"/>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64~256K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44pin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95" name="テキスト ボックス 149"/>
          <p:cNvSpPr txBox="1">
            <a:spLocks noChangeArrowheads="1"/>
          </p:cNvSpPr>
          <p:nvPr/>
        </p:nvSpPr>
        <p:spPr bwMode="auto">
          <a:xfrm>
            <a:off x="9192312" y="3665397"/>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64~256K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48pin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96" name="テキスト ボックス 149"/>
          <p:cNvSpPr txBox="1">
            <a:spLocks noChangeArrowheads="1"/>
          </p:cNvSpPr>
          <p:nvPr/>
        </p:nvSpPr>
        <p:spPr bwMode="auto">
          <a:xfrm>
            <a:off x="9192312" y="4320738"/>
            <a:ext cx="5036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32pin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97" name="テキスト ボックス 149"/>
          <p:cNvSpPr txBox="1">
            <a:spLocks noChangeArrowheads="1"/>
          </p:cNvSpPr>
          <p:nvPr/>
        </p:nvSpPr>
        <p:spPr bwMode="auto">
          <a:xfrm>
            <a:off x="9192312" y="3336443"/>
            <a:ext cx="665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64~256K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98" name="角丸四角形 97"/>
          <p:cNvSpPr/>
          <p:nvPr/>
        </p:nvSpPr>
        <p:spPr bwMode="auto">
          <a:xfrm>
            <a:off x="7927411" y="3362948"/>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ja-JP" altLang="en-US"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TMPM4K4</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99" name="角丸四角形 98"/>
          <p:cNvSpPr/>
          <p:nvPr/>
        </p:nvSpPr>
        <p:spPr bwMode="auto">
          <a:xfrm>
            <a:off x="7934321" y="3688900"/>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ja-JP" altLang="en-US"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TMPM4K2</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00" name="角丸四角形 99"/>
          <p:cNvSpPr/>
          <p:nvPr/>
        </p:nvSpPr>
        <p:spPr bwMode="auto">
          <a:xfrm>
            <a:off x="7934177" y="4014852"/>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9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TMPM4K1</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01" name="角丸四角形 100"/>
          <p:cNvSpPr/>
          <p:nvPr/>
        </p:nvSpPr>
        <p:spPr bwMode="auto">
          <a:xfrm>
            <a:off x="7934177" y="4340804"/>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ja-JP" altLang="en-US"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9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TMPM4K0</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02" name="テキスト ボックス 149"/>
          <p:cNvSpPr txBox="1">
            <a:spLocks noChangeArrowheads="1"/>
          </p:cNvSpPr>
          <p:nvPr/>
        </p:nvSpPr>
        <p:spPr bwMode="auto">
          <a:xfrm>
            <a:off x="10112347" y="2702264"/>
            <a:ext cx="620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64pin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03" name="角丸四角形 102"/>
          <p:cNvSpPr/>
          <p:nvPr/>
        </p:nvSpPr>
        <p:spPr bwMode="auto">
          <a:xfrm>
            <a:off x="8798417" y="2728759"/>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12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TMPM4KL</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05" name="テキスト ボックス 104"/>
          <p:cNvSpPr txBox="1">
            <a:spLocks noChangeArrowheads="1"/>
          </p:cNvSpPr>
          <p:nvPr/>
        </p:nvSpPr>
        <p:spPr bwMode="auto">
          <a:xfrm>
            <a:off x="10112347" y="1392627"/>
            <a:ext cx="620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144pin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06" name="テキスト ボックス 149"/>
          <p:cNvSpPr txBox="1">
            <a:spLocks noChangeArrowheads="1"/>
          </p:cNvSpPr>
          <p:nvPr/>
        </p:nvSpPr>
        <p:spPr bwMode="auto">
          <a:xfrm>
            <a:off x="10112347" y="1733557"/>
            <a:ext cx="620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128pin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07" name="角丸四角形 106"/>
          <p:cNvSpPr/>
          <p:nvPr/>
        </p:nvSpPr>
        <p:spPr bwMode="auto">
          <a:xfrm>
            <a:off x="8804028" y="1415186"/>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12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TMPM4KQ</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08" name="角丸四角形 107"/>
          <p:cNvSpPr/>
          <p:nvPr/>
        </p:nvSpPr>
        <p:spPr bwMode="auto">
          <a:xfrm>
            <a:off x="8798273" y="1747173"/>
            <a:ext cx="1296000" cy="288000"/>
          </a:xfrm>
          <a:prstGeom prst="roundRect">
            <a:avLst/>
          </a:prstGeom>
          <a:solidFill>
            <a:srgbClr val="0070C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36000" tIns="46800" rIns="36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a:t>
            </a:r>
            <a:r>
              <a:rPr kumimoji="0" lang="ja-JP" altLang="en-US" sz="1200" b="1" dirty="0">
                <a:solidFill>
                  <a:srgbClr val="FFFFFF"/>
                </a:solidFill>
                <a:latin typeface="东芝黑体 Regular" panose="020B0500000000000000" pitchFamily="34" charset="-122"/>
                <a:ea typeface="东芝黑体 Regular" panose="020B0500000000000000" pitchFamily="34" charset="-122"/>
              </a:rPr>
              <a:t>*</a:t>
            </a: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TMPM4KP</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68" name="フリーフォーム 67"/>
          <p:cNvSpPr/>
          <p:nvPr/>
        </p:nvSpPr>
        <p:spPr bwMode="auto">
          <a:xfrm>
            <a:off x="3023857" y="1528096"/>
            <a:ext cx="5611123" cy="1390576"/>
          </a:xfrm>
          <a:custGeom>
            <a:avLst/>
            <a:gdLst>
              <a:gd name="connsiteX0" fmla="*/ 0 w 3057525"/>
              <a:gd name="connsiteY0" fmla="*/ 1457325 h 1457325"/>
              <a:gd name="connsiteX1" fmla="*/ 1123950 w 3057525"/>
              <a:gd name="connsiteY1" fmla="*/ 361950 h 1457325"/>
              <a:gd name="connsiteX2" fmla="*/ 3057525 w 3057525"/>
              <a:gd name="connsiteY2" fmla="*/ 0 h 1457325"/>
              <a:gd name="connsiteX0" fmla="*/ 0 w 3057525"/>
              <a:gd name="connsiteY0" fmla="*/ 1457325 h 1457325"/>
              <a:gd name="connsiteX1" fmla="*/ 1438275 w 3057525"/>
              <a:gd name="connsiteY1" fmla="*/ 314325 h 1457325"/>
              <a:gd name="connsiteX2" fmla="*/ 3057525 w 3057525"/>
              <a:gd name="connsiteY2" fmla="*/ 0 h 1457325"/>
              <a:gd name="connsiteX0" fmla="*/ 0 w 3057525"/>
              <a:gd name="connsiteY0" fmla="*/ 1457325 h 1457325"/>
              <a:gd name="connsiteX1" fmla="*/ 1438275 w 3057525"/>
              <a:gd name="connsiteY1" fmla="*/ 314325 h 1457325"/>
              <a:gd name="connsiteX2" fmla="*/ 3057525 w 3057525"/>
              <a:gd name="connsiteY2" fmla="*/ 0 h 1457325"/>
              <a:gd name="connsiteX0" fmla="*/ 0 w 3057525"/>
              <a:gd name="connsiteY0" fmla="*/ 1457325 h 1457325"/>
              <a:gd name="connsiteX1" fmla="*/ 3057525 w 3057525"/>
              <a:gd name="connsiteY1" fmla="*/ 0 h 1457325"/>
              <a:gd name="connsiteX0" fmla="*/ 0 w 3057525"/>
              <a:gd name="connsiteY0" fmla="*/ 1457325 h 1457325"/>
              <a:gd name="connsiteX1" fmla="*/ 3057525 w 3057525"/>
              <a:gd name="connsiteY1" fmla="*/ 0 h 1457325"/>
              <a:gd name="connsiteX0" fmla="*/ 0 w 3057525"/>
              <a:gd name="connsiteY0" fmla="*/ 1457325 h 1457325"/>
              <a:gd name="connsiteX1" fmla="*/ 3057525 w 3057525"/>
              <a:gd name="connsiteY1" fmla="*/ 0 h 1457325"/>
              <a:gd name="connsiteX0" fmla="*/ 0 w 3371139"/>
              <a:gd name="connsiteY0" fmla="*/ 914347 h 914347"/>
              <a:gd name="connsiteX1" fmla="*/ 3371139 w 3371139"/>
              <a:gd name="connsiteY1" fmla="*/ 125922 h 914347"/>
              <a:gd name="connsiteX0" fmla="*/ 0 w 3371139"/>
              <a:gd name="connsiteY0" fmla="*/ 788425 h 788425"/>
              <a:gd name="connsiteX1" fmla="*/ 3371139 w 3371139"/>
              <a:gd name="connsiteY1" fmla="*/ 0 h 788425"/>
              <a:gd name="connsiteX0" fmla="*/ 0 w 3371139"/>
              <a:gd name="connsiteY0" fmla="*/ 788425 h 788425"/>
              <a:gd name="connsiteX1" fmla="*/ 3371139 w 3371139"/>
              <a:gd name="connsiteY1" fmla="*/ 0 h 788425"/>
              <a:gd name="connsiteX0" fmla="*/ 0 w 3371139"/>
              <a:gd name="connsiteY0" fmla="*/ 788425 h 788425"/>
              <a:gd name="connsiteX1" fmla="*/ 3371139 w 3371139"/>
              <a:gd name="connsiteY1" fmla="*/ 0 h 788425"/>
            </a:gdLst>
            <a:ahLst/>
            <a:cxnLst>
              <a:cxn ang="0">
                <a:pos x="connsiteX0" y="connsiteY0"/>
              </a:cxn>
              <a:cxn ang="0">
                <a:pos x="connsiteX1" y="connsiteY1"/>
              </a:cxn>
            </a:cxnLst>
            <a:rect l="l" t="t" r="r" b="b"/>
            <a:pathLst>
              <a:path w="3371139" h="788425">
                <a:moveTo>
                  <a:pt x="0" y="788425"/>
                </a:moveTo>
                <a:cubicBezTo>
                  <a:pt x="940277" y="363965"/>
                  <a:pt x="2142414" y="9525"/>
                  <a:pt x="3371139" y="0"/>
                </a:cubicBezTo>
              </a:path>
            </a:pathLst>
          </a:custGeom>
          <a:noFill/>
          <a:ln w="168275" cap="flat" cmpd="sng" algn="ctr">
            <a:solidFill>
              <a:srgbClr val="3283C0">
                <a:alpha val="49020"/>
              </a:srgbClr>
            </a:solidFill>
            <a:prstDash val="solid"/>
            <a:round/>
            <a:headEnd type="none" w="med" len="med"/>
            <a:tailEnd type="triangle" w="sm" len="sm"/>
          </a:ln>
          <a:effectLst/>
        </p:spPr>
        <p:txBody>
          <a:bodyPr rtlCol="0" anchor="ctr"/>
          <a:lstStyle/>
          <a:p>
            <a:pPr algn="ctr" defTabSz="914400" eaLnBrk="0" fontAlgn="base" hangingPunct="0">
              <a:spcBef>
                <a:spcPct val="0"/>
              </a:spcBef>
              <a:spcAft>
                <a:spcPct val="0"/>
              </a:spcAft>
            </a:pPr>
            <a:endParaRPr lang="ja-JP" altLang="en-US" sz="900">
              <a:solidFill>
                <a:srgbClr val="000000"/>
              </a:solidFill>
              <a:latin typeface="东芝黑体 Regular" panose="020B0500000000000000" pitchFamily="34" charset="-122"/>
              <a:ea typeface="东芝黑体 Regular" panose="020B0500000000000000" pitchFamily="34" charset="-122"/>
            </a:endParaRPr>
          </a:p>
        </p:txBody>
      </p:sp>
      <p:sp>
        <p:nvSpPr>
          <p:cNvPr id="60" name="フリーフォーム 59"/>
          <p:cNvSpPr/>
          <p:nvPr/>
        </p:nvSpPr>
        <p:spPr bwMode="auto">
          <a:xfrm>
            <a:off x="3040749" y="3800610"/>
            <a:ext cx="3978884" cy="1361471"/>
          </a:xfrm>
          <a:custGeom>
            <a:avLst/>
            <a:gdLst>
              <a:gd name="connsiteX0" fmla="*/ 0 w 3057525"/>
              <a:gd name="connsiteY0" fmla="*/ 1457325 h 1457325"/>
              <a:gd name="connsiteX1" fmla="*/ 1123950 w 3057525"/>
              <a:gd name="connsiteY1" fmla="*/ 361950 h 1457325"/>
              <a:gd name="connsiteX2" fmla="*/ 3057525 w 3057525"/>
              <a:gd name="connsiteY2" fmla="*/ 0 h 1457325"/>
              <a:gd name="connsiteX0" fmla="*/ 0 w 3057525"/>
              <a:gd name="connsiteY0" fmla="*/ 1457325 h 1457325"/>
              <a:gd name="connsiteX1" fmla="*/ 1438275 w 3057525"/>
              <a:gd name="connsiteY1" fmla="*/ 314325 h 1457325"/>
              <a:gd name="connsiteX2" fmla="*/ 3057525 w 3057525"/>
              <a:gd name="connsiteY2" fmla="*/ 0 h 1457325"/>
              <a:gd name="connsiteX0" fmla="*/ 0 w 3057525"/>
              <a:gd name="connsiteY0" fmla="*/ 1457325 h 1457325"/>
              <a:gd name="connsiteX1" fmla="*/ 1438275 w 3057525"/>
              <a:gd name="connsiteY1" fmla="*/ 314325 h 1457325"/>
              <a:gd name="connsiteX2" fmla="*/ 3057525 w 3057525"/>
              <a:gd name="connsiteY2" fmla="*/ 0 h 1457325"/>
              <a:gd name="connsiteX0" fmla="*/ 0 w 3057525"/>
              <a:gd name="connsiteY0" fmla="*/ 1457325 h 1457325"/>
              <a:gd name="connsiteX1" fmla="*/ 3057525 w 3057525"/>
              <a:gd name="connsiteY1" fmla="*/ 0 h 1457325"/>
              <a:gd name="connsiteX0" fmla="*/ 0 w 3057525"/>
              <a:gd name="connsiteY0" fmla="*/ 1457325 h 1457325"/>
              <a:gd name="connsiteX1" fmla="*/ 3057525 w 3057525"/>
              <a:gd name="connsiteY1" fmla="*/ 0 h 1457325"/>
              <a:gd name="connsiteX0" fmla="*/ 0 w 3057525"/>
              <a:gd name="connsiteY0" fmla="*/ 1457325 h 1457325"/>
              <a:gd name="connsiteX1" fmla="*/ 3057525 w 3057525"/>
              <a:gd name="connsiteY1" fmla="*/ 0 h 1457325"/>
              <a:gd name="connsiteX0" fmla="*/ 0 w 3371139"/>
              <a:gd name="connsiteY0" fmla="*/ 914347 h 914347"/>
              <a:gd name="connsiteX1" fmla="*/ 3371139 w 3371139"/>
              <a:gd name="connsiteY1" fmla="*/ 125922 h 914347"/>
              <a:gd name="connsiteX0" fmla="*/ 0 w 3371139"/>
              <a:gd name="connsiteY0" fmla="*/ 788425 h 788425"/>
              <a:gd name="connsiteX1" fmla="*/ 3371139 w 3371139"/>
              <a:gd name="connsiteY1" fmla="*/ 0 h 788425"/>
              <a:gd name="connsiteX0" fmla="*/ 0 w 3371139"/>
              <a:gd name="connsiteY0" fmla="*/ 788425 h 788425"/>
              <a:gd name="connsiteX1" fmla="*/ 3371139 w 3371139"/>
              <a:gd name="connsiteY1" fmla="*/ 0 h 788425"/>
              <a:gd name="connsiteX0" fmla="*/ 0 w 3371139"/>
              <a:gd name="connsiteY0" fmla="*/ 788425 h 788425"/>
              <a:gd name="connsiteX1" fmla="*/ 3371139 w 3371139"/>
              <a:gd name="connsiteY1" fmla="*/ 0 h 788425"/>
            </a:gdLst>
            <a:ahLst/>
            <a:cxnLst>
              <a:cxn ang="0">
                <a:pos x="connsiteX0" y="connsiteY0"/>
              </a:cxn>
              <a:cxn ang="0">
                <a:pos x="connsiteX1" y="connsiteY1"/>
              </a:cxn>
            </a:cxnLst>
            <a:rect l="l" t="t" r="r" b="b"/>
            <a:pathLst>
              <a:path w="3371139" h="788425">
                <a:moveTo>
                  <a:pt x="0" y="788425"/>
                </a:moveTo>
                <a:cubicBezTo>
                  <a:pt x="940277" y="363965"/>
                  <a:pt x="2142414" y="9525"/>
                  <a:pt x="3371139" y="0"/>
                </a:cubicBezTo>
              </a:path>
            </a:pathLst>
          </a:custGeom>
          <a:noFill/>
          <a:ln w="168275" cap="flat" cmpd="sng" algn="ctr">
            <a:solidFill>
              <a:srgbClr val="002060"/>
            </a:solidFill>
            <a:prstDash val="solid"/>
            <a:round/>
            <a:headEnd type="none" w="med" len="med"/>
            <a:tailEnd type="triangle" w="sm" len="sm"/>
          </a:ln>
          <a:effectLst/>
        </p:spPr>
        <p:txBody>
          <a:bodyPr rtlCol="0" anchor="ctr"/>
          <a:lstStyle/>
          <a:p>
            <a:pPr algn="ctr" defTabSz="914400" eaLnBrk="0" fontAlgn="base" hangingPunct="0">
              <a:spcBef>
                <a:spcPct val="0"/>
              </a:spcBef>
              <a:spcAft>
                <a:spcPct val="0"/>
              </a:spcAft>
            </a:pPr>
            <a:endParaRPr lang="ja-JP" altLang="en-US" sz="900">
              <a:solidFill>
                <a:srgbClr val="000000"/>
              </a:solidFill>
              <a:latin typeface="东芝黑体 Regular" panose="020B0500000000000000" pitchFamily="34" charset="-122"/>
              <a:ea typeface="东芝黑体 Regular" panose="020B0500000000000000" pitchFamily="34" charset="-122"/>
            </a:endParaRPr>
          </a:p>
        </p:txBody>
      </p:sp>
      <p:sp>
        <p:nvSpPr>
          <p:cNvPr id="72" name="円/楕円 71"/>
          <p:cNvSpPr/>
          <p:nvPr/>
        </p:nvSpPr>
        <p:spPr bwMode="auto">
          <a:xfrm>
            <a:off x="5804253" y="1254753"/>
            <a:ext cx="1613276" cy="401755"/>
          </a:xfrm>
          <a:prstGeom prst="ellipse">
            <a:avLst/>
          </a:prstGeom>
          <a:solidFill>
            <a:srgbClr val="FFFFFF"/>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eaLnBrk="0" hangingPunct="0">
              <a:defRPr/>
            </a:pPr>
            <a:r>
              <a:rPr kumimoji="0" lang="en-US" altLang="ja-JP" sz="1200" b="1" i="1" kern="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TXZ Family</a:t>
            </a:r>
            <a:endParaRPr kumimoji="0" lang="ja-JP" altLang="en-US" sz="1200" kern="0" dirty="0">
              <a:solidFill>
                <a:srgbClr val="000000"/>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79" name="テキスト ボックス 78"/>
          <p:cNvSpPr txBox="1"/>
          <p:nvPr/>
        </p:nvSpPr>
        <p:spPr>
          <a:xfrm>
            <a:off x="6116460" y="938199"/>
            <a:ext cx="1320010" cy="307777"/>
          </a:xfrm>
          <a:prstGeom prst="rect">
            <a:avLst/>
          </a:prstGeom>
          <a:noFill/>
        </p:spPr>
        <p:txBody>
          <a:bodyPr wrap="square" rtlCol="0">
            <a:spAutoFit/>
          </a:bodyPr>
          <a:lstStyle/>
          <a:p>
            <a:pPr defTabSz="914400" eaLnBrk="0" fontAlgn="base" hangingPunct="0">
              <a:spcBef>
                <a:spcPct val="0"/>
              </a:spcBef>
              <a:spcAft>
                <a:spcPct val="0"/>
              </a:spcAft>
            </a:pPr>
            <a:r>
              <a:rPr kumimoji="0" lang="en-US" altLang="ja-JP" sz="1400" i="1" u="sng" dirty="0" smtClean="0">
                <a:solidFill>
                  <a:srgbClr val="3333FF"/>
                </a:solidFill>
                <a:latin typeface="东芝黑体 Regular" panose="020B0500000000000000" pitchFamily="34" charset="-122"/>
                <a:ea typeface="东芝黑体 Regular" panose="020B0500000000000000" pitchFamily="34" charset="-122"/>
                <a:cs typeface="Meiryo UI" pitchFamily="50" charset="-128"/>
              </a:rPr>
              <a:t>41 Products</a:t>
            </a:r>
            <a:endParaRPr kumimoji="0" lang="ja-JP" altLang="en-US" sz="1400" i="1" u="sng" dirty="0">
              <a:solidFill>
                <a:srgbClr val="3333FF"/>
              </a:solidFill>
              <a:latin typeface="东芝黑体 Regular" panose="020B0500000000000000" pitchFamily="34" charset="-122"/>
              <a:ea typeface="东芝黑体 Regular" panose="020B0500000000000000" pitchFamily="34" charset="-122"/>
              <a:cs typeface="Meiryo UI" pitchFamily="50" charset="-128"/>
            </a:endParaRPr>
          </a:p>
        </p:txBody>
      </p:sp>
      <p:sp>
        <p:nvSpPr>
          <p:cNvPr id="132" name="テキスト ボックス 149"/>
          <p:cNvSpPr txBox="1">
            <a:spLocks noChangeArrowheads="1"/>
          </p:cNvSpPr>
          <p:nvPr/>
        </p:nvSpPr>
        <p:spPr bwMode="auto">
          <a:xfrm>
            <a:off x="5133751" y="1869419"/>
            <a:ext cx="784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256</a:t>
            </a:r>
            <a:r>
              <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100pin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33" name="テキスト ボックス 149"/>
          <p:cNvSpPr txBox="1">
            <a:spLocks noChangeArrowheads="1"/>
          </p:cNvSpPr>
          <p:nvPr/>
        </p:nvSpPr>
        <p:spPr bwMode="auto">
          <a:xfrm>
            <a:off x="3871803" y="1621222"/>
            <a:ext cx="23346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M4 @</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120MHz</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34" name="テキスト ボックス 149"/>
          <p:cNvSpPr txBox="1">
            <a:spLocks noChangeArrowheads="1"/>
          </p:cNvSpPr>
          <p:nvPr/>
        </p:nvSpPr>
        <p:spPr bwMode="auto">
          <a:xfrm>
            <a:off x="5133751" y="2219044"/>
            <a:ext cx="1117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256</a:t>
            </a:r>
            <a:r>
              <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 </a:t>
            </a: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512K</a:t>
            </a:r>
          </a:p>
          <a:p>
            <a:pPr defTabSz="914400" eaLnBrk="0" fontAlgn="base" hangingPunct="0">
              <a:spcBef>
                <a:spcPct val="0"/>
              </a:spcBef>
              <a:spcAft>
                <a:spcPct val="0"/>
              </a:spcAft>
            </a:pPr>
            <a:r>
              <a:rPr kumimoji="0" lang="en-US" altLang="ja-JP"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100pin with CAN</a:t>
            </a:r>
            <a:endParaRPr kumimoji="0" lang="ja-JP" altLang="en-US"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79" name="角丸四角形 178"/>
          <p:cNvSpPr/>
          <p:nvPr/>
        </p:nvSpPr>
        <p:spPr bwMode="auto">
          <a:xfrm>
            <a:off x="3963741" y="1900781"/>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TMPM470</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178" name="角丸四角形 177"/>
          <p:cNvSpPr/>
          <p:nvPr/>
        </p:nvSpPr>
        <p:spPr bwMode="auto">
          <a:xfrm>
            <a:off x="3963741" y="2231504"/>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TMPM475</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75" name="右矢印 74"/>
          <p:cNvSpPr/>
          <p:nvPr/>
        </p:nvSpPr>
        <p:spPr bwMode="auto">
          <a:xfrm>
            <a:off x="3884550" y="2561775"/>
            <a:ext cx="1538966" cy="432863"/>
          </a:xfrm>
          <a:prstGeom prst="rightArrow">
            <a:avLst>
              <a:gd name="adj1" fmla="val 59918"/>
              <a:gd name="adj2" fmla="val 63636"/>
            </a:avLst>
          </a:prstGeom>
          <a:solidFill>
            <a:schemeClr val="tx1"/>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cs typeface="Meiryo UI" panose="020B0604030504040204" pitchFamily="50" charset="-128"/>
              </a:rPr>
              <a:t>TX04 series</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123" name="テキスト ボックス 149"/>
          <p:cNvSpPr txBox="1">
            <a:spLocks noChangeArrowheads="1"/>
          </p:cNvSpPr>
          <p:nvPr/>
        </p:nvSpPr>
        <p:spPr bwMode="auto">
          <a:xfrm>
            <a:off x="993612" y="2159026"/>
            <a:ext cx="2095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anose="020B0604020202020204" pitchFamily="34" charset="0"/>
                <a:ea typeface="ＭＳ Ｐゴシック" panose="020B0600070205080204" pitchFamily="50" charset="-128"/>
              </a:defRPr>
            </a:lvl1pPr>
            <a:lvl2pPr marL="742950" indent="-285750">
              <a:defRPr sz="900">
                <a:solidFill>
                  <a:schemeClr val="tx1"/>
                </a:solidFill>
                <a:latin typeface="Arial" panose="020B0604020202020204" pitchFamily="34" charset="0"/>
                <a:ea typeface="ＭＳ Ｐゴシック" panose="020B0600070205080204" pitchFamily="50" charset="-128"/>
              </a:defRPr>
            </a:lvl2pPr>
            <a:lvl3pPr marL="1143000" indent="-228600">
              <a:defRPr sz="900">
                <a:solidFill>
                  <a:schemeClr val="tx1"/>
                </a:solidFill>
                <a:latin typeface="Arial" panose="020B0604020202020204" pitchFamily="34" charset="0"/>
                <a:ea typeface="ＭＳ Ｐゴシック" panose="020B0600070205080204" pitchFamily="50" charset="-128"/>
              </a:defRPr>
            </a:lvl3pPr>
            <a:lvl4pPr marL="1600200" indent="-228600">
              <a:defRPr sz="900">
                <a:solidFill>
                  <a:schemeClr val="tx1"/>
                </a:solidFill>
                <a:latin typeface="Arial" panose="020B0604020202020204" pitchFamily="34" charset="0"/>
                <a:ea typeface="ＭＳ Ｐゴシック" panose="020B0600070205080204" pitchFamily="50" charset="-128"/>
              </a:defRPr>
            </a:lvl4pPr>
            <a:lvl5pPr marL="2057400" indent="-228600">
              <a:defRPr sz="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900">
                <a:solidFill>
                  <a:schemeClr val="tx1"/>
                </a:solidFill>
                <a:latin typeface="Arial" panose="020B0604020202020204" pitchFamily="34" charset="0"/>
                <a:ea typeface="ＭＳ Ｐゴシック" panose="020B0600070205080204" pitchFamily="50" charset="-128"/>
              </a:defRPr>
            </a:lvl9pPr>
          </a:lstStyle>
          <a:p>
            <a:pPr algn="ctr" defTabSz="914400" eaLnBrk="0" fontAlgn="base" hangingPunct="0">
              <a:spcBef>
                <a:spcPct val="0"/>
              </a:spcBef>
              <a:spcAft>
                <a:spcPct val="0"/>
              </a:spcAft>
            </a:pP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Cortex</a:t>
            </a:r>
            <a:r>
              <a:rPr kumimoji="0" lang="en-US" altLang="ja-JP" sz="1200" b="1" baseline="30000"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a:t>
            </a:r>
            <a:r>
              <a:rPr kumimoji="0" lang="en-US" altLang="ja-JP" sz="1200" b="1" dirty="0" smtClean="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M3 @</a:t>
            </a:r>
            <a:r>
              <a:rPr kumimoji="0" lang="en-US" altLang="ja-JP"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rPr>
              <a:t>80MHz</a:t>
            </a:r>
            <a:endParaRPr kumimoji="0" lang="ja-JP" altLang="en-US" sz="1200" b="1" dirty="0">
              <a:solidFill>
                <a:srgbClr val="000000"/>
              </a:solidFill>
              <a:latin typeface="东芝黑体 Regular" panose="020B0500000000000000" pitchFamily="34" charset="-122"/>
              <a:ea typeface="东芝黑体 Regular" panose="020B0500000000000000" pitchFamily="34" charset="-122"/>
              <a:cs typeface="Meiryo UI" panose="020B0604030504040204" pitchFamily="50" charset="-128"/>
            </a:endParaRPr>
          </a:p>
        </p:txBody>
      </p:sp>
      <p:sp>
        <p:nvSpPr>
          <p:cNvPr id="62" name="テキスト ボックス 149"/>
          <p:cNvSpPr txBox="1">
            <a:spLocks noChangeArrowheads="1"/>
          </p:cNvSpPr>
          <p:nvPr/>
        </p:nvSpPr>
        <p:spPr bwMode="auto">
          <a:xfrm>
            <a:off x="2483679" y="2748641"/>
            <a:ext cx="570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nSpc>
                <a:spcPts val="800"/>
              </a:lnSpc>
              <a:defRPr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256K</a:t>
            </a:r>
          </a:p>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100pin</a:t>
            </a:r>
            <a:endParaRPr kumimoji="0" lang="ja-JP" altLang="en-US" sz="900" dirty="0">
              <a:latin typeface="东芝黑体 Regular" panose="020B0500000000000000" pitchFamily="34" charset="-122"/>
              <a:ea typeface="东芝黑体 Regular" panose="020B0500000000000000" pitchFamily="34" charset="-122"/>
            </a:endParaRPr>
          </a:p>
        </p:txBody>
      </p:sp>
      <p:sp>
        <p:nvSpPr>
          <p:cNvPr id="63" name="テキスト ボックス 149"/>
          <p:cNvSpPr txBox="1">
            <a:spLocks noChangeArrowheads="1"/>
          </p:cNvSpPr>
          <p:nvPr/>
        </p:nvSpPr>
        <p:spPr bwMode="auto">
          <a:xfrm>
            <a:off x="2483679" y="2416983"/>
            <a:ext cx="570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nSpc>
                <a:spcPts val="800"/>
              </a:lnSpc>
              <a:defRPr b="1">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512K</a:t>
            </a:r>
          </a:p>
          <a:p>
            <a:pPr defTabSz="914400" eaLnBrk="0" fontAlgn="base" hangingPunct="0">
              <a:lnSpc>
                <a:spcPct val="100000"/>
              </a:lnSpc>
              <a:spcBef>
                <a:spcPct val="0"/>
              </a:spcBef>
              <a:spcAft>
                <a:spcPct val="0"/>
              </a:spcAft>
            </a:pPr>
            <a:r>
              <a:rPr kumimoji="0" lang="en-US" altLang="ja-JP" sz="900" dirty="0">
                <a:latin typeface="东芝黑体 Regular" panose="020B0500000000000000" pitchFamily="34" charset="-122"/>
                <a:ea typeface="东芝黑体 Regular" panose="020B0500000000000000" pitchFamily="34" charset="-122"/>
              </a:rPr>
              <a:t>100pin</a:t>
            </a:r>
            <a:endParaRPr kumimoji="0" lang="ja-JP" altLang="en-US" sz="900" dirty="0">
              <a:latin typeface="东芝黑体 Regular" panose="020B0500000000000000" pitchFamily="34" charset="-122"/>
              <a:ea typeface="东芝黑体 Regular" panose="020B0500000000000000" pitchFamily="34" charset="-122"/>
            </a:endParaRPr>
          </a:p>
        </p:txBody>
      </p:sp>
      <p:sp>
        <p:nvSpPr>
          <p:cNvPr id="64" name="角丸四角形 63"/>
          <p:cNvSpPr/>
          <p:nvPr/>
        </p:nvSpPr>
        <p:spPr bwMode="auto">
          <a:xfrm>
            <a:off x="1315500" y="2434197"/>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TMPM376FD</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sp>
        <p:nvSpPr>
          <p:cNvPr id="65" name="角丸四角形 64"/>
          <p:cNvSpPr/>
          <p:nvPr/>
        </p:nvSpPr>
        <p:spPr bwMode="auto">
          <a:xfrm>
            <a:off x="1315500" y="2754325"/>
            <a:ext cx="1224000" cy="294288"/>
          </a:xfrm>
          <a:prstGeom prst="roundRect">
            <a:avLst/>
          </a:prstGeom>
          <a:solidFill>
            <a:srgbClr val="00B0F0"/>
          </a:solidFill>
          <a:ln>
            <a:no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scene3d>
          <a:sp3d prstMaterial="metal">
            <a:bevelT w="44450" h="44450"/>
          </a:sp3d>
        </p:spPr>
        <p:style>
          <a:lnRef idx="0">
            <a:schemeClr val="accent5"/>
          </a:lnRef>
          <a:fillRef idx="1003">
            <a:schemeClr val="dk2"/>
          </a:fillRef>
          <a:effectRef idx="3">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defTabSz="968375" eaLnBrk="0" fontAlgn="base" hangingPunct="0">
              <a:spcBef>
                <a:spcPct val="0"/>
              </a:spcBef>
              <a:spcAft>
                <a:spcPct val="0"/>
              </a:spcAft>
            </a:pPr>
            <a:r>
              <a:rPr kumimoji="0" lang="en-US" altLang="ja-JP" sz="1200" b="1" dirty="0">
                <a:solidFill>
                  <a:srgbClr val="FFFFFF"/>
                </a:solidFill>
                <a:latin typeface="东芝黑体 Regular" panose="020B0500000000000000" pitchFamily="34" charset="-122"/>
                <a:ea typeface="东芝黑体 Regular" panose="020B0500000000000000" pitchFamily="34" charset="-122"/>
              </a:rPr>
              <a:t>TMPM370FY</a:t>
            </a:r>
            <a:endParaRPr kumimoji="0" lang="es-ES" altLang="ja-JP" sz="1200" b="1" dirty="0">
              <a:solidFill>
                <a:srgbClr val="FFFFFF"/>
              </a:solidFill>
              <a:latin typeface="东芝黑体 Regular" panose="020B0500000000000000" pitchFamily="34" charset="-122"/>
              <a:ea typeface="东芝黑体 Regular" panose="020B0500000000000000" pitchFamily="34" charset="-122"/>
            </a:endParaRPr>
          </a:p>
        </p:txBody>
      </p:sp>
      <p:pic>
        <p:nvPicPr>
          <p:cNvPr id="85"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17982" y="3970157"/>
            <a:ext cx="1098502" cy="733200"/>
          </a:xfrm>
          <a:prstGeom prst="rect">
            <a:avLst/>
          </a:prstGeom>
          <a:effectLst/>
        </p:spPr>
      </p:pic>
      <p:sp>
        <p:nvSpPr>
          <p:cNvPr id="83" name="Title 2"/>
          <p:cNvSpPr txBox="1">
            <a:spLocks/>
          </p:cNvSpPr>
          <p:nvPr/>
        </p:nvSpPr>
        <p:spPr>
          <a:xfrm>
            <a:off x="1" y="0"/>
            <a:ext cx="11445765" cy="749165"/>
          </a:xfrm>
          <a:prstGeom prst="rect">
            <a:avLst/>
          </a:prstGeom>
        </p:spPr>
        <p:txBody>
          <a:bodyPr lIns="468000" rIns="0" anchor="b" anchorCtr="0"/>
          <a:lstStyle>
            <a:lvl1pPr marL="171450" indent="-171450" algn="l" defTabSz="685800" rtl="0" eaLnBrk="1" latinLnBrk="0" hangingPunct="1">
              <a:lnSpc>
                <a:spcPct val="90000"/>
              </a:lnSpc>
              <a:spcBef>
                <a:spcPts val="750"/>
              </a:spcBef>
              <a:buFont typeface="Wingdings" charset="2"/>
              <a:buNone/>
              <a:defRPr kumimoji="1" lang="ja-JP" altLang="en-US" sz="2600" b="1" kern="1200" dirty="0">
                <a:solidFill>
                  <a:schemeClr val="tx1"/>
                </a:solidFill>
                <a:latin typeface="+mj-lt"/>
                <a:ea typeface="Toshiba Sans CN Medium" panose="020B0600000000000000" pitchFamily="34" charset="-128"/>
                <a:cs typeface="+mn-cs"/>
              </a:defRPr>
            </a:lvl1pPr>
          </a:lstStyle>
          <a:p>
            <a:r>
              <a:rPr lang="zh-CN" altLang="en-US" sz="2800" dirty="0">
                <a:latin typeface="东芝黑体 Bold" panose="020B0800000000000000" pitchFamily="34" charset="-122"/>
                <a:ea typeface="东芝黑体 Bold" panose="020B0800000000000000" pitchFamily="34" charset="-122"/>
              </a:rPr>
              <a:t>东芝带矢量引擎马达</a:t>
            </a:r>
            <a:r>
              <a:rPr lang="en-US" altLang="zh-CN" sz="2800" dirty="0">
                <a:latin typeface="东芝黑体 Bold" panose="020B0800000000000000" pitchFamily="34" charset="-122"/>
                <a:ea typeface="东芝黑体 Bold" panose="020B0800000000000000" pitchFamily="34" charset="-122"/>
              </a:rPr>
              <a:t>MCU</a:t>
            </a:r>
            <a:r>
              <a:rPr lang="zh-CN" altLang="en-US" sz="2800" dirty="0">
                <a:latin typeface="东芝黑体 Bold" panose="020B0800000000000000" pitchFamily="34" charset="-122"/>
                <a:ea typeface="东芝黑体 Bold" panose="020B0800000000000000" pitchFamily="34" charset="-122"/>
              </a:rPr>
              <a:t>系列及电动工具应用推荐</a:t>
            </a:r>
            <a:r>
              <a:rPr lang="en-US" altLang="ja-JP" sz="2800" dirty="0">
                <a:latin typeface="东芝黑体 Bold" panose="020B0800000000000000" pitchFamily="34" charset="-122"/>
                <a:ea typeface="东芝黑体 Bold" panose="020B0800000000000000" pitchFamily="34" charset="-122"/>
              </a:rPr>
              <a:t> </a:t>
            </a:r>
            <a:endParaRPr lang="en-US" sz="2800" dirty="0">
              <a:latin typeface="东芝黑体 Bold" panose="020B0800000000000000" pitchFamily="34" charset="-122"/>
              <a:ea typeface="东芝黑体 Bold" panose="020B0800000000000000" pitchFamily="34" charset="-122"/>
            </a:endParaRPr>
          </a:p>
        </p:txBody>
      </p:sp>
    </p:spTree>
    <p:extLst>
      <p:ext uri="{BB962C8B-B14F-4D97-AF65-F5344CB8AC3E}">
        <p14:creationId xmlns:p14="http://schemas.microsoft.com/office/powerpoint/2010/main" val="5966267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SS_pptTemplete_ver1">
  <a:themeElements>
    <a:clrScheme name="ユーザー定義 4">
      <a:dk1>
        <a:sysClr val="windowText" lastClr="000000"/>
      </a:dk1>
      <a:lt1>
        <a:srgbClr val="FFFFFF"/>
      </a:lt1>
      <a:dk2>
        <a:srgbClr val="7F7F7F"/>
      </a:dk2>
      <a:lt2>
        <a:srgbClr val="E5E5E5"/>
      </a:lt2>
      <a:accent1>
        <a:srgbClr val="0F9BEB"/>
      </a:accent1>
      <a:accent2>
        <a:srgbClr val="2D4BA5"/>
      </a:accent2>
      <a:accent3>
        <a:srgbClr val="A4AFC0"/>
      </a:accent3>
      <a:accent4>
        <a:srgbClr val="7D87A5"/>
      </a:accent4>
      <a:accent5>
        <a:srgbClr val="C8CFD9"/>
      </a:accent5>
      <a:accent6>
        <a:srgbClr val="E1780F"/>
      </a:accent6>
      <a:hlink>
        <a:srgbClr val="0F9BEB"/>
      </a:hlink>
      <a:folHlink>
        <a:srgbClr val="0F9BEB"/>
      </a:folHlink>
    </a:clrScheme>
    <a:fontScheme name="CDI font">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SS_pptTemplete.potx" id="{0E680838-013D-422D-A02D-280071B2BC89}" vid="{65A634DB-984B-4883-A13D-AB9A0A9BD04E}"/>
    </a:ext>
  </a:extLst>
</a:theme>
</file>

<file path=ppt/theme/theme2.xml><?xml version="1.0" encoding="utf-8"?>
<a:theme xmlns:a="http://schemas.openxmlformats.org/drawingml/2006/main" name="1_テーマ1">
  <a:themeElements>
    <a:clrScheme name="brand">
      <a:dk1>
        <a:srgbClr val="000000"/>
      </a:dk1>
      <a:lt1>
        <a:srgbClr val="FFFFFF"/>
      </a:lt1>
      <a:dk2>
        <a:srgbClr val="7F7F7F"/>
      </a:dk2>
      <a:lt2>
        <a:srgbClr val="E5E5E5"/>
      </a:lt2>
      <a:accent1>
        <a:srgbClr val="0064D2"/>
      </a:accent1>
      <a:accent2>
        <a:srgbClr val="64AFE1"/>
      </a:accent2>
      <a:accent3>
        <a:srgbClr val="A0A0A5"/>
      </a:accent3>
      <a:accent4>
        <a:srgbClr val="644080"/>
      </a:accent4>
      <a:accent5>
        <a:srgbClr val="CECED0"/>
      </a:accent5>
      <a:accent6>
        <a:srgbClr val="FA9628"/>
      </a:accent6>
      <a:hlink>
        <a:srgbClr val="E61E1E"/>
      </a:hlink>
      <a:folHlink>
        <a:srgbClr val="FA9628"/>
      </a:folHlink>
    </a:clrScheme>
    <a:fontScheme name="Segoe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8_Presentation for customer  form (sample) TDSC (2).pptx [Read-Only]" id="{ADD53CD6-09C5-442F-9A47-7FC21A27BFF8}" vid="{A97622CA-800A-4263-B495-F76F9AFF074F}"/>
    </a:ext>
  </a:extLst>
</a:theme>
</file>

<file path=ppt/theme/theme3.xml><?xml version="1.0" encoding="utf-8"?>
<a:theme xmlns:a="http://schemas.openxmlformats.org/drawingml/2006/main" name="Office テーマ">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5152</Words>
  <Application>Microsoft Office PowerPoint</Application>
  <PresentationFormat>Widescreen</PresentationFormat>
  <Paragraphs>1080</Paragraphs>
  <Slides>31</Slides>
  <Notes>11</Notes>
  <HiddenSlides>0</HiddenSlides>
  <MMClips>0</MMClips>
  <ScaleCrop>false</ScaleCrop>
  <HeadingPairs>
    <vt:vector size="8" baseType="variant">
      <vt:variant>
        <vt:lpstr>Fonts Used</vt:lpstr>
      </vt:variant>
      <vt:variant>
        <vt:i4>21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55" baseType="lpstr">
      <vt:lpstr>Meiryo</vt:lpstr>
      <vt:lpstr>Meiryo UI</vt:lpstr>
      <vt:lpstr>ＭＳ Ｐゴシック</vt:lpstr>
      <vt:lpstr>Toshiba Sans</vt:lpstr>
      <vt:lpstr>Toshiba Sans CN Medium</vt:lpstr>
      <vt:lpstr>Toshiba Sans CN Regular</vt:lpstr>
      <vt:lpstr>Toshiba Sans Light</vt:lpstr>
      <vt:lpstr>Toshiba Sans Medium</vt:lpstr>
      <vt:lpstr>东芝黑体 Bold</vt:lpstr>
      <vt:lpstr>东芝黑体 Regular</vt:lpstr>
      <vt:lpstr>方正黑体简体</vt:lpstr>
      <vt:lpstr>宋体</vt:lpstr>
      <vt:lpstr>Arial</vt:lpstr>
      <vt:lpstr>Calibri</vt:lpstr>
      <vt:lpstr>Century Gothic</vt:lpstr>
      <vt:lpstr>Myriad Pro</vt:lpstr>
      <vt:lpstr>Myriad Pro Light</vt:lpstr>
      <vt:lpstr>Segoe UI</vt:lpstr>
      <vt:lpstr>Segoe UI</vt:lpstr>
      <vt:lpstr>Symbol</vt:lpstr>
      <vt:lpstr>Wingdings</vt:lpstr>
      <vt:lpstr>ISS_pptTemplete_ver1</vt:lpstr>
      <vt:lpstr>1_テーマ1</vt:lpstr>
      <vt:lpstr>Visio</vt:lpstr>
      <vt:lpstr>基于东芝核心器件的电动工具解决方案推荐</vt:lpstr>
      <vt:lpstr>电动工具市场概略</vt:lpstr>
      <vt:lpstr>电动工具技术发展趋势和东芝的产品应对 </vt:lpstr>
      <vt:lpstr>应对客户需求的东芝提案</vt:lpstr>
      <vt:lpstr>电动工具系统方框图</vt:lpstr>
      <vt:lpstr>马达驱动及主控电路 </vt:lpstr>
      <vt:lpstr> 主控系统方框图 </vt:lpstr>
      <vt:lpstr>主控系统方案构成（Motor MCU＋Gate Driver＋MOSFET）</vt:lpstr>
      <vt:lpstr>PowerPoint Presentation</vt:lpstr>
      <vt:lpstr>TMPM4K系列产品中的矢量引擎</vt:lpstr>
      <vt:lpstr>LSSL技术及其优势 </vt:lpstr>
      <vt:lpstr>TMPM4K系列产品在多路马达驱动系统中的应用</vt:lpstr>
      <vt:lpstr>东芝M4K产品系列，群1功能列表</vt:lpstr>
      <vt:lpstr>东芝M4K产品系列，群2产品列表</vt:lpstr>
      <vt:lpstr>U-MOSⅨ-H 40V系列＋低尖峰技术</vt:lpstr>
      <vt:lpstr>U-MOSⅨ-H 60V系列＋低尖峰技术</vt:lpstr>
      <vt:lpstr>U-MOSⅨ-H 60V系列</vt:lpstr>
      <vt:lpstr>PowerPoint Presentation</vt:lpstr>
      <vt:lpstr>LVMOS产品列表（VDSS＝40V）</vt:lpstr>
      <vt:lpstr>参考样机特性</vt:lpstr>
      <vt:lpstr>参考样机系统方框图及主板</vt:lpstr>
      <vt:lpstr>电源管理及电池充电  </vt:lpstr>
      <vt:lpstr>电源管理及电池充电 </vt:lpstr>
      <vt:lpstr>PowerPoint Presentation</vt:lpstr>
      <vt:lpstr>PowerPoint Presentation</vt:lpstr>
      <vt:lpstr>PowerPoint Presentation</vt:lpstr>
      <vt:lpstr>PowerPoint Presentation</vt:lpstr>
      <vt:lpstr>PowerPoint Presentation</vt:lpstr>
      <vt:lpstr>PowerPoint Presentation</vt:lpstr>
      <vt:lpstr>Terms of use</vt:lpstr>
      <vt:lpstr>RESTRICTIONS ON PRODUCT USE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2017-10-13T11:25:32Z</dcterms:created>
  <dcterms:modified xsi:type="dcterms:W3CDTF">2019-05-17T11:10:37Z</dcterms:modified>
</cp:coreProperties>
</file>